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8"/>
  </p:notesMasterIdLst>
  <p:handoutMasterIdLst>
    <p:handoutMasterId r:id="rId49"/>
  </p:handoutMasterIdLst>
  <p:sldIdLst>
    <p:sldId id="310" r:id="rId2"/>
    <p:sldId id="394" r:id="rId3"/>
    <p:sldId id="438" r:id="rId4"/>
    <p:sldId id="439" r:id="rId5"/>
    <p:sldId id="440" r:id="rId6"/>
    <p:sldId id="441" r:id="rId7"/>
    <p:sldId id="396" r:id="rId8"/>
    <p:sldId id="399" r:id="rId9"/>
    <p:sldId id="400" r:id="rId10"/>
    <p:sldId id="401" r:id="rId11"/>
    <p:sldId id="402" r:id="rId12"/>
    <p:sldId id="445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42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43" r:id="rId41"/>
    <p:sldId id="432" r:id="rId42"/>
    <p:sldId id="433" r:id="rId43"/>
    <p:sldId id="434" r:id="rId44"/>
    <p:sldId id="435" r:id="rId45"/>
    <p:sldId id="436" r:id="rId46"/>
    <p:sldId id="444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08000"/>
    <a:srgbClr val="FFE781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0568" autoAdjust="0"/>
  </p:normalViewPr>
  <p:slideViewPr>
    <p:cSldViewPr snapToGrid="0">
      <p:cViewPr varScale="1">
        <p:scale>
          <a:sx n="89" d="100"/>
          <a:sy n="89" d="100"/>
        </p:scale>
        <p:origin x="1339" y="53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19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04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0A97FD-8CBD-41CB-9B9D-CAD530F8580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 bwMode="auto">
          <a:xfrm>
            <a:off x="1323585" y="5499757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hu-HU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Hallgassuk, mit mondanak </a:t>
            </a:r>
            <a:br>
              <a:rPr lang="hu-HU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hu-HU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az objektumok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157807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Ciklusok</a:t>
            </a:r>
            <a: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, függvények és hivatkozások</a:t>
            </a:r>
            <a:endParaRPr lang="pl-PL" sz="4800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6137" y="5112560"/>
            <a:ext cx="1004888" cy="15986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4235" y="3500427"/>
            <a:ext cx="11430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 descr="http://hsc.csu.edu.au/entertain/industry/core/manage/3457/images/Listenin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050" y="3276860"/>
            <a:ext cx="1743918" cy="18149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Amit</a:t>
            </a:r>
            <a:r>
              <a:rPr lang="sk-SK" sz="4000" dirty="0"/>
              <a:t> már </a:t>
            </a:r>
            <a:r>
              <a:rPr lang="sk-SK" sz="4000" dirty="0" err="1"/>
              <a:t>megtanultunk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Bizonyos</a:t>
            </a:r>
            <a:r>
              <a:rPr lang="sk-SK" dirty="0"/>
              <a:t> </a:t>
            </a:r>
            <a:r>
              <a:rPr lang="sk-SK" dirty="0" err="1"/>
              <a:t>osztályban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objektumokat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létrehozni</a:t>
            </a:r>
            <a:r>
              <a:rPr lang="sk-SK" dirty="0"/>
              <a:t> a </a:t>
            </a:r>
            <a:r>
              <a:rPr lang="sk-SK" b="1" dirty="0">
                <a:solidFill>
                  <a:srgbClr val="FF0000"/>
                </a:solidFill>
              </a:rPr>
              <a:t>new</a:t>
            </a:r>
            <a:r>
              <a:rPr lang="sk-SK" dirty="0"/>
              <a:t> </a:t>
            </a:r>
            <a:r>
              <a:rPr lang="sk-SK" dirty="0" err="1"/>
              <a:t>segédszóval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beszélgetni</a:t>
            </a:r>
            <a:r>
              <a:rPr lang="sk-SK" dirty="0"/>
              <a:t> </a:t>
            </a:r>
            <a:r>
              <a:rPr lang="sk-SK" dirty="0" err="1"/>
              <a:t>velük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„</a:t>
            </a:r>
            <a:r>
              <a:rPr lang="sk-SK" dirty="0" err="1"/>
              <a:t>komunikációs</a:t>
            </a:r>
            <a:r>
              <a:rPr lang="sk-SK" dirty="0"/>
              <a:t>“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segítségével</a:t>
            </a:r>
            <a:endParaRPr lang="en-US" dirty="0"/>
          </a:p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Saját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osztályt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létrehozni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/>
              <a:t>mely a </a:t>
            </a:r>
            <a:r>
              <a:rPr lang="sk-SK" dirty="0" err="1">
                <a:latin typeface="Consolas" panose="020B0609020204030204" pitchFamily="49" charset="0"/>
                <a:cs typeface="Consolas" panose="020B0609020204030204" pitchFamily="49" charset="0"/>
              </a:rPr>
              <a:t>Turtle</a:t>
            </a:r>
            <a:r>
              <a:rPr lang="sk-SK" b="1" i="1" dirty="0"/>
              <a:t> </a:t>
            </a:r>
            <a:r>
              <a:rPr lang="sk-SK" dirty="0" err="1"/>
              <a:t>osztályt</a:t>
            </a:r>
            <a:r>
              <a:rPr lang="sk-SK" dirty="0"/>
              <a:t> </a:t>
            </a:r>
            <a:r>
              <a:rPr lang="sk-SK" dirty="0" err="1"/>
              <a:t>bővíti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metódusokat</a:t>
            </a:r>
            <a:r>
              <a:rPr lang="sk-SK" dirty="0"/>
              <a:t> </a:t>
            </a:r>
            <a:r>
              <a:rPr lang="sk-SK" dirty="0" err="1"/>
              <a:t>írni</a:t>
            </a:r>
            <a:r>
              <a:rPr lang="sk-SK" dirty="0"/>
              <a:t> </a:t>
            </a:r>
            <a:r>
              <a:rPr lang="sk-SK" dirty="0" err="1"/>
              <a:t>benne</a:t>
            </a:r>
            <a:endParaRPr lang="sk-SK" b="1" i="1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Primitív </a:t>
            </a:r>
            <a:r>
              <a:rPr lang="sk-SK" b="1" dirty="0" err="1">
                <a:solidFill>
                  <a:srgbClr val="FF0000"/>
                </a:solidFill>
              </a:rPr>
              <a:t>típusú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változókkal</a:t>
            </a:r>
            <a:r>
              <a:rPr lang="sk-SK" dirty="0"/>
              <a:t> </a:t>
            </a:r>
            <a:r>
              <a:rPr lang="sk-SK" dirty="0" err="1"/>
              <a:t>dolgozni</a:t>
            </a:r>
            <a:r>
              <a:rPr lang="sk-SK" dirty="0"/>
              <a:t>, </a:t>
            </a:r>
            <a:r>
              <a:rPr lang="sk-SK" dirty="0" err="1"/>
              <a:t>numerikus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byte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) </a:t>
            </a:r>
            <a:r>
              <a:rPr lang="hu-HU" dirty="0"/>
              <a:t>és logikai</a:t>
            </a:r>
            <a:r>
              <a:rPr lang="en-US" dirty="0"/>
              <a:t>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dirty="0"/>
              <a:t>)</a:t>
            </a:r>
            <a:r>
              <a:rPr lang="hu-HU" dirty="0"/>
              <a:t> értékeket elmenteni</a:t>
            </a:r>
            <a:endParaRPr lang="en-US" dirty="0"/>
          </a:p>
          <a:p>
            <a:pPr lvl="1" eaLnBrk="1" hangingPunct="1"/>
            <a:r>
              <a:rPr lang="sk-SK" dirty="0" err="1"/>
              <a:t>Le</a:t>
            </a:r>
            <a:r>
              <a:rPr lang="sk-SK" dirty="0"/>
              <a:t> </a:t>
            </a:r>
            <a:r>
              <a:rPr lang="sk-SK" dirty="0" err="1"/>
              <a:t>tudunk</a:t>
            </a:r>
            <a:r>
              <a:rPr lang="sk-SK" dirty="0"/>
              <a:t> </a:t>
            </a:r>
            <a:r>
              <a:rPr lang="sk-SK" dirty="0" err="1"/>
              <a:t>írni</a:t>
            </a:r>
            <a:r>
              <a:rPr lang="sk-SK" dirty="0"/>
              <a:t> </a:t>
            </a:r>
            <a:r>
              <a:rPr lang="sk-SK" dirty="0" err="1"/>
              <a:t>számtani</a:t>
            </a:r>
            <a:r>
              <a:rPr lang="sk-SK" dirty="0"/>
              <a:t> </a:t>
            </a:r>
            <a:r>
              <a:rPr lang="sk-SK" dirty="0" err="1"/>
              <a:t>kifejezéseket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értjük</a:t>
            </a:r>
            <a:r>
              <a:rPr lang="sk-SK" dirty="0"/>
              <a:t> a </a:t>
            </a:r>
            <a:r>
              <a:rPr lang="sk-SK" dirty="0" err="1"/>
              <a:t>számításukat</a:t>
            </a:r>
            <a:endParaRPr lang="sk-SK" dirty="0"/>
          </a:p>
          <a:p>
            <a:pPr eaLnBrk="1" hangingPunct="1"/>
            <a:r>
              <a:rPr lang="hu-HU" dirty="0"/>
              <a:t>Ismerjük a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feltételes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parancsot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r>
              <a:rPr lang="en-US" dirty="0"/>
              <a:t>)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Kerge Kocka</a:t>
            </a:r>
            <a:r>
              <a:rPr lang="en-US" sz="4000" dirty="0"/>
              <a:t> (1)</a:t>
            </a:r>
            <a:endParaRPr lang="cs-CZ" sz="4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Általános</a:t>
            </a:r>
            <a:r>
              <a:rPr lang="sk-SK" dirty="0"/>
              <a:t> </a:t>
            </a:r>
            <a:r>
              <a:rPr lang="sk-SK" dirty="0" err="1"/>
              <a:t>véletlen</a:t>
            </a:r>
            <a:r>
              <a:rPr lang="sk-SK" dirty="0"/>
              <a:t> </a:t>
            </a:r>
            <a:r>
              <a:rPr lang="sk-SK" dirty="0" err="1"/>
              <a:t>séta</a:t>
            </a:r>
            <a:r>
              <a:rPr lang="sk-SK" dirty="0"/>
              <a:t>:</a:t>
            </a:r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r>
              <a:rPr lang="cs-CZ" dirty="0" err="1"/>
              <a:t>Azt</a:t>
            </a:r>
            <a:r>
              <a:rPr lang="cs-CZ" dirty="0"/>
              <a:t> </a:t>
            </a:r>
            <a:r>
              <a:rPr lang="cs-CZ" dirty="0" err="1"/>
              <a:t>akarjuk</a:t>
            </a:r>
            <a:r>
              <a:rPr lang="cs-CZ" dirty="0"/>
              <a:t>, </a:t>
            </a:r>
            <a:r>
              <a:rPr lang="cs-CZ" dirty="0" err="1"/>
              <a:t>hogy</a:t>
            </a:r>
            <a:r>
              <a:rPr lang="cs-CZ" dirty="0"/>
              <a:t> a </a:t>
            </a:r>
            <a:br>
              <a:rPr lang="cs-CZ" dirty="0"/>
            </a:br>
            <a:r>
              <a:rPr lang="cs-CZ" dirty="0" err="1"/>
              <a:t>teknős</a:t>
            </a:r>
            <a:r>
              <a:rPr lang="cs-CZ" dirty="0"/>
              <a:t> ne </a:t>
            </a:r>
            <a:r>
              <a:rPr lang="cs-CZ" dirty="0" err="1"/>
              <a:t>bármennyivel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 err="1"/>
              <a:t>forduljon</a:t>
            </a:r>
            <a:r>
              <a:rPr lang="cs-CZ" dirty="0"/>
              <a:t> el, </a:t>
            </a:r>
            <a:r>
              <a:rPr lang="cs-CZ" dirty="0" err="1"/>
              <a:t>hanem</a:t>
            </a:r>
            <a:r>
              <a:rPr lang="cs-CZ" dirty="0"/>
              <a:t> </a:t>
            </a:r>
            <a:r>
              <a:rPr lang="cs-CZ" dirty="0" err="1"/>
              <a:t>csak</a:t>
            </a:r>
            <a:r>
              <a:rPr lang="cs-CZ" dirty="0"/>
              <a:t> a </a:t>
            </a:r>
            <a:br>
              <a:rPr lang="cs-CZ" dirty="0"/>
            </a:br>
            <a:r>
              <a:rPr lang="cs-CZ" b="1" dirty="0">
                <a:solidFill>
                  <a:srgbClr val="FF0000"/>
                </a:solidFill>
              </a:rPr>
              <a:t>90 </a:t>
            </a:r>
            <a:r>
              <a:rPr lang="cs-CZ" b="1" dirty="0" err="1">
                <a:solidFill>
                  <a:srgbClr val="FF0000"/>
                </a:solidFill>
              </a:rPr>
              <a:t>többszöröseivel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en-US" dirty="0"/>
              <a:t>(0, 90,</a:t>
            </a:r>
            <a:br>
              <a:rPr lang="en-US" dirty="0"/>
            </a:br>
            <a:r>
              <a:rPr lang="en-US" dirty="0"/>
              <a:t>180, 270, 360, …)</a:t>
            </a:r>
            <a:endParaRPr lang="cs-CZ" dirty="0"/>
          </a:p>
        </p:txBody>
      </p:sp>
      <p:sp>
        <p:nvSpPr>
          <p:cNvPr id="1143813" name="Rectangle 5"/>
          <p:cNvSpPr>
            <a:spLocks noChangeArrowheads="1"/>
          </p:cNvSpPr>
          <p:nvPr/>
        </p:nvSpPr>
        <p:spPr bwMode="auto">
          <a:xfrm>
            <a:off x="384175" y="1973189"/>
            <a:ext cx="8483600" cy="22255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veletlenSeta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lepesSzam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lepeszSzam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* 360);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JPAZUtilities.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delay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(30);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}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4408" y="1063269"/>
            <a:ext cx="1399592" cy="139959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73730" name="Picture 2" descr="http://www.sxc.hu/pic/m/r/ro/rore_d/1060296_directio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2931" y="4103088"/>
            <a:ext cx="2845123" cy="213384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Kerge Kocka</a:t>
            </a:r>
            <a:r>
              <a:rPr lang="en-US" dirty="0"/>
              <a:t> (2)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Milyen szöggel fordulhat el?</a:t>
            </a:r>
            <a:r>
              <a:rPr lang="sk-SK" dirty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=</a:t>
            </a:r>
            <a:r>
              <a:rPr lang="en-US" b="1" dirty="0"/>
              <a:t>0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90</a:t>
            </a:r>
            <a:r>
              <a:rPr lang="en-US" dirty="0"/>
              <a:t>=</a:t>
            </a:r>
            <a:r>
              <a:rPr lang="en-US" b="1" dirty="0"/>
              <a:t>1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180</a:t>
            </a:r>
            <a:r>
              <a:rPr lang="en-US" dirty="0"/>
              <a:t>=</a:t>
            </a:r>
            <a:r>
              <a:rPr lang="en-US" b="1" dirty="0"/>
              <a:t>2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270</a:t>
            </a:r>
            <a:r>
              <a:rPr lang="en-US" dirty="0"/>
              <a:t>=</a:t>
            </a:r>
            <a:r>
              <a:rPr lang="en-US" b="1" dirty="0"/>
              <a:t>3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360</a:t>
            </a:r>
            <a:r>
              <a:rPr lang="en-US" dirty="0"/>
              <a:t>=</a:t>
            </a:r>
            <a:r>
              <a:rPr lang="en-US" b="1" dirty="0"/>
              <a:t>4</a:t>
            </a:r>
            <a:r>
              <a:rPr lang="en-US" dirty="0"/>
              <a:t>*90, 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hu-HU" dirty="0"/>
              <a:t>Hogyan generáljunk ki egy véletlen </a:t>
            </a:r>
            <a:r>
              <a:rPr lang="hu-HU" dirty="0" err="1"/>
              <a:t>egesz</a:t>
            </a:r>
            <a:r>
              <a:rPr lang="hu-HU" dirty="0"/>
              <a:t> számot </a:t>
            </a:r>
            <a:r>
              <a:rPr lang="sk-SK" dirty="0"/>
              <a:t> 0 </a:t>
            </a:r>
            <a:r>
              <a:rPr lang="sk-SK" dirty="0" err="1"/>
              <a:t>és</a:t>
            </a:r>
            <a:r>
              <a:rPr lang="sk-SK" dirty="0"/>
              <a:t> 3 </a:t>
            </a:r>
            <a:r>
              <a:rPr lang="sk-SK" dirty="0" err="1"/>
              <a:t>között</a:t>
            </a:r>
            <a:r>
              <a:rPr lang="en-US" dirty="0"/>
              <a:t>?</a:t>
            </a: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1866122" y="2267339"/>
            <a:ext cx="1685518" cy="86174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110203" y="2270448"/>
            <a:ext cx="948613" cy="8926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512904" y="2245565"/>
            <a:ext cx="3111" cy="96416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5738326" y="2273557"/>
            <a:ext cx="211493" cy="100148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7203232" y="2292219"/>
            <a:ext cx="239485" cy="99215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897224" y="3091641"/>
            <a:ext cx="6425682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Lucida Sans" pitchFamily="34" charset="0"/>
              </a:rPr>
              <a:t>Szükségünk</a:t>
            </a:r>
            <a:r>
              <a:rPr lang="sk-SK" dirty="0">
                <a:latin typeface="Lucida Sans" pitchFamily="34" charset="0"/>
              </a:rPr>
              <a:t> van </a:t>
            </a:r>
            <a:r>
              <a:rPr lang="sk-SK" dirty="0" err="1">
                <a:latin typeface="Lucida Sans" pitchFamily="34" charset="0"/>
              </a:rPr>
              <a:t>egy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Lucida Sans" pitchFamily="34" charset="0"/>
              </a:rPr>
              <a:t>egész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számú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véletlen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generátorra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en-US" dirty="0">
                <a:latin typeface="Lucida Sans" pitchFamily="34" charset="0"/>
              </a:rPr>
              <a:t>– </a:t>
            </a:r>
            <a:r>
              <a:rPr lang="hu-HU" dirty="0">
                <a:latin typeface="Lucida Sans" pitchFamily="34" charset="0"/>
              </a:rPr>
              <a:t>a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() </a:t>
            </a:r>
            <a:r>
              <a:rPr lang="hu-HU" dirty="0">
                <a:latin typeface="Lucida Sans" pitchFamily="34" charset="0"/>
              </a:rPr>
              <a:t>csak valós számokat ad a </a:t>
            </a:r>
            <a:r>
              <a:rPr lang="en-US" dirty="0">
                <a:latin typeface="Lucida Sans" pitchFamily="34" charset="0"/>
              </a:rPr>
              <a:t>&lt;0, 1)</a:t>
            </a:r>
            <a:r>
              <a:rPr lang="hu-HU" dirty="0">
                <a:latin typeface="Lucida Sans" pitchFamily="34" charset="0"/>
              </a:rPr>
              <a:t> intervallumból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96585" y="5249981"/>
            <a:ext cx="5715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2400" dirty="0">
                <a:solidFill>
                  <a:srgbClr val="000000"/>
                </a:solidFill>
                <a:latin typeface="Courier New" pitchFamily="49" charset="0"/>
              </a:rPr>
              <a:t>szorzat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()*4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6167534" y="5710334"/>
            <a:ext cx="388559" cy="7760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506546" y="6010422"/>
            <a:ext cx="2180254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 err="1">
                <a:latin typeface="Lucida Sans" pitchFamily="34" charset="0"/>
              </a:rPr>
              <a:t>Váletlen</a:t>
            </a:r>
            <a:r>
              <a:rPr lang="hu-HU" dirty="0">
                <a:latin typeface="Lucida Sans" pitchFamily="34" charset="0"/>
              </a:rPr>
              <a:t> valós szám</a:t>
            </a:r>
            <a:r>
              <a:rPr lang="en-US" dirty="0">
                <a:latin typeface="Lucida Sans" pitchFamily="34" charset="0"/>
              </a:rPr>
              <a:t> &lt;0, 4)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4" name="Left Brace 13"/>
          <p:cNvSpPr/>
          <p:nvPr/>
        </p:nvSpPr>
        <p:spPr bwMode="auto">
          <a:xfrm rot="16200000">
            <a:off x="6018246" y="3909527"/>
            <a:ext cx="270587" cy="3480319"/>
          </a:xfrm>
          <a:prstGeom prst="leftBrac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2631232" y="5628409"/>
            <a:ext cx="746449" cy="70788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64840" y="6032194"/>
            <a:ext cx="4665088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Egész számú változóba nem tudunk </a:t>
            </a:r>
            <a:r>
              <a:rPr lang="hu-HU" dirty="0" err="1">
                <a:latin typeface="Lucida Sans" pitchFamily="34" charset="0"/>
              </a:rPr>
              <a:t>elmentni</a:t>
            </a:r>
            <a:r>
              <a:rPr lang="hu-HU" dirty="0">
                <a:latin typeface="Lucida Sans" pitchFamily="34" charset="0"/>
              </a:rPr>
              <a:t> </a:t>
            </a:r>
            <a:r>
              <a:rPr lang="hu-HU" b="1" dirty="0">
                <a:latin typeface="Lucida Sans" pitchFamily="34" charset="0"/>
              </a:rPr>
              <a:t>nem egész </a:t>
            </a:r>
            <a:r>
              <a:rPr lang="hu-HU" dirty="0">
                <a:latin typeface="Lucida Sans" pitchFamily="34" charset="0"/>
              </a:rPr>
              <a:t>számot</a:t>
            </a:r>
            <a:r>
              <a:rPr lang="en-US" dirty="0">
                <a:latin typeface="Lucida Sans" pitchFamily="34" charset="0"/>
              </a:rPr>
              <a:t>!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 animBg="1"/>
      <p:bldP spid="10" grpId="0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Típuskonverzió (</a:t>
            </a:r>
            <a:r>
              <a:rPr lang="hu-HU" dirty="0" err="1"/>
              <a:t>casting</a:t>
            </a:r>
            <a:r>
              <a:rPr lang="hu-HU" dirty="0"/>
              <a:t>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 Java </a:t>
            </a:r>
            <a:r>
              <a:rPr lang="sk-SK" dirty="0" err="1"/>
              <a:t>lehetővé</a:t>
            </a:r>
            <a:r>
              <a:rPr lang="sk-SK" dirty="0"/>
              <a:t> </a:t>
            </a:r>
            <a:r>
              <a:rPr lang="sk-SK" dirty="0" err="1"/>
              <a:t>teszi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típusának</a:t>
            </a:r>
            <a:r>
              <a:rPr lang="sk-SK" dirty="0"/>
              <a:t> </a:t>
            </a:r>
            <a:r>
              <a:rPr lang="sk-SK" dirty="0" err="1"/>
              <a:t>változtatását</a:t>
            </a:r>
            <a:r>
              <a:rPr lang="sk-SK" dirty="0"/>
              <a:t> más </a:t>
            </a:r>
            <a:r>
              <a:rPr lang="sk-SK" dirty="0" err="1"/>
              <a:t>értékre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típuskonverzió</a:t>
            </a:r>
            <a:r>
              <a:rPr lang="sk-SK" dirty="0"/>
              <a:t> </a:t>
            </a:r>
            <a:r>
              <a:rPr lang="sk-SK" dirty="0" err="1"/>
              <a:t>által</a:t>
            </a:r>
            <a:endParaRPr lang="sk-SK" dirty="0"/>
          </a:p>
          <a:p>
            <a:r>
              <a:rPr lang="sk-SK" dirty="0"/>
              <a:t> </a:t>
            </a:r>
            <a:r>
              <a:rPr lang="en-US" i="1" dirty="0"/>
              <a:t>Implicit</a:t>
            </a:r>
            <a:r>
              <a:rPr lang="sk-SK" i="1" dirty="0"/>
              <a:t> </a:t>
            </a:r>
            <a:r>
              <a:rPr lang="en-US" dirty="0"/>
              <a:t>(</a:t>
            </a:r>
            <a:r>
              <a:rPr lang="sk-SK" dirty="0"/>
              <a:t>„</a:t>
            </a:r>
            <a:r>
              <a:rPr lang="en-US" dirty="0" err="1"/>
              <a:t>automati</a:t>
            </a:r>
            <a:r>
              <a:rPr lang="hu-HU" dirty="0" err="1"/>
              <a:t>kus</a:t>
            </a:r>
            <a:r>
              <a:rPr lang="sk-SK" dirty="0"/>
              <a:t>“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lvl="1"/>
            <a:r>
              <a:rPr lang="sk-SK" dirty="0"/>
              <a:t>A Java </a:t>
            </a:r>
            <a:r>
              <a:rPr lang="sk-SK" dirty="0" err="1"/>
              <a:t>képes</a:t>
            </a:r>
            <a:r>
              <a:rPr lang="sk-SK" dirty="0"/>
              <a:t> </a:t>
            </a:r>
            <a:r>
              <a:rPr lang="sk-SK" dirty="0" err="1"/>
              <a:t>megváltoztatni</a:t>
            </a:r>
            <a:r>
              <a:rPr lang="sk-SK" dirty="0"/>
              <a:t> </a:t>
            </a:r>
            <a:r>
              <a:rPr lang="sk-SK" dirty="0" err="1"/>
              <a:t>egész</a:t>
            </a:r>
            <a:r>
              <a:rPr lang="sk-SK" dirty="0"/>
              <a:t> </a:t>
            </a:r>
            <a:r>
              <a:rPr lang="sk-SK" dirty="0" err="1"/>
              <a:t>számot</a:t>
            </a:r>
            <a:r>
              <a:rPr lang="sk-SK" dirty="0"/>
              <a:t> </a:t>
            </a:r>
            <a:r>
              <a:rPr lang="sk-SK" dirty="0" err="1"/>
              <a:t>valósra</a:t>
            </a:r>
            <a:r>
              <a:rPr lang="en-US" dirty="0"/>
              <a:t>:</a:t>
            </a:r>
            <a:endParaRPr lang="sk-SK" dirty="0"/>
          </a:p>
          <a:p>
            <a:pPr lvl="1">
              <a:buNone/>
            </a:pPr>
            <a:endParaRPr lang="sk-SK" dirty="0"/>
          </a:p>
          <a:p>
            <a:pPr lvl="1">
              <a:buNone/>
            </a:pPr>
            <a:endParaRPr lang="sk-SK" sz="1600" dirty="0"/>
          </a:p>
          <a:p>
            <a:r>
              <a:rPr lang="sk-SK" i="1" dirty="0" err="1"/>
              <a:t>Explicit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„a </a:t>
            </a:r>
            <a:r>
              <a:rPr lang="sk-SK" dirty="0" err="1"/>
              <a:t>programozónak</a:t>
            </a:r>
            <a:r>
              <a:rPr lang="sk-SK" dirty="0"/>
              <a:t> </a:t>
            </a:r>
            <a:r>
              <a:rPr lang="sk-SK" dirty="0" err="1"/>
              <a:t>kell</a:t>
            </a:r>
            <a:r>
              <a:rPr lang="sk-SK" dirty="0"/>
              <a:t> </a:t>
            </a:r>
            <a:r>
              <a:rPr lang="sk-SK" dirty="0" err="1"/>
              <a:t>akarnia</a:t>
            </a:r>
            <a:r>
              <a:rPr lang="sk-SK" dirty="0"/>
              <a:t>“</a:t>
            </a:r>
            <a:r>
              <a:rPr lang="en-US" dirty="0"/>
              <a:t>)</a:t>
            </a:r>
          </a:p>
          <a:p>
            <a:pPr lvl="1"/>
            <a:r>
              <a:rPr lang="hu-HU" dirty="0"/>
              <a:t>A Java kérésre képes valós számból egészet csinálni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a </a:t>
            </a:r>
            <a:r>
              <a:rPr lang="sk-SK" b="1" dirty="0" err="1">
                <a:solidFill>
                  <a:srgbClr val="FF0000"/>
                </a:solidFill>
              </a:rPr>
              <a:t>tizedesrész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levágásával</a:t>
            </a:r>
            <a:r>
              <a:rPr lang="en-US" dirty="0"/>
              <a:t>: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461399" y="3424983"/>
            <a:ext cx="27061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= 10;</a:t>
            </a: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 =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567146" y="5770077"/>
            <a:ext cx="4746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 = 10.8231;</a:t>
            </a: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 = (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2400" dirty="0">
                <a:solidFill>
                  <a:srgbClr val="00B0F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</a:t>
            </a:r>
            <a:r>
              <a:rPr lang="en-US" sz="2400" dirty="0">
                <a:solidFill>
                  <a:srgbClr val="00B0F0"/>
                </a:solidFill>
                <a:latin typeface="Courier New" pitchFamily="49" charset="0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2049407" y="6299784"/>
            <a:ext cx="1421580" cy="9168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9682" y="6075737"/>
            <a:ext cx="2180254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A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-ben</a:t>
            </a:r>
            <a:r>
              <a:rPr lang="en-US" dirty="0">
                <a:latin typeface="Lucida Sans" pitchFamily="34" charset="0"/>
              </a:rPr>
              <a:t> 10</a:t>
            </a:r>
            <a:r>
              <a:rPr lang="hu-HU" dirty="0">
                <a:latin typeface="Lucida Sans" pitchFamily="34" charset="0"/>
              </a:rPr>
              <a:t> lesz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Kerge Kocka</a:t>
            </a:r>
            <a:r>
              <a:rPr lang="en-US" dirty="0"/>
              <a:t>(3)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90 * (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</a:rPr>
              <a:t>Math.random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()*4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</a:rPr>
              <a:t>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  <a:p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3051110" y="1679509"/>
            <a:ext cx="1306286" cy="213671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0939" y="2485151"/>
            <a:ext cx="2525487" cy="19389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Milyen típusra akarjuk változtatni az értéket</a:t>
            </a:r>
            <a:r>
              <a:rPr lang="en-US" dirty="0">
                <a:latin typeface="Lucida Sans" pitchFamily="34" charset="0"/>
              </a:rPr>
              <a:t> (</a:t>
            </a:r>
            <a:r>
              <a:rPr lang="hu-HU" dirty="0">
                <a:latin typeface="Lucida Sans" pitchFamily="34" charset="0"/>
              </a:rPr>
              <a:t>más típussal is működik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byte</a:t>
            </a:r>
            <a:r>
              <a:rPr lang="en-US" dirty="0">
                <a:latin typeface="Lucida Sans" pitchFamily="34" charset="0"/>
              </a:rPr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dirty="0">
                <a:latin typeface="Lucida Sans" pitchFamily="34" charset="0"/>
              </a:rPr>
              <a:t>, …)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6475443" y="1931436"/>
            <a:ext cx="432319" cy="84286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257730" y="2460270"/>
            <a:ext cx="252548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Lucida Sans" pitchFamily="34" charset="0"/>
              </a:rPr>
              <a:t>Melyik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értéknek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akarjuk</a:t>
            </a:r>
            <a:r>
              <a:rPr lang="sk-SK" dirty="0">
                <a:latin typeface="Lucida Sans" pitchFamily="34" charset="0"/>
              </a:rPr>
              <a:t> a </a:t>
            </a:r>
            <a:r>
              <a:rPr lang="sk-SK" dirty="0" err="1">
                <a:latin typeface="Lucida Sans" pitchFamily="34" charset="0"/>
              </a:rPr>
              <a:t>típusát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változtatni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8" name="Left Brace 7"/>
          <p:cNvSpPr/>
          <p:nvPr/>
        </p:nvSpPr>
        <p:spPr bwMode="auto">
          <a:xfrm rot="16200000">
            <a:off x="6335486" y="195943"/>
            <a:ext cx="270587" cy="3209731"/>
          </a:xfrm>
          <a:prstGeom prst="leftBrace">
            <a:avLst/>
          </a:prstGeom>
          <a:noFill/>
          <a:ln w="1270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5057192" y="1931437"/>
            <a:ext cx="908179" cy="196253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211217" y="3626596"/>
            <a:ext cx="4341844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Lucida Sans" pitchFamily="34" charset="0"/>
              </a:rPr>
              <a:t>Vigyázz</a:t>
            </a:r>
            <a:r>
              <a:rPr lang="en-US" b="1" dirty="0">
                <a:solidFill>
                  <a:srgbClr val="FF0000"/>
                </a:solidFill>
                <a:latin typeface="Lucida Sans" pitchFamily="34" charset="0"/>
              </a:rPr>
              <a:t>: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sk-SK" dirty="0">
                <a:latin typeface="Lucida Sans" pitchFamily="34" charset="0"/>
              </a:rPr>
              <a:t>Ha a </a:t>
            </a:r>
            <a:r>
              <a:rPr lang="sk-SK" dirty="0" err="1">
                <a:latin typeface="Lucida Sans" pitchFamily="34" charset="0"/>
              </a:rPr>
              <a:t>típus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 err="1">
                <a:latin typeface="Lucida Sans" pitchFamily="34" charset="0"/>
              </a:rPr>
              <a:t>-ről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latin typeface="Lucida Sans" pitchFamily="34" charset="0"/>
              </a:rPr>
              <a:t>-re, </a:t>
            </a:r>
            <a:r>
              <a:rPr lang="sk-SK" dirty="0" err="1">
                <a:latin typeface="Lucida Sans" pitchFamily="34" charset="0"/>
              </a:rPr>
              <a:t>változik</a:t>
            </a:r>
            <a:r>
              <a:rPr lang="sk-SK" dirty="0">
                <a:latin typeface="Lucida Sans" pitchFamily="34" charset="0"/>
              </a:rPr>
              <a:t>, </a:t>
            </a:r>
            <a:r>
              <a:rPr lang="sk-SK" dirty="0" err="1">
                <a:latin typeface="Lucida Sans" pitchFamily="34" charset="0"/>
              </a:rPr>
              <a:t>az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érték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nem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kerekítődik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hanem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levágódik</a:t>
            </a:r>
            <a:r>
              <a:rPr lang="en-US" dirty="0">
                <a:latin typeface="Lucida Sans" pitchFamily="34" charset="0"/>
              </a:rPr>
              <a:t>!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224" y="5165114"/>
            <a:ext cx="33030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sz="2400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sk-SK" sz="2400" dirty="0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2761862" y="5607698"/>
            <a:ext cx="1449356" cy="88951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149012" y="5315436"/>
            <a:ext cx="4640424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Lucida Sans" pitchFamily="34" charset="0"/>
              </a:rPr>
              <a:t>Mivel a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turn </a:t>
            </a:r>
            <a:r>
              <a:rPr lang="sk-SK" dirty="0" err="1">
                <a:latin typeface="Lucida Sans" pitchFamily="34" charset="0"/>
              </a:rPr>
              <a:t>paraméterként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>
                <a:latin typeface="Lucida Sans" pitchFamily="34" charset="0"/>
              </a:rPr>
              <a:t>-t vár, </a:t>
            </a:r>
            <a:r>
              <a:rPr lang="sk-SK" dirty="0" err="1">
                <a:latin typeface="Lucida Sans" pitchFamily="34" charset="0"/>
              </a:rPr>
              <a:t>itt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implicit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en-US" dirty="0">
                <a:latin typeface="Lucida Sans" pitchFamily="34" charset="0"/>
              </a:rPr>
              <a:t>(</a:t>
            </a:r>
            <a:r>
              <a:rPr lang="sk-SK" dirty="0" err="1">
                <a:latin typeface="Lucida Sans" pitchFamily="34" charset="0"/>
              </a:rPr>
              <a:t>automatikus</a:t>
            </a:r>
            <a:r>
              <a:rPr lang="en-US" dirty="0">
                <a:latin typeface="Lucida Sans" pitchFamily="34" charset="0"/>
              </a:rPr>
              <a:t>) </a:t>
            </a:r>
            <a:r>
              <a:rPr lang="sk-SK" dirty="0" err="1">
                <a:latin typeface="Lucida Sans" pitchFamily="34" charset="0"/>
              </a:rPr>
              <a:t>konverzió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történik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 err="1">
                <a:latin typeface="Lucida Sans" pitchFamily="34" charset="0"/>
              </a:rPr>
              <a:t>-ről</a:t>
            </a:r>
            <a:r>
              <a:rPr lang="hu-HU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>
                <a:latin typeface="Lucida Sans" pitchFamily="34" charset="0"/>
              </a:rPr>
              <a:t>-re-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/>
              <a:t>Több matematikát akarunk</a:t>
            </a:r>
            <a:r>
              <a:rPr lang="en-US" dirty="0"/>
              <a:t>!</a:t>
            </a:r>
            <a:endParaRPr lang="sk-SK" dirty="0"/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Math.abs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 – </a:t>
            </a:r>
            <a:r>
              <a:rPr lang="hu-HU" dirty="0"/>
              <a:t>A szám abszolút értéke</a:t>
            </a:r>
            <a:endParaRPr lang="sk-SK" dirty="0"/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sqrt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 – </a:t>
            </a:r>
            <a:r>
              <a:rPr lang="sk-SK" dirty="0" err="1"/>
              <a:t>gyökvonás</a:t>
            </a:r>
            <a:endParaRPr lang="sk-SK" dirty="0"/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sin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szog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 – </a:t>
            </a:r>
            <a:r>
              <a:rPr lang="sk-SK" dirty="0"/>
              <a:t>a </a:t>
            </a:r>
            <a:r>
              <a:rPr lang="sk-SK" dirty="0" err="1"/>
              <a:t>szög</a:t>
            </a:r>
            <a:r>
              <a:rPr lang="sk-SK" dirty="0"/>
              <a:t> </a:t>
            </a:r>
            <a:r>
              <a:rPr lang="sk-SK" dirty="0" err="1"/>
              <a:t>szinusza</a:t>
            </a:r>
            <a:r>
              <a:rPr lang="sk-SK" dirty="0"/>
              <a:t> </a:t>
            </a:r>
            <a:r>
              <a:rPr lang="sk-SK" dirty="0" err="1"/>
              <a:t>radiánban</a:t>
            </a:r>
            <a:endParaRPr lang="sk-SK" dirty="0"/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PI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–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l-GR" dirty="0"/>
              <a:t>π</a:t>
            </a:r>
            <a:r>
              <a:rPr lang="hu-HU" dirty="0"/>
              <a:t> </a:t>
            </a:r>
            <a:r>
              <a:rPr lang="sk-SK" dirty="0" err="1"/>
              <a:t>szám</a:t>
            </a:r>
            <a:endParaRPr lang="en-US" dirty="0"/>
          </a:p>
          <a:p>
            <a:pPr eaLnBrk="1" hangingPunct="1"/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Math.round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szám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 – </a:t>
            </a:r>
            <a:r>
              <a:rPr lang="hu-HU" b="1" dirty="0">
                <a:solidFill>
                  <a:srgbClr val="FF0000"/>
                </a:solidFill>
              </a:rPr>
              <a:t>kerekítés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valós</a:t>
            </a:r>
            <a:r>
              <a:rPr lang="sk-SK" dirty="0"/>
              <a:t> </a:t>
            </a:r>
            <a:r>
              <a:rPr lang="sk-SK" dirty="0" err="1"/>
              <a:t>számról</a:t>
            </a:r>
            <a:r>
              <a:rPr lang="sk-SK" dirty="0"/>
              <a:t> </a:t>
            </a:r>
            <a:r>
              <a:rPr lang="sk-SK" dirty="0" err="1"/>
              <a:t>egészre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2400" dirty="0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 *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Math.sqrt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(2)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sz="2400" dirty="0"/>
          </a:p>
          <a:p>
            <a:pPr eaLnBrk="1" hangingPunct="1">
              <a:buFontTx/>
              <a:buNone/>
            </a:pPr>
            <a:r>
              <a:rPr lang="hu-HU" sz="2400" dirty="0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Math.sqrt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Math.sin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sz="2400" dirty="0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))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sz="2400" dirty="0"/>
          </a:p>
          <a:p>
            <a:pPr eaLnBrk="1" hangingPunct="1"/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314747" y="5117874"/>
          <a:ext cx="12065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304560" imgH="215640" progId="Equation.3">
                  <p:embed/>
                </p:oleObj>
              </mc:Choice>
              <mc:Fallback>
                <p:oleObj name="Rovnica" r:id="rId2" imgW="30456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4747" y="5117874"/>
                        <a:ext cx="1206500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Négyzetes</a:t>
            </a:r>
            <a:r>
              <a:rPr lang="sk-SK" sz="4000" dirty="0"/>
              <a:t> </a:t>
            </a:r>
            <a:r>
              <a:rPr lang="sk-SK" sz="4000" dirty="0" err="1"/>
              <a:t>spirál</a:t>
            </a:r>
            <a:r>
              <a:rPr lang="sk-SK" sz="4000" dirty="0"/>
              <a:t> </a:t>
            </a:r>
            <a:r>
              <a:rPr lang="en-US" sz="4000" dirty="0"/>
              <a:t>(</a:t>
            </a:r>
            <a:r>
              <a:rPr lang="hu-HU" sz="4000" dirty="0"/>
              <a:t>újra</a:t>
            </a:r>
            <a:r>
              <a:rPr lang="en-US" sz="4000" dirty="0"/>
              <a:t>)</a:t>
            </a:r>
            <a:endParaRPr lang="cs-CZ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Tanítsuk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teknősnek</a:t>
            </a:r>
            <a:r>
              <a:rPr lang="sk-SK" dirty="0"/>
              <a:t> a </a:t>
            </a:r>
            <a:r>
              <a:rPr lang="sk-SK" dirty="0" err="1"/>
              <a:t>következő</a:t>
            </a:r>
            <a:r>
              <a:rPr lang="sk-SK" dirty="0"/>
              <a:t> </a:t>
            </a:r>
            <a:r>
              <a:rPr lang="sk-SK" dirty="0" err="1"/>
              <a:t>metódust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negyzetesSpiral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eaLnBrk="1" hangingPunct="1">
              <a:buFontTx/>
              <a:buNone/>
            </a:pPr>
            <a:r>
              <a:rPr lang="sk-SK" dirty="0"/>
              <a:t>   </a:t>
            </a:r>
            <a:r>
              <a:rPr lang="sk-SK" dirty="0" err="1"/>
              <a:t>amely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négyzetes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spirált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rajzol</a:t>
            </a:r>
            <a:r>
              <a:rPr lang="sk-SK" dirty="0"/>
              <a:t>. A </a:t>
            </a:r>
            <a:r>
              <a:rPr lang="sk-SK" dirty="0" err="1"/>
              <a:t>kezdeti</a:t>
            </a:r>
            <a:r>
              <a:rPr lang="sk-SK" dirty="0"/>
              <a:t> </a:t>
            </a:r>
            <a:r>
              <a:rPr lang="sk-SK" dirty="0" err="1"/>
              <a:t>méret</a:t>
            </a:r>
            <a:r>
              <a:rPr lang="sk-SK" dirty="0"/>
              <a:t> 150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lépés</a:t>
            </a:r>
            <a:r>
              <a:rPr lang="sk-SK" dirty="0"/>
              <a:t> </a:t>
            </a:r>
            <a:r>
              <a:rPr lang="sk-SK" dirty="0" err="1"/>
              <a:t>után</a:t>
            </a:r>
            <a:r>
              <a:rPr lang="sk-SK" dirty="0"/>
              <a:t> a </a:t>
            </a:r>
            <a:r>
              <a:rPr lang="sk-SK" dirty="0" err="1"/>
              <a:t>lépés</a:t>
            </a:r>
            <a:r>
              <a:rPr lang="sk-SK" dirty="0"/>
              <a:t>/</a:t>
            </a:r>
            <a:r>
              <a:rPr lang="sk-SK" dirty="0" err="1"/>
              <a:t>oldal</a:t>
            </a:r>
            <a:r>
              <a:rPr lang="sk-SK" dirty="0"/>
              <a:t> </a:t>
            </a:r>
            <a:r>
              <a:rPr lang="sk-SK" dirty="0" err="1"/>
              <a:t>hossza</a:t>
            </a:r>
            <a:r>
              <a:rPr lang="sk-SK" dirty="0"/>
              <a:t> 10 </a:t>
            </a:r>
            <a:r>
              <a:rPr lang="en-US" dirty="0"/>
              <a:t>%</a:t>
            </a:r>
            <a:r>
              <a:rPr lang="hu-HU" dirty="0"/>
              <a:t>-kal csökken</a:t>
            </a:r>
            <a:r>
              <a:rPr lang="en-US" dirty="0"/>
              <a:t>.</a:t>
            </a:r>
          </a:p>
          <a:p>
            <a:pPr eaLnBrk="1" hangingPunct="1"/>
            <a:r>
              <a:rPr lang="hu-HU" dirty="0"/>
              <a:t>Hány lépést tegyünk meg</a:t>
            </a:r>
            <a:r>
              <a:rPr lang="en-US" dirty="0"/>
              <a:t>?</a:t>
            </a:r>
            <a:endParaRPr lang="sk-SK" dirty="0"/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0" y="4132263"/>
            <a:ext cx="2511425" cy="22193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49827" y="4624963"/>
            <a:ext cx="4155234" cy="19389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 err="1">
                <a:latin typeface="Lucida Sans" pitchFamily="34" charset="0"/>
              </a:rPr>
              <a:t>Lehetséges</a:t>
            </a:r>
            <a:r>
              <a:rPr lang="sk-SK" b="1" dirty="0">
                <a:latin typeface="Lucida Sans" pitchFamily="34" charset="0"/>
              </a:rPr>
              <a:t> </a:t>
            </a:r>
            <a:r>
              <a:rPr lang="sk-SK" b="1" dirty="0" err="1">
                <a:latin typeface="Lucida Sans" pitchFamily="34" charset="0"/>
              </a:rPr>
              <a:t>megoldás</a:t>
            </a:r>
            <a:r>
              <a:rPr lang="sk-SK" dirty="0">
                <a:latin typeface="Lucida Sans" pitchFamily="34" charset="0"/>
              </a:rPr>
              <a:t>: </a:t>
            </a:r>
            <a:br>
              <a:rPr lang="sk-SK" dirty="0">
                <a:latin typeface="Lucida Sans" pitchFamily="34" charset="0"/>
              </a:rPr>
            </a:br>
            <a:r>
              <a:rPr lang="hu-HU" dirty="0">
                <a:latin typeface="Lucida Sans" pitchFamily="34" charset="0"/>
              </a:rPr>
              <a:t>Addig rajzolunk, amíg </a:t>
            </a:r>
            <a:r>
              <a:rPr lang="sk-SK" dirty="0">
                <a:latin typeface="Lucida Sans" pitchFamily="34" charset="0"/>
              </a:rPr>
              <a:t>„</a:t>
            </a:r>
            <a:r>
              <a:rPr lang="sk-SK" dirty="0" err="1">
                <a:latin typeface="Lucida Sans" pitchFamily="34" charset="0"/>
              </a:rPr>
              <a:t>látni</a:t>
            </a:r>
            <a:r>
              <a:rPr lang="sk-SK" dirty="0">
                <a:latin typeface="Lucida Sans" pitchFamily="34" charset="0"/>
              </a:rPr>
              <a:t>“ </a:t>
            </a:r>
            <a:r>
              <a:rPr lang="en-US" dirty="0">
                <a:latin typeface="Lucida Sans" pitchFamily="34" charset="0"/>
              </a:rPr>
              <a:t>– </a:t>
            </a:r>
            <a:r>
              <a:rPr lang="hu-HU" dirty="0">
                <a:latin typeface="Lucida Sans" pitchFamily="34" charset="0"/>
              </a:rPr>
              <a:t>az 1-nél kisebb </a:t>
            </a:r>
            <a:r>
              <a:rPr lang="hu-HU" dirty="0" err="1">
                <a:latin typeface="Lucida Sans" pitchFamily="34" charset="0"/>
              </a:rPr>
              <a:t>képések</a:t>
            </a:r>
            <a:r>
              <a:rPr lang="hu-HU" dirty="0">
                <a:latin typeface="Lucida Sans" pitchFamily="34" charset="0"/>
              </a:rPr>
              <a:t> pontnak tűnnek, nem látni őket</a:t>
            </a:r>
            <a:r>
              <a:rPr lang="sk-SK" dirty="0">
                <a:latin typeface="Lucida Sans" pitchFamily="34" charset="0"/>
              </a:rPr>
              <a:t>.</a:t>
            </a:r>
            <a:endParaRPr lang="en-US" dirty="0">
              <a:latin typeface="Lucida Sans" pitchFamily="34" charset="0"/>
            </a:endParaRPr>
          </a:p>
          <a:p>
            <a:endParaRPr lang="sk-SK" dirty="0">
              <a:latin typeface="Lucida Sans" pitchFamily="34" charset="0"/>
            </a:endParaRPr>
          </a:p>
          <a:p>
            <a:pPr algn="ctr"/>
            <a:r>
              <a:rPr lang="sk-SK" b="1" dirty="0" err="1">
                <a:solidFill>
                  <a:srgbClr val="FF0000"/>
                </a:solidFill>
                <a:latin typeface="Lucida Sans" pitchFamily="34" charset="0"/>
              </a:rPr>
              <a:t>Hány</a:t>
            </a: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Lucida Sans" pitchFamily="34" charset="0"/>
              </a:rPr>
              <a:t>lépés</a:t>
            </a: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Lucida Sans" pitchFamily="34" charset="0"/>
              </a:rPr>
              <a:t>ez</a:t>
            </a:r>
            <a:r>
              <a:rPr lang="en-US" b="1" dirty="0">
                <a:solidFill>
                  <a:srgbClr val="FF0000"/>
                </a:solidFill>
                <a:latin typeface="Lucida Sans" pitchFamily="34" charset="0"/>
              </a:rPr>
              <a:t>?</a:t>
            </a:r>
            <a:endParaRPr lang="cs-CZ" b="1" dirty="0">
              <a:solidFill>
                <a:srgbClr val="FF0000"/>
              </a:solidFill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 err="1"/>
              <a:t>Feltételes</a:t>
            </a:r>
            <a:r>
              <a:rPr lang="sk-SK" sz="3200" dirty="0"/>
              <a:t> </a:t>
            </a:r>
            <a:r>
              <a:rPr lang="sk-SK" sz="3200" dirty="0" err="1"/>
              <a:t>ismétlés</a:t>
            </a:r>
            <a:endParaRPr lang="cs-CZ" sz="32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hu-HU" b="1" dirty="0">
                <a:solidFill>
                  <a:schemeClr val="hlink"/>
                </a:solidFill>
                <a:latin typeface="Courier New" pitchFamily="49" charset="0"/>
              </a:rPr>
              <a:t>feltétel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hu-HU" b="1" dirty="0">
                <a:solidFill>
                  <a:srgbClr val="FF0000"/>
                </a:solidFill>
                <a:latin typeface="Courier New" pitchFamily="49" charset="0"/>
              </a:rPr>
              <a:t>a ciklus parancsai</a:t>
            </a:r>
            <a:endParaRPr lang="sk-SK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>
              <a:latin typeface="Courier New" pitchFamily="49" charset="0"/>
            </a:endParaRPr>
          </a:p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Amíg</a:t>
            </a:r>
            <a:r>
              <a:rPr lang="sk-SK" dirty="0"/>
              <a:t> a </a:t>
            </a:r>
            <a:r>
              <a:rPr lang="sk-SK" b="1" dirty="0" err="1">
                <a:solidFill>
                  <a:srgbClr val="FF0000"/>
                </a:solidFill>
              </a:rPr>
              <a:t>feltétel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igaz</a:t>
            </a:r>
            <a:r>
              <a:rPr lang="sk-SK" dirty="0"/>
              <a:t>, a </a:t>
            </a:r>
            <a:r>
              <a:rPr lang="sk-SK" dirty="0" err="1"/>
              <a:t>ciklus</a:t>
            </a:r>
            <a:r>
              <a:rPr lang="sk-SK" dirty="0"/>
              <a:t> </a:t>
            </a:r>
            <a:r>
              <a:rPr lang="sk-SK" dirty="0" err="1"/>
              <a:t>parancsai</a:t>
            </a:r>
            <a:r>
              <a:rPr lang="sk-SK" dirty="0"/>
              <a:t> </a:t>
            </a:r>
            <a:r>
              <a:rPr lang="sk-SK" dirty="0" err="1"/>
              <a:t>állandóan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ismétlődnek</a:t>
            </a:r>
            <a:r>
              <a:rPr lang="sk-SK" dirty="0"/>
              <a:t> ...</a:t>
            </a:r>
          </a:p>
          <a:p>
            <a:pPr eaLnBrk="1" hangingPunct="1"/>
            <a:r>
              <a:rPr lang="sk-SK" dirty="0"/>
              <a:t>A </a:t>
            </a:r>
            <a:r>
              <a:rPr lang="sk-SK" dirty="0" err="1"/>
              <a:t>feltétel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logikai</a:t>
            </a:r>
            <a:r>
              <a:rPr lang="sk-SK" dirty="0"/>
              <a:t> </a:t>
            </a:r>
            <a:r>
              <a:rPr lang="sk-SK" dirty="0" err="1"/>
              <a:t>kifejezés</a:t>
            </a:r>
            <a:r>
              <a:rPr lang="sk-SK" dirty="0"/>
              <a:t> </a:t>
            </a:r>
            <a:r>
              <a:rPr lang="sk-SK" dirty="0" err="1"/>
              <a:t>amely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tesztelése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minden</a:t>
            </a:r>
            <a:r>
              <a:rPr lang="sk-SK" dirty="0"/>
              <a:t> </a:t>
            </a:r>
            <a:r>
              <a:rPr lang="hu-HU" dirty="0"/>
              <a:t>ismétlés előtt végbemegy</a:t>
            </a:r>
            <a:r>
              <a:rPr lang="sk-SK" dirty="0"/>
              <a:t>.</a:t>
            </a:r>
          </a:p>
          <a:p>
            <a:pPr eaLnBrk="1" hangingPunct="1">
              <a:buFontTx/>
              <a:buNone/>
            </a:pPr>
            <a:endParaRPr lang="cs-CZ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650" y="1492250"/>
            <a:ext cx="1681163" cy="16811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Rectangle 4"/>
          <p:cNvSpPr/>
          <p:nvPr/>
        </p:nvSpPr>
        <p:spPr>
          <a:xfrm>
            <a:off x="2444620" y="573065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aktualisLepes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&gt;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=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Beláthatatlan</a:t>
            </a:r>
            <a:r>
              <a:rPr lang="sk-SK" sz="4000" dirty="0"/>
              <a:t> </a:t>
            </a:r>
            <a:r>
              <a:rPr lang="sk-SK" sz="4000" dirty="0" err="1"/>
              <a:t>vég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feltételes</a:t>
            </a:r>
            <a:r>
              <a:rPr lang="sk-SK" dirty="0"/>
              <a:t> </a:t>
            </a:r>
            <a:r>
              <a:rPr lang="sk-SK" dirty="0" err="1"/>
              <a:t>ismétlések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veszélye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</a:t>
            </a:r>
            <a:r>
              <a:rPr lang="sk-SK" dirty="0" err="1"/>
              <a:t>hibát</a:t>
            </a:r>
            <a:r>
              <a:rPr lang="sk-SK" dirty="0"/>
              <a:t> </a:t>
            </a:r>
            <a:r>
              <a:rPr lang="sk-SK" dirty="0" err="1"/>
              <a:t>csinálunk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a </a:t>
            </a:r>
            <a:r>
              <a:rPr lang="sk-SK" dirty="0" err="1"/>
              <a:t>feltétel</a:t>
            </a:r>
            <a:r>
              <a:rPr lang="sk-SK" dirty="0"/>
              <a:t> </a:t>
            </a:r>
            <a:r>
              <a:rPr lang="sk-SK" dirty="0" err="1"/>
              <a:t>mindig</a:t>
            </a:r>
            <a:r>
              <a:rPr lang="sk-SK" dirty="0"/>
              <a:t> </a:t>
            </a:r>
            <a:r>
              <a:rPr lang="sk-SK" dirty="0" err="1"/>
              <a:t>igaz</a:t>
            </a:r>
            <a:r>
              <a:rPr lang="sk-SK" dirty="0"/>
              <a:t> </a:t>
            </a:r>
            <a:r>
              <a:rPr lang="sk-SK" dirty="0" err="1"/>
              <a:t>lesz</a:t>
            </a:r>
            <a:r>
              <a:rPr lang="sk-SK" dirty="0"/>
              <a:t> ...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... </a:t>
            </a:r>
            <a:r>
              <a:rPr lang="hu-HU" dirty="0"/>
              <a:t>Mindig igaz feltétel </a:t>
            </a:r>
            <a:r>
              <a:rPr lang="en-US" dirty="0"/>
              <a:t>= </a:t>
            </a:r>
            <a:r>
              <a:rPr lang="sk-SK" dirty="0" err="1"/>
              <a:t>sose</a:t>
            </a:r>
            <a:r>
              <a:rPr lang="sk-SK" dirty="0"/>
              <a:t> </a:t>
            </a:r>
            <a:r>
              <a:rPr lang="sk-SK" dirty="0" err="1"/>
              <a:t>végződő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b="1" dirty="0">
                <a:solidFill>
                  <a:srgbClr val="FF0000"/>
                </a:solidFill>
              </a:rPr>
              <a:t>végtelen</a:t>
            </a:r>
            <a:r>
              <a:rPr lang="en-US" dirty="0"/>
              <a:t>)</a:t>
            </a:r>
            <a:r>
              <a:rPr lang="sk-SK" dirty="0"/>
              <a:t> </a:t>
            </a:r>
            <a:r>
              <a:rPr lang="sk-SK" dirty="0" err="1"/>
              <a:t>ciklus</a:t>
            </a:r>
            <a:r>
              <a:rPr lang="sk-SK" dirty="0"/>
              <a:t> 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k = 100;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(k &gt; 10) {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7F0055"/>
                </a:solidFill>
                <a:latin typeface="Courier New" pitchFamily="49" charset="0"/>
              </a:rPr>
              <a:t>    		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.moveTo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(k, 30);  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 }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1268" name="Picture 2" descr="http://filmonic.com/wp-content/uploads/2009/02/the-neverending-s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10039">
            <a:off x="5705475" y="3416300"/>
            <a:ext cx="2855913" cy="1554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ciklus</a:t>
            </a:r>
            <a:r>
              <a:rPr lang="sk-SK" dirty="0"/>
              <a:t> </a:t>
            </a:r>
            <a:r>
              <a:rPr lang="sk-SK" dirty="0" err="1"/>
              <a:t>nagyító</a:t>
            </a:r>
            <a:r>
              <a:rPr lang="sk-SK" dirty="0"/>
              <a:t> </a:t>
            </a:r>
            <a:r>
              <a:rPr lang="sk-SK" dirty="0" err="1"/>
              <a:t>alatt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  </a:t>
            </a:r>
          </a:p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i&lt;10; i++)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i="1" dirty="0">
                <a:latin typeface="Courier New" pitchFamily="49" charset="0"/>
              </a:rPr>
              <a:t>			a </a:t>
            </a:r>
            <a:r>
              <a:rPr lang="sk-SK" i="1" dirty="0" err="1">
                <a:latin typeface="Courier New" pitchFamily="49" charset="0"/>
              </a:rPr>
              <a:t>ciklus</a:t>
            </a:r>
            <a:r>
              <a:rPr lang="sk-SK" i="1" dirty="0">
                <a:latin typeface="Courier New" pitchFamily="49" charset="0"/>
              </a:rPr>
              <a:t> </a:t>
            </a:r>
            <a:r>
              <a:rPr lang="sk-SK" i="1" dirty="0" err="1">
                <a:latin typeface="Courier New" pitchFamily="49" charset="0"/>
              </a:rPr>
              <a:t>parancsai</a:t>
            </a:r>
            <a:endParaRPr lang="cs-CZ" i="1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}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2491273" y="2444620"/>
            <a:ext cx="1054360" cy="126896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7004" y="1365479"/>
            <a:ext cx="345854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Létrejön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mley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csak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for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ciklus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során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él</a:t>
            </a:r>
            <a:r>
              <a:rPr lang="sk-SK" dirty="0">
                <a:latin typeface="Trebuchet MS" pitchFamily="34" charset="0"/>
              </a:rPr>
              <a:t>.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0</a:t>
            </a:r>
            <a:r>
              <a:rPr lang="hu-HU" dirty="0">
                <a:latin typeface="Trebuchet MS" pitchFamily="34" charset="0"/>
              </a:rPr>
              <a:t>-</a:t>
            </a:r>
            <a:r>
              <a:rPr lang="hu-HU" dirty="0" err="1">
                <a:latin typeface="Trebuchet MS" pitchFamily="34" charset="0"/>
              </a:rPr>
              <a:t>val</a:t>
            </a:r>
            <a:r>
              <a:rPr lang="hu-HU" dirty="0">
                <a:latin typeface="Trebuchet MS" pitchFamily="34" charset="0"/>
              </a:rPr>
              <a:t> van inicializálva</a:t>
            </a:r>
            <a:r>
              <a:rPr lang="en-US" dirty="0">
                <a:latin typeface="Trebuchet MS" pitchFamily="34" charset="0"/>
              </a:rPr>
              <a:t>. 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215812" y="2202024"/>
            <a:ext cx="1119674" cy="14275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0652" y="1284614"/>
            <a:ext cx="345854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 feltétel, melynek </a:t>
            </a:r>
            <a:r>
              <a:rPr lang="sk-SK" b="1" dirty="0" err="1">
                <a:latin typeface="Trebuchet MS" pitchFamily="34" charset="0"/>
              </a:rPr>
              <a:t>igaznak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kell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lennie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hogy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parancsok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végre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lehessenek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hajtva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6223518" y="4170784"/>
            <a:ext cx="233266" cy="14089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046374" y="5246889"/>
            <a:ext cx="4895463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Mi </a:t>
            </a:r>
            <a:r>
              <a:rPr lang="sk-SK" dirty="0" err="1">
                <a:latin typeface="Trebuchet MS" pitchFamily="34" charset="0"/>
              </a:rPr>
              <a:t>történjen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b="1" dirty="0" err="1">
                <a:latin typeface="Trebuchet MS" pitchFamily="34" charset="0"/>
              </a:rPr>
              <a:t>minden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alkalommal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miután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lefutottak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ciklus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parancsai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hu-HU" dirty="0">
                <a:latin typeface="Trebuchet MS" pitchFamily="34" charset="0"/>
              </a:rPr>
              <a:t>általában az irányítóváltozó értéke 1-gyel növekszik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02163" y="5683851"/>
            <a:ext cx="299823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>
                <a:latin typeface="Trebuchet MS" pitchFamily="34" charset="0"/>
              </a:rPr>
              <a:t>a </a:t>
            </a:r>
            <a:r>
              <a:rPr lang="sk-SK" b="1" dirty="0" err="1">
                <a:latin typeface="Trebuchet MS" pitchFamily="34" charset="0"/>
              </a:rPr>
              <a:t>ciklus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irányítóváltozójanak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szoktuk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nevezni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ciklus</a:t>
            </a:r>
            <a:r>
              <a:rPr lang="sk-SK" dirty="0"/>
              <a:t> </a:t>
            </a:r>
            <a:r>
              <a:rPr lang="sk-SK" dirty="0" err="1"/>
              <a:t>nagyító</a:t>
            </a:r>
            <a:r>
              <a:rPr lang="sk-SK" dirty="0"/>
              <a:t> </a:t>
            </a:r>
            <a:r>
              <a:rPr lang="sk-SK" dirty="0" err="1"/>
              <a:t>alatt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6130655" cy="167044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>
                <a:solidFill>
                  <a:srgbClr val="008000"/>
                </a:solidFill>
                <a:latin typeface="Courier New" pitchFamily="49" charset="0"/>
              </a:rPr>
              <a:t>i=0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cs-CZ" dirty="0">
                <a:solidFill>
                  <a:srgbClr val="00B0F0"/>
                </a:solidFill>
                <a:latin typeface="Courier New" pitchFamily="49" charset="0"/>
              </a:rPr>
              <a:t>i&lt;10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i++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i="1" dirty="0">
                <a:latin typeface="Courier New" pitchFamily="49" charset="0"/>
              </a:rPr>
              <a:t>	</a:t>
            </a:r>
            <a:r>
              <a:rPr lang="sk-SK" i="1" dirty="0">
                <a:solidFill>
                  <a:srgbClr val="CC9900"/>
                </a:solidFill>
                <a:latin typeface="Courier New" pitchFamily="49" charset="0"/>
              </a:rPr>
              <a:t>a </a:t>
            </a:r>
            <a:r>
              <a:rPr lang="sk-SK" i="1" dirty="0" err="1">
                <a:solidFill>
                  <a:srgbClr val="CC9900"/>
                </a:solidFill>
                <a:latin typeface="Courier New" pitchFamily="49" charset="0"/>
              </a:rPr>
              <a:t>ciklus</a:t>
            </a:r>
            <a:r>
              <a:rPr lang="sk-SK" i="1" dirty="0">
                <a:solidFill>
                  <a:srgbClr val="CC9900"/>
                </a:solidFill>
                <a:latin typeface="Courier New" pitchFamily="49" charset="0"/>
              </a:rPr>
              <a:t> </a:t>
            </a:r>
            <a:r>
              <a:rPr lang="sk-SK" i="1" dirty="0" err="1">
                <a:solidFill>
                  <a:srgbClr val="CC9900"/>
                </a:solidFill>
                <a:latin typeface="Courier New" pitchFamily="49" charset="0"/>
              </a:rPr>
              <a:t>parancsai</a:t>
            </a:r>
            <a:endParaRPr lang="cs-CZ" i="1" dirty="0">
              <a:solidFill>
                <a:srgbClr val="CC99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198776" y="3462359"/>
            <a:ext cx="4450702" cy="265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  <a:defRPr sz="28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1pPr>
            <a:lvl2pPr marL="987425" indent="-3619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sz="24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2pPr>
            <a:lvl3pPr marL="1527175" indent="-26987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sz="20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3pPr>
            <a:lvl4pPr marL="2074863" indent="-27622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4pPr>
            <a:lvl5pPr marL="2601913" indent="-2667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5pPr>
            <a:lvl6pPr marL="30591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6pPr>
            <a:lvl7pPr marL="35163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7pPr>
            <a:lvl8pPr marL="39735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8pPr>
            <a:lvl9pPr marL="44307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eaLnBrk="1" hangingPunct="1">
              <a:buFont typeface="Trebuchet MS" pitchFamily="34" charset="0"/>
              <a:buNone/>
            </a:pPr>
            <a:r>
              <a:rPr lang="cs-CZ" b="1" kern="0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kern="0" dirty="0">
                <a:solidFill>
                  <a:srgbClr val="008000"/>
                </a:solidFill>
                <a:latin typeface="Courier New" pitchFamily="49" charset="0"/>
              </a:rPr>
              <a:t>i=0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endParaRPr lang="en-US" kern="0" dirty="0">
              <a:solidFill>
                <a:srgbClr val="000000"/>
              </a:solidFill>
              <a:latin typeface="Courier New" pitchFamily="49" charset="0"/>
            </a:endParaRPr>
          </a:p>
          <a:p>
            <a:pPr marL="0" indent="0" eaLnBrk="1" hangingPunct="1">
              <a:buNone/>
            </a:pPr>
            <a:r>
              <a:rPr lang="en-US" b="1" kern="0" dirty="0">
                <a:solidFill>
                  <a:srgbClr val="7F0055"/>
                </a:solidFill>
                <a:latin typeface="Courier New" pitchFamily="49" charset="0"/>
              </a:rPr>
              <a:t>while </a:t>
            </a:r>
            <a:r>
              <a:rPr lang="en-US" kern="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kern="0" dirty="0" err="1">
                <a:solidFill>
                  <a:srgbClr val="00B0F0"/>
                </a:solidFill>
                <a:latin typeface="Courier New" pitchFamily="49" charset="0"/>
              </a:rPr>
              <a:t>i</a:t>
            </a:r>
            <a:r>
              <a:rPr lang="cs-CZ" kern="0" dirty="0">
                <a:solidFill>
                  <a:srgbClr val="00B0F0"/>
                </a:solidFill>
                <a:latin typeface="Courier New" pitchFamily="49" charset="0"/>
              </a:rPr>
              <a:t>&lt;10</a:t>
            </a:r>
            <a:r>
              <a:rPr lang="en-US" kern="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cs-CZ" kern="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i="1" kern="0" dirty="0">
                <a:latin typeface="Courier New" pitchFamily="49" charset="0"/>
              </a:rPr>
              <a:t>	</a:t>
            </a:r>
            <a:r>
              <a:rPr lang="sk-SK" i="1" kern="0" dirty="0">
                <a:solidFill>
                  <a:srgbClr val="CC9900"/>
                </a:solidFill>
                <a:latin typeface="Courier New" pitchFamily="49" charset="0"/>
              </a:rPr>
              <a:t>a </a:t>
            </a:r>
            <a:r>
              <a:rPr lang="sk-SK" i="1" kern="0" dirty="0" err="1">
                <a:solidFill>
                  <a:srgbClr val="CC9900"/>
                </a:solidFill>
                <a:latin typeface="Courier New" pitchFamily="49" charset="0"/>
              </a:rPr>
              <a:t>ciklus</a:t>
            </a:r>
            <a:r>
              <a:rPr lang="sk-SK" i="1" kern="0" dirty="0">
                <a:solidFill>
                  <a:srgbClr val="CC9900"/>
                </a:solidFill>
                <a:latin typeface="Courier New" pitchFamily="49" charset="0"/>
              </a:rPr>
              <a:t> </a:t>
            </a:r>
            <a:r>
              <a:rPr lang="sk-SK" i="1" kern="0" dirty="0" err="1">
                <a:solidFill>
                  <a:srgbClr val="CC9900"/>
                </a:solidFill>
                <a:latin typeface="Courier New" pitchFamily="49" charset="0"/>
              </a:rPr>
              <a:t>parancsai</a:t>
            </a:r>
            <a:endParaRPr lang="en-US" i="1" kern="0" dirty="0">
              <a:solidFill>
                <a:srgbClr val="CC99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i++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i="1" kern="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Ohnutá šípka 4"/>
          <p:cNvSpPr/>
          <p:nvPr/>
        </p:nvSpPr>
        <p:spPr bwMode="auto">
          <a:xfrm flipV="1">
            <a:off x="1766655" y="3062863"/>
            <a:ext cx="2059620" cy="2334759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02163" y="6305288"/>
            <a:ext cx="3917076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 err="1">
                <a:latin typeface="Trebuchet MS" pitchFamily="34" charset="0"/>
              </a:rPr>
              <a:t>Vigy</a:t>
            </a:r>
            <a:r>
              <a:rPr lang="hu-HU" b="1" dirty="0" err="1">
                <a:latin typeface="Trebuchet MS" pitchFamily="34" charset="0"/>
              </a:rPr>
              <a:t>ázat</a:t>
            </a:r>
            <a:r>
              <a:rPr lang="sk-SK" b="1" dirty="0">
                <a:latin typeface="Trebuchet MS" pitchFamily="34" charset="0"/>
              </a:rPr>
              <a:t>: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nem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teljesen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pontos</a:t>
            </a:r>
            <a:r>
              <a:rPr lang="en-US" dirty="0">
                <a:latin typeface="Trebuchet MS" pitchFamily="34" charset="0"/>
              </a:rPr>
              <a:t>!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94356"/>
      </p:ext>
    </p:extLst>
  </p:cSld>
  <p:clrMapOvr>
    <a:masterClrMapping/>
  </p:clrMapOvr>
  <p:transition spd="med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Következmények</a:t>
            </a:r>
            <a:endParaRPr lang="cs-CZ" sz="4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/>
              <a:t>Az</a:t>
            </a:r>
            <a:r>
              <a:rPr lang="sk-SK" dirty="0"/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i="1" dirty="0"/>
              <a:t>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értéke</a:t>
            </a:r>
            <a:r>
              <a:rPr lang="sk-SK" i="1" dirty="0"/>
              <a:t> </a:t>
            </a:r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iterácó</a:t>
            </a:r>
            <a:r>
              <a:rPr lang="sk-SK" dirty="0"/>
              <a:t> (</a:t>
            </a:r>
            <a:r>
              <a:rPr lang="sk-SK" dirty="0" err="1"/>
              <a:t>ismétlés</a:t>
            </a:r>
            <a:r>
              <a:rPr lang="sk-SK" dirty="0"/>
              <a:t>) </a:t>
            </a:r>
            <a:r>
              <a:rPr lang="sk-SK" dirty="0" err="1"/>
              <a:t>után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változik</a:t>
            </a:r>
            <a:br>
              <a:rPr lang="sk-SK" b="1" dirty="0">
                <a:solidFill>
                  <a:srgbClr val="FF0000"/>
                </a:solidFill>
              </a:rPr>
            </a:b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		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i&lt;10; i++)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i="1" dirty="0">
                <a:latin typeface="Courier New" pitchFamily="49" charset="0"/>
              </a:rPr>
              <a:t>			a </a:t>
            </a:r>
            <a:r>
              <a:rPr lang="sk-SK" i="1" dirty="0" err="1">
                <a:latin typeface="Courier New" pitchFamily="49" charset="0"/>
              </a:rPr>
              <a:t>ciklus</a:t>
            </a:r>
            <a:r>
              <a:rPr lang="sk-SK" i="1" dirty="0">
                <a:latin typeface="Courier New" pitchFamily="49" charset="0"/>
              </a:rPr>
              <a:t> </a:t>
            </a:r>
            <a:r>
              <a:rPr lang="sk-SK" i="1" dirty="0" err="1">
                <a:latin typeface="Courier New" pitchFamily="49" charset="0"/>
              </a:rPr>
              <a:t>parancsai</a:t>
            </a:r>
            <a:endParaRPr lang="cs-CZ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}</a:t>
            </a:r>
            <a:br>
              <a:rPr lang="cs-CZ" dirty="0">
                <a:solidFill>
                  <a:srgbClr val="000000"/>
                </a:solidFill>
                <a:latin typeface="Courier New" pitchFamily="49" charset="0"/>
              </a:rPr>
            </a:b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dirty="0"/>
              <a:t> =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0, 1, 2, 3, 4, …, 9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dirty="0" err="1"/>
              <a:t>Az</a:t>
            </a:r>
            <a:r>
              <a:rPr lang="sk-SK" dirty="0"/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/>
              <a:t>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értékét</a:t>
            </a:r>
            <a:r>
              <a:rPr lang="sk-SK" dirty="0"/>
              <a:t> </a:t>
            </a:r>
            <a:r>
              <a:rPr lang="sk-SK" dirty="0" err="1"/>
              <a:t>használhatjuk</a:t>
            </a:r>
            <a:r>
              <a:rPr lang="sk-SK" dirty="0"/>
              <a:t> a </a:t>
            </a:r>
            <a:r>
              <a:rPr lang="sk-SK" dirty="0" err="1"/>
              <a:t>ciklus</a:t>
            </a:r>
            <a:r>
              <a:rPr lang="sk-SK" dirty="0"/>
              <a:t> </a:t>
            </a:r>
            <a:r>
              <a:rPr lang="sk-SK" dirty="0" err="1"/>
              <a:t>parancsaiban</a:t>
            </a:r>
            <a:endParaRPr lang="sk-SK" dirty="0"/>
          </a:p>
          <a:p>
            <a:pPr algn="ctr" eaLnBrk="1" hangingPunct="1">
              <a:lnSpc>
                <a:spcPct val="90000"/>
              </a:lnSpc>
              <a:buNone/>
            </a:pPr>
            <a:endParaRPr lang="en-US" sz="2000" b="1" dirty="0"/>
          </a:p>
          <a:p>
            <a:pPr eaLnBrk="1" hangingPunct="1">
              <a:lnSpc>
                <a:spcPct val="90000"/>
              </a:lnSpc>
            </a:pPr>
            <a:endParaRPr lang="sk-SK" i="1" dirty="0"/>
          </a:p>
          <a:p>
            <a:pPr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5033" y="287672"/>
            <a:ext cx="8048900" cy="530225"/>
          </a:xfrm>
        </p:spPr>
        <p:txBody>
          <a:bodyPr/>
          <a:lstStyle/>
          <a:p>
            <a:pPr eaLnBrk="1" hangingPunct="1"/>
            <a:r>
              <a:rPr lang="hu-HU" sz="4000" dirty="0"/>
              <a:t>A </a:t>
            </a:r>
            <a:r>
              <a:rPr lang="hu-HU" sz="4000" dirty="0" err="1"/>
              <a:t>break</a:t>
            </a:r>
            <a:r>
              <a:rPr lang="hu-HU" sz="4000" dirty="0"/>
              <a:t> és </a:t>
            </a:r>
            <a:r>
              <a:rPr lang="hu-HU" sz="4000" dirty="0" err="1"/>
              <a:t>continue</a:t>
            </a:r>
            <a:r>
              <a:rPr lang="hu-HU" sz="4000" dirty="0"/>
              <a:t> parancsok</a:t>
            </a:r>
            <a:endParaRPr lang="cs-CZ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5005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/>
              <a:t>A 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  <a:r>
              <a:rPr lang="sk-SK" sz="2400" dirty="0"/>
              <a:t> </a:t>
            </a:r>
            <a:r>
              <a:rPr lang="sk-SK" sz="2400" dirty="0" err="1"/>
              <a:t>paranccsal</a:t>
            </a:r>
            <a:r>
              <a:rPr lang="sk-SK" sz="2400" dirty="0"/>
              <a:t> </a:t>
            </a:r>
            <a:r>
              <a:rPr lang="sk-SK" sz="2400" dirty="0" err="1"/>
              <a:t>be</a:t>
            </a:r>
            <a:r>
              <a:rPr lang="sk-SK" sz="2400" dirty="0"/>
              <a:t> </a:t>
            </a:r>
            <a:r>
              <a:rPr lang="sk-SK" sz="2400" dirty="0" err="1"/>
              <a:t>tudjuk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azonnal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fejezni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egész</a:t>
            </a:r>
            <a:r>
              <a:rPr lang="sk-SK" sz="2400" dirty="0"/>
              <a:t> </a:t>
            </a:r>
            <a:r>
              <a:rPr lang="sk-SK" sz="2400" dirty="0" err="1"/>
              <a:t>ciklus</a:t>
            </a:r>
            <a:r>
              <a:rPr lang="sk-SK" sz="2400" dirty="0"/>
              <a:t> </a:t>
            </a:r>
            <a:r>
              <a:rPr lang="sk-SK" sz="2400" dirty="0" err="1"/>
              <a:t>végrehajtását</a:t>
            </a:r>
            <a:endParaRPr lang="sk-SK" sz="2400" dirty="0"/>
          </a:p>
          <a:p>
            <a:pPr eaLnBrk="1" hangingPunct="1">
              <a:lnSpc>
                <a:spcPct val="90000"/>
              </a:lnSpc>
            </a:pPr>
            <a:r>
              <a:rPr lang="sk-SK" sz="2400" dirty="0"/>
              <a:t>A 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  <a:r>
              <a:rPr lang="sk-SK" sz="2400" dirty="0"/>
              <a:t> </a:t>
            </a:r>
            <a:r>
              <a:rPr lang="sk-SK" sz="2400" dirty="0" err="1"/>
              <a:t>paranccsal</a:t>
            </a:r>
            <a:r>
              <a:rPr lang="sk-SK" sz="2400" dirty="0"/>
              <a:t> </a:t>
            </a:r>
            <a:r>
              <a:rPr lang="sk-SK" sz="2400" dirty="0" err="1"/>
              <a:t>be</a:t>
            </a:r>
            <a:r>
              <a:rPr lang="sk-SK" sz="2400" dirty="0"/>
              <a:t> </a:t>
            </a:r>
            <a:r>
              <a:rPr lang="sk-SK" sz="2400" dirty="0" err="1"/>
              <a:t>tudjuk</a:t>
            </a:r>
            <a:r>
              <a:rPr lang="sk-SK" sz="2400" dirty="0"/>
              <a:t> </a:t>
            </a:r>
            <a:r>
              <a:rPr lang="sk-SK" sz="2400" dirty="0" err="1"/>
              <a:t>azonnal</a:t>
            </a:r>
            <a:r>
              <a:rPr lang="sk-SK" sz="2400" dirty="0"/>
              <a:t> </a:t>
            </a:r>
            <a:r>
              <a:rPr lang="sk-SK" sz="2400" dirty="0" err="1"/>
              <a:t>fejezni</a:t>
            </a:r>
            <a:r>
              <a:rPr lang="sk-SK" sz="2400" dirty="0"/>
              <a:t> a </a:t>
            </a:r>
            <a:r>
              <a:rPr lang="sk-SK" sz="2400" dirty="0" err="1"/>
              <a:t>ciklus</a:t>
            </a:r>
            <a:r>
              <a:rPr lang="sk-SK" sz="2400" dirty="0"/>
              <a:t> </a:t>
            </a:r>
            <a:r>
              <a:rPr lang="sk-SK" sz="2400" dirty="0" err="1"/>
              <a:t>aktuális</a:t>
            </a:r>
            <a:r>
              <a:rPr lang="sk-SK" sz="2400" dirty="0"/>
              <a:t> </a:t>
            </a:r>
            <a:r>
              <a:rPr lang="sk-SK" sz="2400" dirty="0" err="1"/>
              <a:t>iterációját</a:t>
            </a:r>
            <a:endParaRPr lang="sk-SK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i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valamilyen</a:t>
            </a:r>
            <a:r>
              <a:rPr lang="cs-CZ" sz="2400" i="1" dirty="0"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parancsok</a:t>
            </a:r>
            <a:endParaRPr lang="cs-CZ" sz="2400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(100,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100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&gt; 200)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i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valamilyen</a:t>
            </a:r>
            <a:r>
              <a:rPr lang="cs-CZ" sz="2400" i="1" dirty="0"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parancsok</a:t>
            </a:r>
            <a:endParaRPr lang="cs-CZ" sz="2400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896560" y="5985773"/>
            <a:ext cx="3826099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hu-HU" dirty="0">
                <a:latin typeface="Trebuchet MS" pitchFamily="34" charset="0"/>
              </a:rPr>
              <a:t>és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hu-HU" dirty="0">
                <a:latin typeface="Trebuchet MS" pitchFamily="34" charset="0"/>
              </a:rPr>
              <a:t>a leg-közelebbi ciklusra vonatkoznak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854823" y="4563034"/>
            <a:ext cx="1207673" cy="37322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896560" y="4637413"/>
            <a:ext cx="3969536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Ha a feltétel igaz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azonal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leállítjuk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ciklus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végrehajtását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do</a:t>
            </a:r>
            <a:r>
              <a:rPr lang="en-US" dirty="0"/>
              <a:t>-while</a:t>
            </a:r>
            <a:r>
              <a:rPr lang="sk-SK" dirty="0"/>
              <a:t> </a:t>
            </a:r>
            <a:r>
              <a:rPr lang="en-US" sz="3200" dirty="0"/>
              <a:t>(</a:t>
            </a:r>
            <a:r>
              <a:rPr lang="hu-HU" sz="3200" dirty="0"/>
              <a:t>csak érdekesség</a:t>
            </a:r>
            <a:r>
              <a:rPr lang="en-US" sz="3200" dirty="0"/>
              <a:t>)</a:t>
            </a:r>
            <a:endParaRPr lang="sk-SK" sz="3200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do-while – </a:t>
            </a:r>
            <a:r>
              <a:rPr lang="hu-HU" dirty="0" err="1"/>
              <a:t>hátultesztelő</a:t>
            </a:r>
            <a:r>
              <a:rPr lang="hu-HU" dirty="0"/>
              <a:t> ciklus </a:t>
            </a:r>
            <a:r>
              <a:rPr lang="en-US" dirty="0"/>
              <a:t>(</a:t>
            </a:r>
            <a:r>
              <a:rPr lang="hu-HU" dirty="0"/>
              <a:t>a gyakorlatban nagyon ritkán használják</a:t>
            </a:r>
            <a:r>
              <a:rPr lang="en-US" dirty="0"/>
              <a:t>):</a:t>
            </a: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do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hu-HU" b="1" dirty="0">
                <a:solidFill>
                  <a:srgbClr val="FF0000"/>
                </a:solidFill>
                <a:latin typeface="Courier New" pitchFamily="49" charset="0"/>
              </a:rPr>
              <a:t>A ciklus parancsai</a:t>
            </a:r>
            <a:endParaRPr lang="sk-SK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b="1" dirty="0">
                <a:solidFill>
                  <a:schemeClr val="hlink"/>
                </a:solidFill>
                <a:latin typeface="Courier New" pitchFamily="49" charset="0"/>
              </a:rPr>
              <a:t>feltétel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/>
            <a:endParaRPr lang="en-US" dirty="0"/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231341" y="4007224"/>
            <a:ext cx="1126992" cy="142319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10322" y="4431226"/>
            <a:ext cx="3458547" cy="224676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 feltétel tesztelése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csak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 a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parancsok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végrehajtása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után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történik</a:t>
            </a:r>
            <a:r>
              <a:rPr lang="sk-SK" dirty="0">
                <a:latin typeface="Trebuchet MS" pitchFamily="34" charset="0"/>
              </a:rPr>
              <a:t>.</a:t>
            </a:r>
          </a:p>
          <a:p>
            <a:endParaRPr lang="sk-SK" dirty="0">
              <a:latin typeface="Trebuchet MS" pitchFamily="34" charset="0"/>
            </a:endParaRPr>
          </a:p>
          <a:p>
            <a:r>
              <a:rPr lang="sk-SK" b="1" dirty="0" err="1">
                <a:latin typeface="Trebuchet MS" pitchFamily="34" charset="0"/>
              </a:rPr>
              <a:t>Következmény</a:t>
            </a:r>
            <a:r>
              <a:rPr lang="sk-SK" b="1" dirty="0">
                <a:latin typeface="Trebuchet MS" pitchFamily="34" charset="0"/>
              </a:rPr>
              <a:t>: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b="1" dirty="0">
                <a:latin typeface="Trebuchet MS" pitchFamily="34" charset="0"/>
              </a:rPr>
              <a:t>do</a:t>
            </a:r>
            <a:r>
              <a:rPr lang="en-US" b="1" dirty="0">
                <a:latin typeface="Trebuchet MS" pitchFamily="34" charset="0"/>
              </a:rPr>
              <a:t>-while </a:t>
            </a:r>
            <a:r>
              <a:rPr lang="hu-HU" dirty="0">
                <a:latin typeface="Trebuchet MS" pitchFamily="34" charset="0"/>
              </a:rPr>
              <a:t>parancsai legalább egyszer </a:t>
            </a:r>
            <a:r>
              <a:rPr lang="hu-HU" b="1" dirty="0">
                <a:latin typeface="Trebuchet MS" pitchFamily="34" charset="0"/>
              </a:rPr>
              <a:t>mindig </a:t>
            </a:r>
            <a:r>
              <a:rPr lang="hu-HU" dirty="0">
                <a:latin typeface="Trebuchet MS" pitchFamily="34" charset="0"/>
              </a:rPr>
              <a:t>lefutnak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5263" y="5623533"/>
            <a:ext cx="435209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 err="1">
                <a:latin typeface="Trebuchet MS" pitchFamily="34" charset="0"/>
              </a:rPr>
              <a:t>Gyakori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kérdés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meghallgatásokon</a:t>
            </a:r>
            <a:r>
              <a:rPr lang="sk-SK" b="1" dirty="0">
                <a:latin typeface="Trebuchet MS" pitchFamily="34" charset="0"/>
              </a:rPr>
              <a:t>:</a:t>
            </a:r>
          </a:p>
          <a:p>
            <a:r>
              <a:rPr lang="hu-HU" i="1" dirty="0">
                <a:latin typeface="Trebuchet MS" pitchFamily="34" charset="0"/>
              </a:rPr>
              <a:t>Tudunk boldogulni a 3 ciklus valamelyike nélkül? Miért?</a:t>
            </a:r>
            <a:endParaRPr lang="cs-CZ" i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0303" y="287672"/>
            <a:ext cx="7750320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Metódusok</a:t>
            </a:r>
            <a:r>
              <a:rPr lang="sk-SK" sz="4000" dirty="0"/>
              <a:t>, </a:t>
            </a:r>
            <a:r>
              <a:rPr lang="sk-SK" sz="4000" dirty="0" err="1"/>
              <a:t>melyek</a:t>
            </a:r>
            <a:r>
              <a:rPr lang="sk-SK" sz="4000" dirty="0"/>
              <a:t> </a:t>
            </a:r>
            <a:r>
              <a:rPr lang="sk-SK" sz="4000" dirty="0" err="1"/>
              <a:t>számolnak</a:t>
            </a:r>
            <a:r>
              <a:rPr lang="en-US" sz="4000" dirty="0"/>
              <a:t> …</a:t>
            </a:r>
            <a:endParaRPr lang="cs-CZ" sz="4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Sok </a:t>
            </a:r>
            <a:r>
              <a:rPr lang="sk-SK" dirty="0" err="1"/>
              <a:t>teknős</a:t>
            </a:r>
            <a:r>
              <a:rPr lang="sk-SK" dirty="0"/>
              <a:t>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visszaad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kiszámol</a:t>
            </a:r>
            <a:r>
              <a:rPr lang="en-US" dirty="0"/>
              <a:t>) </a:t>
            </a:r>
            <a:r>
              <a:rPr lang="hu-HU" dirty="0"/>
              <a:t>valamilyen értéket</a:t>
            </a:r>
            <a:endParaRPr lang="sk-SK" dirty="0"/>
          </a:p>
          <a:p>
            <a:pPr lvl="1" eaLnBrk="1" hangingPunct="1"/>
            <a:r>
              <a:rPr lang="sk-SK" i="1" dirty="0" err="1"/>
              <a:t>getX</a:t>
            </a:r>
            <a:r>
              <a:rPr lang="en-US" i="1" dirty="0"/>
              <a:t>()</a:t>
            </a:r>
            <a:r>
              <a:rPr lang="en-US" dirty="0"/>
              <a:t> – </a:t>
            </a:r>
            <a:r>
              <a:rPr lang="hu-HU" dirty="0"/>
              <a:t>visszaadja a teknős aktuális x koordinátáját</a:t>
            </a:r>
            <a:endParaRPr lang="sk-SK" dirty="0"/>
          </a:p>
          <a:p>
            <a:pPr lvl="1" eaLnBrk="1" hangingPunct="1"/>
            <a:r>
              <a:rPr lang="en-US" i="1" dirty="0"/>
              <a:t>d</a:t>
            </a:r>
            <a:r>
              <a:rPr lang="sk-SK" i="1" dirty="0" err="1"/>
              <a:t>irectionTowards</a:t>
            </a:r>
            <a:r>
              <a:rPr lang="en-US" i="1" dirty="0"/>
              <a:t>(double, double)</a:t>
            </a:r>
            <a:r>
              <a:rPr lang="en-US" dirty="0"/>
              <a:t> </a:t>
            </a:r>
            <a:r>
              <a:rPr lang="sk-SK" dirty="0"/>
              <a:t>– </a:t>
            </a:r>
            <a:r>
              <a:rPr lang="sk-SK" dirty="0" err="1"/>
              <a:t>visszaadja</a:t>
            </a:r>
            <a:r>
              <a:rPr lang="sk-SK" dirty="0"/>
              <a:t> </a:t>
            </a:r>
            <a:r>
              <a:rPr lang="sk-SK" dirty="0" err="1"/>
              <a:t>valamilyen</a:t>
            </a:r>
            <a:r>
              <a:rPr lang="sk-SK" dirty="0"/>
              <a:t> </a:t>
            </a:r>
            <a:r>
              <a:rPr lang="sk-SK" dirty="0" err="1"/>
              <a:t>pont</a:t>
            </a:r>
            <a:r>
              <a:rPr lang="sk-SK" dirty="0"/>
              <a:t> </a:t>
            </a:r>
            <a:r>
              <a:rPr lang="sk-SK" dirty="0" err="1"/>
              <a:t>irányát</a:t>
            </a:r>
            <a:r>
              <a:rPr lang="sk-SK" dirty="0"/>
              <a:t> a </a:t>
            </a:r>
            <a:r>
              <a:rPr lang="sk-SK" dirty="0" err="1"/>
              <a:t>teknőshőz</a:t>
            </a:r>
            <a:r>
              <a:rPr lang="sk-SK" dirty="0"/>
              <a:t> </a:t>
            </a:r>
            <a:r>
              <a:rPr lang="sk-SK" dirty="0" err="1"/>
              <a:t>viszonyítva</a:t>
            </a:r>
            <a:endParaRPr lang="sk-SK" dirty="0"/>
          </a:p>
          <a:p>
            <a:pPr lvl="1" eaLnBrk="1" hangingPunct="1"/>
            <a:r>
              <a:rPr lang="sk-SK" i="1" dirty="0" err="1"/>
              <a:t>distanceTo</a:t>
            </a:r>
            <a:r>
              <a:rPr lang="en-US" i="1" dirty="0"/>
              <a:t>(double, double)</a:t>
            </a:r>
            <a:r>
              <a:rPr lang="sk-SK" dirty="0"/>
              <a:t> – </a:t>
            </a:r>
            <a:r>
              <a:rPr lang="hu-HU" dirty="0"/>
              <a:t>visszaadja a teknős távolságát egy adott ponttól</a:t>
            </a:r>
            <a:endParaRPr lang="sk-SK" dirty="0"/>
          </a:p>
          <a:p>
            <a:pPr lvl="1" eaLnBrk="1" hangingPunct="1">
              <a:buFontTx/>
              <a:buNone/>
            </a:pPr>
            <a:endParaRPr lang="sk-SK" dirty="0"/>
          </a:p>
          <a:p>
            <a:pPr eaLnBrk="1" hangingPunct="1"/>
            <a:r>
              <a:rPr lang="sk-SK" dirty="0" err="1"/>
              <a:t>Vizsgáljunk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néhány</a:t>
            </a:r>
            <a:r>
              <a:rPr lang="sk-SK" dirty="0"/>
              <a:t> </a:t>
            </a:r>
            <a:r>
              <a:rPr lang="sk-SK" dirty="0" err="1"/>
              <a:t>metódust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</a:t>
            </a:r>
            <a:r>
              <a:rPr lang="sk-SK" dirty="0"/>
              <a:t> </a:t>
            </a:r>
            <a:r>
              <a:rPr lang="sk-SK" dirty="0" err="1"/>
              <a:t>segítségével</a:t>
            </a:r>
            <a:r>
              <a:rPr lang="sk-SK" dirty="0"/>
              <a:t> ...</a:t>
            </a:r>
          </a:p>
          <a:p>
            <a:pPr lvl="1" eaLnBrk="1" hangingPunct="1"/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19469" y="287672"/>
            <a:ext cx="7181153" cy="530225"/>
          </a:xfrm>
        </p:spPr>
        <p:txBody>
          <a:bodyPr/>
          <a:lstStyle/>
          <a:p>
            <a:pPr eaLnBrk="1" hangingPunct="1"/>
            <a:r>
              <a:rPr lang="sk-SK" sz="2800" dirty="0" err="1"/>
              <a:t>Hogyan</a:t>
            </a:r>
            <a:r>
              <a:rPr lang="sk-SK" sz="2800" dirty="0"/>
              <a:t> </a:t>
            </a:r>
            <a:r>
              <a:rPr lang="sk-SK" sz="2800" dirty="0" err="1"/>
              <a:t>adjon</a:t>
            </a:r>
            <a:r>
              <a:rPr lang="sk-SK" sz="2800" dirty="0"/>
              <a:t> </a:t>
            </a:r>
            <a:r>
              <a:rPr lang="sk-SK" sz="2800" dirty="0" err="1"/>
              <a:t>vissza</a:t>
            </a:r>
            <a:r>
              <a:rPr lang="sk-SK" sz="2800" dirty="0"/>
              <a:t> </a:t>
            </a:r>
            <a:r>
              <a:rPr lang="sk-SK" sz="2800" dirty="0" err="1"/>
              <a:t>értéket</a:t>
            </a:r>
            <a:r>
              <a:rPr lang="sk-SK" sz="2800" dirty="0"/>
              <a:t> a </a:t>
            </a:r>
            <a:r>
              <a:rPr lang="sk-SK" sz="2800" dirty="0" err="1"/>
              <a:t>metódus</a:t>
            </a:r>
            <a:r>
              <a:rPr lang="en-US" sz="2800" dirty="0"/>
              <a:t>?</a:t>
            </a:r>
            <a:endParaRPr lang="cs-CZ" sz="28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negyzetesSpiral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Lépések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/>
              <a:t> </a:t>
            </a:r>
            <a:r>
              <a:rPr lang="sk-SK" dirty="0" err="1"/>
              <a:t>helyett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típusát</a:t>
            </a:r>
            <a:r>
              <a:rPr lang="sk-SK" dirty="0"/>
              <a:t> </a:t>
            </a:r>
            <a:r>
              <a:rPr lang="sk-SK" dirty="0" err="1"/>
              <a:t>írjuk</a:t>
            </a:r>
            <a:r>
              <a:rPr lang="en-US" dirty="0"/>
              <a:t> (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int, double, float, byte,</a:t>
            </a:r>
            <a:r>
              <a:rPr lang="en-US" dirty="0"/>
              <a:t> …)</a:t>
            </a:r>
            <a:r>
              <a:rPr lang="sk-SK" dirty="0"/>
              <a:t>, </a:t>
            </a:r>
            <a:r>
              <a:rPr lang="sk-SK" dirty="0" err="1"/>
              <a:t>melyet</a:t>
            </a:r>
            <a:r>
              <a:rPr lang="sk-SK" dirty="0"/>
              <a:t> a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visszaad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sk-SK" dirty="0" err="1"/>
              <a:t>visszaadok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semmit</a:t>
            </a:r>
            <a:r>
              <a:rPr lang="en-US" dirty="0"/>
              <a:t> (</a:t>
            </a:r>
            <a:r>
              <a:rPr lang="sk-SK" dirty="0"/>
              <a:t>„</a:t>
            </a:r>
            <a:r>
              <a:rPr lang="sk-SK" dirty="0" err="1"/>
              <a:t>csak</a:t>
            </a:r>
            <a:r>
              <a:rPr lang="sk-SK" dirty="0"/>
              <a:t> </a:t>
            </a:r>
            <a:r>
              <a:rPr lang="hu-HU" dirty="0"/>
              <a:t>megcsinálom amit kell</a:t>
            </a:r>
            <a:r>
              <a:rPr lang="sk-SK" dirty="0"/>
              <a:t>“</a:t>
            </a:r>
            <a:r>
              <a:rPr lang="en-US" dirty="0"/>
              <a:t>)</a:t>
            </a:r>
            <a:endParaRPr lang="sk-SK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cs-CZ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2823883" y="1757082"/>
            <a:ext cx="1126992" cy="142319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30855" y="2987909"/>
            <a:ext cx="3017813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Trebuchet MS" pitchFamily="34" charset="0"/>
              </a:rPr>
              <a:t>Az érték típusa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hu-HU" dirty="0">
                <a:latin typeface="Trebuchet MS" pitchFamily="34" charset="0"/>
              </a:rPr>
              <a:t>melyet a metódus visszaad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A visszaadás parancsa</a:t>
            </a:r>
            <a:endParaRPr lang="cs-CZ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visszaadására</a:t>
            </a:r>
            <a:r>
              <a:rPr lang="sk-SK" dirty="0"/>
              <a:t> a </a:t>
            </a:r>
            <a:r>
              <a:rPr lang="sk-SK" b="1" dirty="0" err="1">
                <a:solidFill>
                  <a:srgbClr val="FF0000"/>
                </a:solidFill>
              </a:rPr>
              <a:t>return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parancs</a:t>
            </a:r>
            <a:r>
              <a:rPr lang="sk-SK" dirty="0"/>
              <a:t> </a:t>
            </a:r>
            <a:r>
              <a:rPr lang="sk-SK" dirty="0" err="1"/>
              <a:t>szolgál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megtett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dirty="0">
                <a:solidFill>
                  <a:srgbClr val="FF0000"/>
                </a:solidFill>
              </a:rPr>
              <a:t>A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parancsban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lévő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értéknek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muszáj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kompatibilisnek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lennie</a:t>
            </a:r>
            <a:r>
              <a:rPr lang="sk-SK" dirty="0">
                <a:solidFill>
                  <a:srgbClr val="FF0000"/>
                </a:solidFill>
              </a:rPr>
              <a:t> a </a:t>
            </a:r>
            <a:r>
              <a:rPr lang="sk-SK" dirty="0" err="1">
                <a:solidFill>
                  <a:srgbClr val="FF0000"/>
                </a:solidFill>
              </a:rPr>
              <a:t>deklarált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visszaadandó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értékkel</a:t>
            </a:r>
            <a:r>
              <a:rPr lang="en-US" dirty="0">
                <a:solidFill>
                  <a:srgbClr val="FF0000"/>
                </a:solidFill>
              </a:rPr>
              <a:t>!</a:t>
            </a: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return </a:t>
            </a:r>
            <a:r>
              <a:rPr lang="sk-SK" dirty="0" err="1">
                <a:solidFill>
                  <a:srgbClr val="FF0000"/>
                </a:solidFill>
              </a:rPr>
              <a:t>befejezi</a:t>
            </a:r>
            <a:r>
              <a:rPr lang="sk-SK" dirty="0">
                <a:solidFill>
                  <a:srgbClr val="FF0000"/>
                </a:solidFill>
              </a:rPr>
              <a:t> a </a:t>
            </a:r>
            <a:r>
              <a:rPr lang="sk-SK" dirty="0" err="1">
                <a:solidFill>
                  <a:srgbClr val="FF0000"/>
                </a:solidFill>
              </a:rPr>
              <a:t>metódus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végrehajtását</a:t>
            </a:r>
            <a:r>
              <a:rPr lang="en-US" dirty="0">
                <a:solidFill>
                  <a:srgbClr val="FF0000"/>
                </a:solidFill>
              </a:rPr>
              <a:t>!</a:t>
            </a:r>
            <a:r>
              <a:rPr lang="sk-SK" dirty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FF0000"/>
              </a:solidFill>
              <a:latin typeface="Courier New" pitchFamily="49" charset="0"/>
            </a:endParaRPr>
          </a:p>
        </p:txBody>
      </p:sp>
      <p:pic>
        <p:nvPicPr>
          <p:cNvPr id="18438" name="Picture 7" descr="http://www.texpertsinc.com/images/retur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8975" y="2108014"/>
            <a:ext cx="685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957483" y="2312893"/>
            <a:ext cx="277905" cy="115644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260063" y="3274779"/>
            <a:ext cx="2911702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érték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melyet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visszaadunk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hu-HU" dirty="0">
                <a:latin typeface="Trebuchet MS" pitchFamily="34" charset="0"/>
              </a:rPr>
              <a:t>kiszámolunk</a:t>
            </a:r>
            <a:r>
              <a:rPr lang="en-US" dirty="0">
                <a:latin typeface="Trebuchet MS" pitchFamily="34" charset="0"/>
              </a:rPr>
              <a:t>) </a:t>
            </a:r>
            <a:r>
              <a:rPr lang="hu-HU" dirty="0">
                <a:latin typeface="Trebuchet MS" pitchFamily="34" charset="0"/>
              </a:rPr>
              <a:t>a metódus során.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Mire kell figyelni</a:t>
            </a:r>
            <a:endParaRPr lang="cs-CZ" sz="40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5106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/>
              <a:t> </a:t>
            </a:r>
            <a:r>
              <a:rPr lang="sk-SK" dirty="0" err="1"/>
              <a:t>parancs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befejezi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/>
              <a:t>a </a:t>
            </a:r>
            <a:r>
              <a:rPr lang="sk-SK" dirty="0" err="1"/>
              <a:t>metódus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br>
              <a:rPr lang="sk-SK" b="1" dirty="0">
                <a:solidFill>
                  <a:srgbClr val="FF0000"/>
                </a:solidFill>
              </a:rPr>
            </a:br>
            <a:r>
              <a:rPr lang="sk-SK" b="1" dirty="0" err="1">
                <a:solidFill>
                  <a:srgbClr val="FF0000"/>
                </a:solidFill>
              </a:rPr>
              <a:t>minden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további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parancsának</a:t>
            </a:r>
            <a:r>
              <a:rPr lang="sk-SK" dirty="0"/>
              <a:t> </a:t>
            </a:r>
            <a:r>
              <a:rPr lang="sk-SK" dirty="0" err="1"/>
              <a:t>végrehajtását</a:t>
            </a:r>
            <a:r>
              <a:rPr lang="sk-SK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amely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 err="1"/>
              <a:t>-ot</a:t>
            </a:r>
            <a:r>
              <a:rPr lang="sk-SK" dirty="0"/>
              <a:t> ad </a:t>
            </a:r>
            <a:r>
              <a:rPr lang="sk-SK" dirty="0" err="1"/>
              <a:t>vissza</a:t>
            </a:r>
            <a:r>
              <a:rPr lang="sk-SK" dirty="0"/>
              <a:t>, </a:t>
            </a:r>
            <a:r>
              <a:rPr lang="sk-SK" b="1" dirty="0" err="1">
                <a:solidFill>
                  <a:srgbClr val="FF0000"/>
                </a:solidFill>
              </a:rPr>
              <a:t>muszáj</a:t>
            </a:r>
            <a:r>
              <a:rPr lang="sk-SK" dirty="0"/>
              <a:t> </a:t>
            </a:r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végrehajtását</a:t>
            </a:r>
            <a:r>
              <a:rPr lang="sk-SK" dirty="0"/>
              <a:t> 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paranccsal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befejeznie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hu-HU" dirty="0"/>
              <a:t>a </a:t>
            </a:r>
            <a:r>
              <a:rPr lang="en-US" dirty="0"/>
              <a:t>Java </a:t>
            </a:r>
            <a:r>
              <a:rPr lang="hu-HU" dirty="0"/>
              <a:t>ezt ellenőrzi</a:t>
            </a:r>
            <a:r>
              <a:rPr lang="en-US" dirty="0"/>
              <a:t>).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A visszaadott értéknek muszáj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kompatibilisnek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lennie</a:t>
            </a:r>
            <a:r>
              <a:rPr lang="sk-SK" dirty="0"/>
              <a:t> </a:t>
            </a:r>
            <a:r>
              <a:rPr lang="hu-HU" dirty="0"/>
              <a:t>a definiált visszaadandó értékkel</a:t>
            </a:r>
            <a:r>
              <a:rPr lang="sk-SK" dirty="0"/>
              <a:t> 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hu-HU" sz="2000" dirty="0"/>
              <a:t>Az a metódus, mely úgy van definiálva, hogy</a:t>
            </a:r>
            <a:r>
              <a:rPr lang="sk-SK" sz="2000" dirty="0"/>
              <a:t> </a:t>
            </a:r>
            <a:r>
              <a:rPr lang="sk-SK" sz="2000" i="1" dirty="0" err="1"/>
              <a:t>int</a:t>
            </a:r>
            <a:r>
              <a:rPr lang="sk-SK" sz="2000" dirty="0"/>
              <a:t> </a:t>
            </a:r>
            <a:r>
              <a:rPr lang="hu-HU" sz="2000" dirty="0"/>
              <a:t>értéket ad vissza, nem adhat vissza valós számot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en-US" sz="2000" i="1" dirty="0"/>
              <a:t>double</a:t>
            </a:r>
            <a:r>
              <a:rPr lang="en-US" sz="2000" dirty="0"/>
              <a:t> </a:t>
            </a:r>
            <a:r>
              <a:rPr lang="hu-HU" sz="2000" dirty="0"/>
              <a:t>értéket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A</a:t>
            </a:r>
            <a:r>
              <a:rPr lang="sk-SK" dirty="0"/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hu-HU" dirty="0"/>
              <a:t>parancsot használhatjuk</a:t>
            </a:r>
            <a:r>
              <a:rPr lang="sk-SK" dirty="0"/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hu-HU" dirty="0"/>
              <a:t>-ot visszaadó metódusban is </a:t>
            </a:r>
            <a:r>
              <a:rPr lang="sk-SK" dirty="0"/>
              <a:t>a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végrehajtásának</a:t>
            </a:r>
            <a:r>
              <a:rPr lang="sk-SK" dirty="0"/>
              <a:t> </a:t>
            </a:r>
            <a:r>
              <a:rPr lang="sk-SK" dirty="0" err="1"/>
              <a:t>azonnali</a:t>
            </a:r>
            <a:r>
              <a:rPr lang="sk-SK" dirty="0"/>
              <a:t> </a:t>
            </a:r>
            <a:r>
              <a:rPr lang="sk-SK" dirty="0" err="1"/>
              <a:t>megszakítására</a:t>
            </a:r>
            <a:r>
              <a:rPr lang="sk-SK" dirty="0"/>
              <a:t>.</a:t>
            </a:r>
            <a:endParaRPr lang="cs-CZ" dirty="0"/>
          </a:p>
        </p:txBody>
      </p:sp>
      <p:pic>
        <p:nvPicPr>
          <p:cNvPr id="19460" name="Picture 5" descr="http://electrician.whangarei.biz/wp-content/uploads/2010/07/Light-Bul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5288" y="1435100"/>
            <a:ext cx="725487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Teknős</a:t>
            </a:r>
            <a:r>
              <a:rPr lang="sk-SK" sz="4000" dirty="0"/>
              <a:t> - </a:t>
            </a:r>
            <a:r>
              <a:rPr lang="sk-SK" sz="4000" dirty="0" err="1"/>
              <a:t>tudósként</a:t>
            </a:r>
            <a:endParaRPr lang="cs-CZ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Tanítsuk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teknőset</a:t>
            </a:r>
            <a:r>
              <a:rPr lang="sk-SK" dirty="0"/>
              <a:t> </a:t>
            </a:r>
            <a:r>
              <a:rPr lang="sk-SK" b="1" dirty="0" err="1"/>
              <a:t>érdekes</a:t>
            </a:r>
            <a:r>
              <a:rPr lang="sk-SK" b="1" dirty="0"/>
              <a:t> </a:t>
            </a:r>
            <a:r>
              <a:rPr lang="sk-SK" b="1" dirty="0" err="1"/>
              <a:t>számítások</a:t>
            </a:r>
            <a:r>
              <a:rPr lang="sk-SK" b="1" dirty="0"/>
              <a:t> </a:t>
            </a:r>
            <a:r>
              <a:rPr lang="sk-SK" dirty="0" err="1"/>
              <a:t>elvégzésére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Talaljuk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dirty="0" err="1"/>
              <a:t>szám</a:t>
            </a:r>
            <a:r>
              <a:rPr lang="sk-SK" dirty="0"/>
              <a:t> </a:t>
            </a:r>
            <a:r>
              <a:rPr lang="sk-SK" dirty="0" err="1"/>
              <a:t>egész</a:t>
            </a:r>
            <a:r>
              <a:rPr lang="sk-SK" dirty="0"/>
              <a:t> </a:t>
            </a:r>
            <a:r>
              <a:rPr lang="sk-SK" dirty="0" err="1"/>
              <a:t>számú</a:t>
            </a:r>
            <a:r>
              <a:rPr lang="sk-SK" dirty="0"/>
              <a:t> </a:t>
            </a:r>
            <a:r>
              <a:rPr lang="sk-SK" dirty="0" err="1"/>
              <a:t>osztóinak</a:t>
            </a:r>
            <a:r>
              <a:rPr lang="sk-SK" dirty="0"/>
              <a:t> </a:t>
            </a:r>
            <a:r>
              <a:rPr lang="sk-SK" dirty="0" err="1"/>
              <a:t>számát</a:t>
            </a:r>
            <a:endParaRPr lang="sk-SK" dirty="0"/>
          </a:p>
          <a:p>
            <a:pPr lvl="2" eaLnBrk="1" hangingPunct="1"/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b="1" dirty="0">
                <a:latin typeface="Courier New" pitchFamily="49" charset="0"/>
              </a:rPr>
              <a:t>A</a:t>
            </a:r>
            <a:r>
              <a:rPr lang="sk-SK" dirty="0"/>
              <a:t> </a:t>
            </a:r>
            <a:r>
              <a:rPr lang="sk-SK" dirty="0" err="1"/>
              <a:t>szám</a:t>
            </a:r>
            <a:r>
              <a:rPr lang="sk-SK" dirty="0"/>
              <a:t> </a:t>
            </a:r>
            <a:r>
              <a:rPr lang="sk-SK" dirty="0" err="1"/>
              <a:t>osztható</a:t>
            </a:r>
            <a:r>
              <a:rPr lang="sk-SK" dirty="0"/>
              <a:t> a </a:t>
            </a:r>
            <a:r>
              <a:rPr lang="sk-SK" b="1" dirty="0">
                <a:latin typeface="Courier New" pitchFamily="49" charset="0"/>
              </a:rPr>
              <a:t>B</a:t>
            </a:r>
            <a:r>
              <a:rPr lang="sk-SK" dirty="0"/>
              <a:t> </a:t>
            </a:r>
            <a:r>
              <a:rPr lang="sk-SK" dirty="0" err="1"/>
              <a:t>számmal</a:t>
            </a:r>
            <a:r>
              <a:rPr lang="sk-SK" dirty="0"/>
              <a:t> ha </a:t>
            </a:r>
            <a:r>
              <a:rPr lang="sk-SK" dirty="0">
                <a:latin typeface="Courier New" pitchFamily="49" charset="0"/>
              </a:rPr>
              <a:t>A </a:t>
            </a:r>
            <a:r>
              <a:rPr lang="en-US" dirty="0">
                <a:latin typeface="Courier New" pitchFamily="49" charset="0"/>
              </a:rPr>
              <a:t>% B == 0</a:t>
            </a:r>
            <a:endParaRPr lang="sk-SK" dirty="0">
              <a:latin typeface="Courier New" pitchFamily="49" charset="0"/>
            </a:endParaRPr>
          </a:p>
          <a:p>
            <a:pPr lvl="1" eaLnBrk="1" hangingPunct="1"/>
            <a:r>
              <a:rPr lang="sk-SK" dirty="0" err="1"/>
              <a:t>Találjuk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</a:t>
            </a:r>
            <a:r>
              <a:rPr lang="sk-SK" dirty="0" err="1"/>
              <a:t>két</a:t>
            </a:r>
            <a:r>
              <a:rPr lang="sk-SK" dirty="0"/>
              <a:t> </a:t>
            </a:r>
            <a:r>
              <a:rPr lang="sk-SK" dirty="0" err="1"/>
              <a:t>szám</a:t>
            </a:r>
            <a:r>
              <a:rPr lang="sk-SK" dirty="0"/>
              <a:t> </a:t>
            </a:r>
            <a:r>
              <a:rPr lang="sk-SK" dirty="0" err="1"/>
              <a:t>legnagyobb</a:t>
            </a:r>
            <a:r>
              <a:rPr lang="sk-SK" dirty="0"/>
              <a:t> </a:t>
            </a:r>
            <a:r>
              <a:rPr lang="sk-SK" dirty="0" err="1"/>
              <a:t>közös</a:t>
            </a:r>
            <a:r>
              <a:rPr lang="sk-SK" dirty="0"/>
              <a:t> </a:t>
            </a:r>
            <a:r>
              <a:rPr lang="sk-SK" dirty="0" err="1"/>
              <a:t>osztóját</a:t>
            </a:r>
            <a:endParaRPr lang="sk-SK" dirty="0"/>
          </a:p>
          <a:p>
            <a:pPr lvl="1" eaLnBrk="1" hangingPunct="1"/>
            <a:r>
              <a:rPr lang="sk-SK" dirty="0" err="1"/>
              <a:t>Prímszám</a:t>
            </a:r>
            <a:r>
              <a:rPr lang="sk-SK" dirty="0"/>
              <a:t>-e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dirty="0" err="1"/>
              <a:t>szám</a:t>
            </a:r>
            <a:endParaRPr lang="sk-SK" dirty="0"/>
          </a:p>
          <a:p>
            <a:pPr lvl="1" eaLnBrk="1" hangingPunct="1"/>
            <a:r>
              <a:rPr lang="sk-SK" dirty="0" err="1"/>
              <a:t>Számoljuk</a:t>
            </a:r>
            <a:r>
              <a:rPr lang="sk-SK" dirty="0"/>
              <a:t> </a:t>
            </a:r>
            <a:r>
              <a:rPr lang="sk-SK" dirty="0" err="1"/>
              <a:t>össze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dirty="0" err="1"/>
              <a:t>szám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számjegyeit</a:t>
            </a:r>
            <a:endParaRPr lang="sk-SK" dirty="0"/>
          </a:p>
          <a:p>
            <a:pPr lvl="1" eaLnBrk="1" hangingPunct="1"/>
            <a:r>
              <a:rPr lang="sk-SK" dirty="0"/>
              <a:t>...</a:t>
            </a:r>
            <a:endParaRPr lang="cs-CZ" dirty="0"/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8313" y="4575175"/>
            <a:ext cx="2082800" cy="18907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/>
              <a:t>Egész számok</a:t>
            </a:r>
            <a:r>
              <a:rPr lang="sk-SK" dirty="0"/>
              <a:t> - </a:t>
            </a:r>
            <a:r>
              <a:rPr lang="sk-SK" dirty="0" err="1"/>
              <a:t>trükkök</a:t>
            </a:r>
            <a:endParaRPr lang="cs-CZ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 err="1"/>
              <a:t>Utolsó</a:t>
            </a:r>
            <a:r>
              <a:rPr lang="sk-SK" b="1" dirty="0"/>
              <a:t> </a:t>
            </a:r>
            <a:r>
              <a:rPr lang="sk-SK" b="1" dirty="0" err="1"/>
              <a:t>számjegy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pitchFamily="49" charset="0"/>
              </a:rPr>
              <a:t>12</a:t>
            </a:r>
            <a:r>
              <a:rPr lang="en-US" sz="2000" b="1" dirty="0">
                <a:latin typeface="Courier New" pitchFamily="49" charset="0"/>
              </a:rPr>
              <a:t>3</a:t>
            </a:r>
            <a:r>
              <a:rPr lang="en-US" sz="2000" dirty="0">
                <a:latin typeface="Courier New" pitchFamily="49" charset="0"/>
              </a:rPr>
              <a:t> % 10 = 3, 3</a:t>
            </a:r>
            <a:r>
              <a:rPr lang="en-US" sz="2000" b="1" dirty="0">
                <a:latin typeface="Courier New" pitchFamily="49" charset="0"/>
              </a:rPr>
              <a:t>4</a:t>
            </a:r>
            <a:r>
              <a:rPr lang="en-US" sz="2000" dirty="0">
                <a:latin typeface="Courier New" pitchFamily="49" charset="0"/>
              </a:rPr>
              <a:t> % 10 = 4, 1234</a:t>
            </a:r>
            <a:r>
              <a:rPr lang="en-US" sz="2000" b="1" dirty="0">
                <a:latin typeface="Courier New" pitchFamily="49" charset="0"/>
              </a:rPr>
              <a:t>5</a:t>
            </a:r>
            <a:r>
              <a:rPr lang="en-US" sz="2000" dirty="0">
                <a:latin typeface="Courier New" pitchFamily="49" charset="0"/>
              </a:rPr>
              <a:t> % 10 = 5</a:t>
            </a:r>
          </a:p>
          <a:p>
            <a:pPr lvl="1" eaLnBrk="1" hangingPunct="1">
              <a:lnSpc>
                <a:spcPct val="90000"/>
              </a:lnSpc>
            </a:pPr>
            <a:r>
              <a:rPr lang="hu-HU" dirty="0"/>
              <a:t>A</a:t>
            </a:r>
            <a:r>
              <a:rPr lang="sk-SK" dirty="0"/>
              <a:t> c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/>
              <a:t>utolsó</a:t>
            </a:r>
            <a:r>
              <a:rPr lang="sk-SK" dirty="0"/>
              <a:t> </a:t>
            </a:r>
            <a:r>
              <a:rPr lang="sk-SK" dirty="0" err="1"/>
              <a:t>számjegye</a:t>
            </a:r>
            <a:r>
              <a:rPr lang="sk-SK" dirty="0"/>
              <a:t>:  </a:t>
            </a:r>
            <a:r>
              <a:rPr lang="sk-SK" sz="2000" b="1" dirty="0">
                <a:solidFill>
                  <a:srgbClr val="FF0000"/>
                </a:solidFill>
                <a:latin typeface="Courier New" pitchFamily="49" charset="0"/>
              </a:rPr>
              <a:t>c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% 10</a:t>
            </a:r>
            <a:endParaRPr lang="sk-SK" sz="2000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b="1" dirty="0" err="1"/>
              <a:t>Az</a:t>
            </a:r>
            <a:r>
              <a:rPr lang="sk-SK" b="1" dirty="0"/>
              <a:t> </a:t>
            </a:r>
            <a:r>
              <a:rPr lang="sk-SK" b="1" dirty="0" err="1"/>
              <a:t>utolsó</a:t>
            </a:r>
            <a:r>
              <a:rPr lang="sk-SK" b="1" dirty="0"/>
              <a:t> </a:t>
            </a:r>
            <a:r>
              <a:rPr lang="sk-SK" b="1" dirty="0" err="1"/>
              <a:t>számjegy</a:t>
            </a:r>
            <a:r>
              <a:rPr lang="sk-SK" b="1" dirty="0"/>
              <a:t> </a:t>
            </a:r>
            <a:r>
              <a:rPr lang="sk-SK" b="1" dirty="0" err="1"/>
              <a:t>levágása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latin typeface="Courier New" pitchFamily="49" charset="0"/>
              </a:rPr>
              <a:t>12</a:t>
            </a:r>
            <a:r>
              <a:rPr lang="en-US" sz="2000" dirty="0">
                <a:latin typeface="Courier New" pitchFamily="49" charset="0"/>
              </a:rPr>
              <a:t>3 / 10 = 12, </a:t>
            </a:r>
            <a:r>
              <a:rPr lang="en-US" sz="2000" b="1" dirty="0">
                <a:latin typeface="Courier New" pitchFamily="49" charset="0"/>
              </a:rPr>
              <a:t>3</a:t>
            </a:r>
            <a:r>
              <a:rPr lang="en-US" sz="2000" dirty="0">
                <a:latin typeface="Courier New" pitchFamily="49" charset="0"/>
              </a:rPr>
              <a:t>4 / 10 = 3, </a:t>
            </a:r>
            <a:r>
              <a:rPr lang="en-US" sz="2000" b="1" dirty="0">
                <a:latin typeface="Courier New" pitchFamily="49" charset="0"/>
              </a:rPr>
              <a:t>1234</a:t>
            </a:r>
            <a:r>
              <a:rPr lang="en-US" sz="2000" dirty="0">
                <a:latin typeface="Courier New" pitchFamily="49" charset="0"/>
              </a:rPr>
              <a:t>5 / 10 = 1234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/>
              <a:t>Szám</a:t>
            </a:r>
            <a:r>
              <a:rPr lang="sk-SK" dirty="0"/>
              <a:t> </a:t>
            </a:r>
            <a:r>
              <a:rPr lang="sk-SK" dirty="0" err="1"/>
              <a:t>létrehozása</a:t>
            </a:r>
            <a:r>
              <a:rPr lang="sk-SK" dirty="0"/>
              <a:t>, mely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utolsó</a:t>
            </a:r>
            <a:r>
              <a:rPr lang="sk-SK" dirty="0"/>
              <a:t> </a:t>
            </a:r>
            <a:r>
              <a:rPr lang="sk-SK" dirty="0" err="1"/>
              <a:t>számjegy</a:t>
            </a:r>
            <a:r>
              <a:rPr lang="sk-SK" dirty="0"/>
              <a:t> </a:t>
            </a:r>
            <a:r>
              <a:rPr lang="sk-SK" dirty="0" err="1"/>
              <a:t>eltávolításával</a:t>
            </a:r>
            <a:r>
              <a:rPr lang="sk-SK" dirty="0"/>
              <a:t> </a:t>
            </a:r>
            <a:r>
              <a:rPr lang="sk-SK" dirty="0" err="1"/>
              <a:t>jön</a:t>
            </a:r>
            <a:r>
              <a:rPr lang="sk-SK" dirty="0"/>
              <a:t> </a:t>
            </a:r>
            <a:r>
              <a:rPr lang="sk-SK" dirty="0" err="1"/>
              <a:t>létre</a:t>
            </a:r>
            <a:r>
              <a:rPr lang="sk-SK" dirty="0"/>
              <a:t>: 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c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/ 10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hu-HU" dirty="0"/>
              <a:t>osztás egész számmal</a:t>
            </a:r>
            <a:r>
              <a:rPr lang="en-US" dirty="0"/>
              <a:t>)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b="1" dirty="0" err="1"/>
              <a:t>Utolsó</a:t>
            </a:r>
            <a:r>
              <a:rPr lang="sk-SK" b="1" dirty="0"/>
              <a:t> </a:t>
            </a:r>
            <a:r>
              <a:rPr lang="sk-SK" b="1" dirty="0" err="1"/>
              <a:t>számjegy</a:t>
            </a:r>
            <a:r>
              <a:rPr lang="sk-SK" b="1" dirty="0"/>
              <a:t> </a:t>
            </a:r>
            <a:r>
              <a:rPr lang="sk-SK" b="1" dirty="0" err="1"/>
              <a:t>hozzáadása</a:t>
            </a:r>
            <a:r>
              <a:rPr lang="sk-SK" b="1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latin typeface="Courier New" pitchFamily="49" charset="0"/>
              </a:rPr>
              <a:t>123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◄ 8 = 123 * 10 + 8 = 1230 + 8 = 123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8</a:t>
            </a:r>
          </a:p>
          <a:p>
            <a:pPr lvl="1" eaLnBrk="1" hangingPunct="1">
              <a:lnSpc>
                <a:spcPct val="90000"/>
              </a:lnSpc>
            </a:pPr>
            <a:r>
              <a:rPr lang="hu-HU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szam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hu-HU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szam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* 10 + </a:t>
            </a:r>
            <a:r>
              <a:rPr lang="hu-HU" sz="20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szamjegy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ctr"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Számjegyek összege</a:t>
            </a:r>
            <a:endParaRPr lang="cs-CZ" sz="40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4729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000" b="1" dirty="0"/>
              <a:t>A 294 </a:t>
            </a:r>
            <a:r>
              <a:rPr lang="sk-SK" sz="2000" b="1" dirty="0" err="1"/>
              <a:t>számjegyösszege</a:t>
            </a:r>
            <a:r>
              <a:rPr lang="sk-SK" sz="2000" b="1" dirty="0"/>
              <a:t> </a:t>
            </a:r>
            <a:r>
              <a:rPr lang="en-US" sz="2000" b="1" dirty="0"/>
              <a:t>294 = 2 + 9 + 4 = 15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szamjegyOssze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&gt; 0)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3F7F5F"/>
                </a:solidFill>
                <a:latin typeface="Courier New" pitchFamily="49" charset="0"/>
              </a:rPr>
              <a:t>	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szamjegy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% 10;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3F7F5F"/>
                </a:solidFill>
                <a:latin typeface="Courier New" pitchFamily="49" charset="0"/>
              </a:rPr>
              <a:t>	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+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szamjegy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3F7F5F"/>
                </a:solidFill>
                <a:latin typeface="Courier New" pitchFamily="49" charset="0"/>
              </a:rPr>
              <a:t>	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/ 10;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607858" y="2124633"/>
            <a:ext cx="1586753" cy="13626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115757" y="1580450"/>
            <a:ext cx="273240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Kiválasztjuk az utolsó számjegyet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396752" y="3200399"/>
            <a:ext cx="761998" cy="7440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097827" y="2925156"/>
            <a:ext cx="273240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 </a:t>
            </a:r>
            <a:r>
              <a:rPr lang="sk-SK" dirty="0" err="1">
                <a:latin typeface="Trebuchet MS" pitchFamily="34" charset="0"/>
              </a:rPr>
              <a:t>számjegyet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hozzáadjuk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eredményhez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4329953" y="4500282"/>
            <a:ext cx="1819832" cy="70821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008914" y="4780850"/>
            <a:ext cx="2849336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Létrehozunk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új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számot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amely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előző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rövidítettje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lesz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Hogy</a:t>
            </a:r>
            <a:r>
              <a:rPr lang="sk-SK" sz="4000" dirty="0"/>
              <a:t> </a:t>
            </a:r>
            <a:r>
              <a:rPr lang="sk-SK" sz="4000" dirty="0" err="1"/>
              <a:t>mások</a:t>
            </a:r>
            <a:r>
              <a:rPr lang="sk-SK" sz="4000" dirty="0"/>
              <a:t> </a:t>
            </a:r>
            <a:r>
              <a:rPr lang="sk-SK" sz="4000" dirty="0" err="1"/>
              <a:t>is</a:t>
            </a:r>
            <a:r>
              <a:rPr lang="sk-SK" sz="4000" dirty="0"/>
              <a:t> </a:t>
            </a:r>
            <a:r>
              <a:rPr lang="sk-SK" sz="4000" dirty="0" err="1"/>
              <a:t>megértsék</a:t>
            </a:r>
            <a:r>
              <a:rPr lang="en-US" sz="4000" dirty="0"/>
              <a:t>!</a:t>
            </a:r>
            <a:endParaRPr lang="cs-CZ" sz="4000" dirty="0"/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 programokat úgy kell írni, hogy érthetőek és áttekinthetőek legyenek</a:t>
            </a:r>
            <a:r>
              <a:rPr lang="sk-SK" dirty="0"/>
              <a:t> ... </a:t>
            </a:r>
            <a:r>
              <a:rPr lang="sk-SK" dirty="0" err="1"/>
              <a:t>nemcsak</a:t>
            </a:r>
            <a:r>
              <a:rPr lang="sk-SK" dirty="0"/>
              <a:t> a Java </a:t>
            </a:r>
            <a:r>
              <a:rPr lang="sk-SK" dirty="0" err="1"/>
              <a:t>számára</a:t>
            </a:r>
            <a:r>
              <a:rPr lang="sk-SK" dirty="0"/>
              <a:t>, </a:t>
            </a:r>
            <a:r>
              <a:rPr lang="sk-SK" dirty="0" err="1"/>
              <a:t>hanem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ez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emberek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számára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is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kivalasztjuk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az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utolso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szamjegyet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szamjegy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% 10;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hozzaadjuk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a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szamjegyet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az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osszeghez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eredmeny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+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szamjegy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leroviditjuk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a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szamot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/ 10;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Kommentárok</a:t>
            </a:r>
            <a:endParaRPr lang="cs-CZ" sz="4000" dirty="0"/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jel</a:t>
            </a:r>
            <a:r>
              <a:rPr lang="sk-SK" dirty="0"/>
              <a:t> a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//</a:t>
            </a:r>
            <a:r>
              <a:rPr lang="en-US" dirty="0"/>
              <a:t> </a:t>
            </a:r>
            <a:r>
              <a:rPr lang="hu-HU" dirty="0"/>
              <a:t>után egészen a sor végéig kommentárnak van tekintve</a:t>
            </a:r>
            <a:endParaRPr lang="sk-SK" dirty="0"/>
          </a:p>
          <a:p>
            <a:pPr eaLnBrk="1" hangingPunct="1"/>
            <a:r>
              <a:rPr lang="hu-HU" dirty="0" err="1"/>
              <a:t>Minen</a:t>
            </a:r>
            <a:r>
              <a:rPr lang="hu-HU" dirty="0"/>
              <a:t> jel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/*</a:t>
            </a:r>
            <a:r>
              <a:rPr lang="en-US" dirty="0"/>
              <a:t> </a:t>
            </a:r>
            <a:r>
              <a:rPr lang="hu-HU" dirty="0"/>
              <a:t>és 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*/</a:t>
            </a:r>
            <a:r>
              <a:rPr lang="en-US" dirty="0"/>
              <a:t> </a:t>
            </a:r>
            <a:r>
              <a:rPr lang="sk-SK" dirty="0" err="1"/>
              <a:t>között</a:t>
            </a:r>
            <a:r>
              <a:rPr lang="sk-SK" dirty="0"/>
              <a:t> </a:t>
            </a:r>
            <a:r>
              <a:rPr lang="sk-SK" dirty="0" err="1"/>
              <a:t>kommentárnak</a:t>
            </a:r>
            <a:r>
              <a:rPr lang="sk-SK" dirty="0"/>
              <a:t> van </a:t>
            </a:r>
            <a:r>
              <a:rPr lang="sk-SK" dirty="0" err="1"/>
              <a:t>tekintve</a:t>
            </a:r>
            <a:endParaRPr lang="sk-SK" dirty="0"/>
          </a:p>
          <a:p>
            <a:pPr eaLnBrk="1" hangingPunct="1"/>
            <a:r>
              <a:rPr lang="sk-SK" dirty="0" err="1"/>
              <a:t>Kommentárt</a:t>
            </a:r>
            <a:r>
              <a:rPr lang="sk-SK" dirty="0"/>
              <a:t> </a:t>
            </a:r>
            <a:r>
              <a:rPr lang="sk-SK" dirty="0" err="1"/>
              <a:t>bárhová</a:t>
            </a:r>
            <a:r>
              <a:rPr lang="sk-SK" dirty="0"/>
              <a:t> </a:t>
            </a:r>
            <a:r>
              <a:rPr lang="sk-SK" dirty="0" err="1"/>
              <a:t>írhatunk</a:t>
            </a:r>
            <a:r>
              <a:rPr lang="en-US" dirty="0"/>
              <a:t> …</a:t>
            </a:r>
            <a:endParaRPr lang="sk-SK" dirty="0"/>
          </a:p>
          <a:p>
            <a:pPr eaLnBrk="1" hangingPunct="1">
              <a:buFontTx/>
              <a:buNone/>
            </a:pPr>
            <a:endParaRPr lang="sk-SK" dirty="0"/>
          </a:p>
          <a:p>
            <a:pPr algn="ctr" eaLnBrk="1" hangingPunct="1">
              <a:buFontTx/>
              <a:buNone/>
            </a:pPr>
            <a:r>
              <a:rPr lang="sk-SK" sz="3600" b="1" dirty="0" err="1">
                <a:solidFill>
                  <a:srgbClr val="FF0000"/>
                </a:solidFill>
              </a:rPr>
              <a:t>Kommenteljétek</a:t>
            </a:r>
            <a:r>
              <a:rPr lang="sk-SK" sz="3600" b="1" dirty="0">
                <a:solidFill>
                  <a:srgbClr val="FF0000"/>
                </a:solidFill>
              </a:rPr>
              <a:t> a </a:t>
            </a:r>
            <a:r>
              <a:rPr lang="sk-SK" sz="3600" b="1" dirty="0" err="1">
                <a:solidFill>
                  <a:srgbClr val="FF0000"/>
                </a:solidFill>
              </a:rPr>
              <a:t>programaitokat</a:t>
            </a:r>
            <a:r>
              <a:rPr lang="sk-SK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!!!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Ki</a:t>
            </a:r>
            <a:r>
              <a:rPr lang="hu-HU" dirty="0"/>
              <a:t>íratás</a:t>
            </a:r>
            <a:r>
              <a:rPr lang="sk-SK" dirty="0"/>
              <a:t> „</a:t>
            </a:r>
            <a:r>
              <a:rPr lang="sk-SK" dirty="0" err="1"/>
              <a:t>Eclipse-be</a:t>
            </a:r>
            <a:r>
              <a:rPr lang="sk-SK" dirty="0"/>
              <a:t>“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Néha</a:t>
            </a:r>
            <a:r>
              <a:rPr lang="sk-SK" dirty="0"/>
              <a:t> </a:t>
            </a:r>
            <a:r>
              <a:rPr lang="sk-SK" dirty="0" err="1"/>
              <a:t>jó</a:t>
            </a:r>
            <a:r>
              <a:rPr lang="sk-SK" dirty="0"/>
              <a:t> </a:t>
            </a:r>
            <a:r>
              <a:rPr lang="sk-SK" dirty="0" err="1"/>
              <a:t>dolog</a:t>
            </a:r>
            <a:r>
              <a:rPr lang="sk-SK" dirty="0"/>
              <a:t> </a:t>
            </a:r>
            <a:r>
              <a:rPr lang="sk-SK" dirty="0" err="1"/>
              <a:t>metódusokat</a:t>
            </a:r>
            <a:r>
              <a:rPr lang="sk-SK" dirty="0"/>
              <a:t>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</a:t>
            </a:r>
            <a:r>
              <a:rPr lang="sk-SK" dirty="0"/>
              <a:t> </a:t>
            </a:r>
            <a:r>
              <a:rPr lang="sk-SK" dirty="0" err="1"/>
              <a:t>nélkül</a:t>
            </a:r>
            <a:r>
              <a:rPr lang="sk-SK" dirty="0"/>
              <a:t> </a:t>
            </a:r>
            <a:r>
              <a:rPr lang="sk-SK" dirty="0" err="1"/>
              <a:t>használni</a:t>
            </a:r>
            <a:r>
              <a:rPr lang="sk-SK" dirty="0"/>
              <a:t>...</a:t>
            </a:r>
            <a:endParaRPr lang="en-US" dirty="0"/>
          </a:p>
          <a:p>
            <a:endParaRPr lang="en-US" dirty="0"/>
          </a:p>
          <a:p>
            <a:r>
              <a:rPr lang="sk-SK" dirty="0" err="1"/>
              <a:t>Írni</a:t>
            </a:r>
            <a:r>
              <a:rPr lang="sk-SK" dirty="0"/>
              <a:t> </a:t>
            </a:r>
            <a:r>
              <a:rPr lang="sk-SK" dirty="0" err="1"/>
              <a:t>tudunk</a:t>
            </a:r>
            <a:r>
              <a:rPr lang="sk-SK" dirty="0"/>
              <a:t> „</a:t>
            </a:r>
            <a:r>
              <a:rPr lang="sk-SK" dirty="0" err="1"/>
              <a:t>Eclipse-be</a:t>
            </a:r>
            <a:r>
              <a:rPr lang="sk-SK" dirty="0"/>
              <a:t>“ </a:t>
            </a:r>
            <a:r>
              <a:rPr lang="sk-SK" dirty="0" err="1"/>
              <a:t>is</a:t>
            </a:r>
            <a:r>
              <a:rPr lang="sk-SK" dirty="0"/>
              <a:t>:</a:t>
            </a:r>
            <a:endParaRPr lang="en-US" dirty="0"/>
          </a:p>
          <a:p>
            <a:pPr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0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Math.PI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*8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0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hu-HU" sz="20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hu-HU" sz="2000" dirty="0" err="1">
                <a:solidFill>
                  <a:srgbClr val="000000"/>
                </a:solidFill>
                <a:latin typeface="Courier New" pitchFamily="49" charset="0"/>
              </a:rPr>
              <a:t>szamjegyOsszeg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(293)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18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18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18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18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1800" dirty="0">
                <a:solidFill>
                  <a:srgbClr val="2A00FF"/>
                </a:solidFill>
                <a:latin typeface="Courier New" pitchFamily="49" charset="0"/>
              </a:rPr>
              <a:t>„Hello </a:t>
            </a:r>
            <a:r>
              <a:rPr lang="cs-CZ" sz="1800" dirty="0" err="1">
                <a:solidFill>
                  <a:srgbClr val="2A00FF"/>
                </a:solidFill>
                <a:latin typeface="Courier New" pitchFamily="49" charset="0"/>
              </a:rPr>
              <a:t>World</a:t>
            </a:r>
            <a:r>
              <a:rPr lang="cs-CZ" sz="18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18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endParaRPr lang="cs-CZ" sz="23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4356846" y="4903694"/>
            <a:ext cx="1631573" cy="121023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45427" y="5686285"/>
            <a:ext cx="273240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Ak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chceme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vyp</a:t>
            </a:r>
            <a:r>
              <a:rPr lang="sk-SK" dirty="0" err="1">
                <a:latin typeface="Trebuchet MS" pitchFamily="34" charset="0"/>
              </a:rPr>
              <a:t>ísať</a:t>
            </a:r>
            <a:r>
              <a:rPr lang="sk-SK" dirty="0">
                <a:latin typeface="Trebuchet MS" pitchFamily="34" charset="0"/>
              </a:rPr>
              <a:t> nejaký text, dáme ho do úvodzoviek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""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Debugo</a:t>
            </a:r>
            <a:r>
              <a:rPr lang="hu-HU" sz="4000" dirty="0"/>
              <a:t>lás</a:t>
            </a:r>
            <a:endParaRPr lang="cs-CZ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err="1"/>
              <a:t>Debugo</a:t>
            </a:r>
            <a:r>
              <a:rPr lang="hu-HU" b="1" dirty="0"/>
              <a:t>lás</a:t>
            </a:r>
            <a:r>
              <a:rPr lang="en-US" dirty="0"/>
              <a:t> = </a:t>
            </a:r>
            <a:r>
              <a:rPr lang="hu-HU" dirty="0" err="1"/>
              <a:t>bogártalanítás</a:t>
            </a:r>
            <a:r>
              <a:rPr lang="hu-HU" dirty="0"/>
              <a:t>, hibakeresés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Az ember hibázó lény, a </a:t>
            </a:r>
            <a:r>
              <a:rPr lang="hu-HU" dirty="0" err="1"/>
              <a:t>szá</a:t>
            </a:r>
            <a:r>
              <a:rPr lang="hu-HU" dirty="0"/>
              <a:t>-</a:t>
            </a:r>
            <a:br>
              <a:rPr lang="hu-HU" dirty="0"/>
            </a:br>
            <a:r>
              <a:rPr lang="hu-HU" dirty="0" err="1"/>
              <a:t>mítógép</a:t>
            </a:r>
            <a:r>
              <a:rPr lang="hu-HU" dirty="0"/>
              <a:t> szerencsére nem</a:t>
            </a:r>
            <a:r>
              <a:rPr lang="sk-SK" dirty="0"/>
              <a:t> ...</a:t>
            </a:r>
          </a:p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A </a:t>
            </a:r>
            <a:r>
              <a:rPr lang="sk-SK" b="1" dirty="0" err="1">
                <a:solidFill>
                  <a:srgbClr val="FF0000"/>
                </a:solidFill>
              </a:rPr>
              <a:t>debugolás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alkalmazása</a:t>
            </a:r>
            <a:r>
              <a:rPr lang="sk-SK" dirty="0"/>
              <a:t> </a:t>
            </a:r>
            <a:br>
              <a:rPr lang="sk-SK" dirty="0"/>
            </a:br>
            <a:r>
              <a:rPr lang="hu-HU" b="1" dirty="0">
                <a:solidFill>
                  <a:srgbClr val="FF0000"/>
                </a:solidFill>
              </a:rPr>
              <a:t>elengedhetetlen</a:t>
            </a:r>
            <a:r>
              <a:rPr lang="sk-SK" dirty="0"/>
              <a:t> a </a:t>
            </a:r>
            <a:r>
              <a:rPr lang="sk-SK" dirty="0" err="1"/>
              <a:t>legtöbb</a:t>
            </a:r>
            <a:r>
              <a:rPr lang="sk-SK" dirty="0"/>
              <a:t> program </a:t>
            </a:r>
            <a:r>
              <a:rPr lang="sk-SK" dirty="0" err="1"/>
              <a:t>fejlesztése</a:t>
            </a:r>
            <a:r>
              <a:rPr lang="sk-SK" dirty="0"/>
              <a:t> </a:t>
            </a:r>
            <a:r>
              <a:rPr lang="sk-SK" dirty="0" err="1"/>
              <a:t>során</a:t>
            </a:r>
            <a:r>
              <a:rPr lang="sk-SK" dirty="0"/>
              <a:t> ...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 err="1"/>
              <a:t>Szemléltetés</a:t>
            </a:r>
            <a:r>
              <a:rPr lang="sk-SK" dirty="0"/>
              <a:t> ...</a:t>
            </a:r>
            <a:endParaRPr lang="cs-CZ" dirty="0"/>
          </a:p>
        </p:txBody>
      </p:sp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5426" y="2047035"/>
            <a:ext cx="1925638" cy="164306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26629" name="Picture 9"/>
          <p:cNvPicPr>
            <a:picLocks noChangeAspect="1" noChangeArrowheads="1"/>
          </p:cNvPicPr>
          <p:nvPr/>
        </p:nvPicPr>
        <p:blipFill>
          <a:blip r:embed="rId3" cstate="print"/>
          <a:srcRect l="5751" t="12897" r="17999" b="12927"/>
          <a:stretch>
            <a:fillRect/>
          </a:stretch>
        </p:blipFill>
        <p:spPr bwMode="auto">
          <a:xfrm>
            <a:off x="900113" y="2054225"/>
            <a:ext cx="1384300" cy="16906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97282" name="Picture 2" descr="http://upload.wikimedia.org/wikipedia/commons/8/8a/H96566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2326" y="2466322"/>
            <a:ext cx="3241674" cy="25539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Változók</a:t>
            </a:r>
            <a:r>
              <a:rPr lang="sk-SK" sz="4000" dirty="0"/>
              <a:t> </a:t>
            </a:r>
            <a:r>
              <a:rPr lang="sk-SK" sz="4000" dirty="0" err="1"/>
              <a:t>Javaban</a:t>
            </a:r>
            <a:r>
              <a:rPr lang="sk-SK" sz="4000" dirty="0"/>
              <a:t> </a:t>
            </a:r>
            <a:r>
              <a:rPr lang="en-US" sz="4000" dirty="0"/>
              <a:t>(</a:t>
            </a:r>
            <a:r>
              <a:rPr lang="hu-HU" sz="4000" dirty="0"/>
              <a:t>újra</a:t>
            </a:r>
            <a:r>
              <a:rPr lang="en-US" sz="4000" dirty="0"/>
              <a:t>)</a:t>
            </a:r>
            <a:endParaRPr lang="cs-CZ" sz="40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 Java változóinak két típusa</a:t>
            </a:r>
            <a:r>
              <a:rPr lang="sk-SK" dirty="0"/>
              <a:t>: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primitív </a:t>
            </a:r>
            <a:r>
              <a:rPr lang="sk-SK" b="1" dirty="0" err="1">
                <a:solidFill>
                  <a:srgbClr val="FF0000"/>
                </a:solidFill>
              </a:rPr>
              <a:t>típus</a:t>
            </a:r>
            <a:endParaRPr lang="en-US" dirty="0"/>
          </a:p>
          <a:p>
            <a:pPr lvl="2" eaLnBrk="1" hangingPunct="1"/>
            <a:r>
              <a:rPr lang="en-US" i="1" dirty="0"/>
              <a:t>int, byte, short, long, double, float, </a:t>
            </a:r>
            <a:r>
              <a:rPr lang="en-US" i="1" dirty="0" err="1"/>
              <a:t>boolean</a:t>
            </a:r>
            <a:r>
              <a:rPr lang="en-US" i="1" dirty="0"/>
              <a:t> </a:t>
            </a:r>
            <a:r>
              <a:rPr lang="hu-HU" i="1" dirty="0"/>
              <a:t>és</a:t>
            </a:r>
            <a:r>
              <a:rPr lang="en-US" i="1" dirty="0"/>
              <a:t> char</a:t>
            </a:r>
          </a:p>
          <a:p>
            <a:pPr lvl="2" eaLnBrk="1" hangingPunct="1"/>
            <a:r>
              <a:rPr lang="hu-HU" dirty="0"/>
              <a:t>A </a:t>
            </a:r>
            <a:r>
              <a:rPr lang="hu-HU" dirty="0" err="1"/>
              <a:t>char-on</a:t>
            </a:r>
            <a:r>
              <a:rPr lang="hu-HU" dirty="0"/>
              <a:t> kívül mindent ismerünk</a:t>
            </a:r>
            <a:endParaRPr lang="sk-SK" dirty="0"/>
          </a:p>
          <a:p>
            <a:pPr lvl="2" eaLnBrk="1" hangingPunct="1"/>
            <a:r>
              <a:rPr lang="sk-SK" dirty="0" err="1"/>
              <a:t>életcél</a:t>
            </a:r>
            <a:r>
              <a:rPr lang="sk-SK" dirty="0"/>
              <a:t>: </a:t>
            </a:r>
            <a:r>
              <a:rPr lang="sk-SK" b="1" dirty="0" err="1">
                <a:solidFill>
                  <a:srgbClr val="FF0000"/>
                </a:solidFill>
              </a:rPr>
              <a:t>raktározni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egy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egyszerű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értéket</a:t>
            </a:r>
            <a:endParaRPr lang="sk-SK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sk-SK" b="1" dirty="0" err="1">
                <a:solidFill>
                  <a:srgbClr val="FF0000"/>
                </a:solidFill>
              </a:rPr>
              <a:t>referenia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típus</a:t>
            </a:r>
            <a:endParaRPr lang="sk-SK" b="1" dirty="0">
              <a:solidFill>
                <a:srgbClr val="FF0000"/>
              </a:solidFill>
            </a:endParaRPr>
          </a:p>
          <a:p>
            <a:pPr lvl="2" eaLnBrk="1" hangingPunct="1"/>
            <a:r>
              <a:rPr lang="sk-SK" dirty="0" err="1"/>
              <a:t>életcél</a:t>
            </a:r>
            <a:r>
              <a:rPr lang="sk-SK" dirty="0"/>
              <a:t>: </a:t>
            </a:r>
            <a:r>
              <a:rPr lang="sk-SK" b="1" dirty="0" err="1">
                <a:solidFill>
                  <a:srgbClr val="FF0000"/>
                </a:solidFill>
              </a:rPr>
              <a:t>objektumra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hivatkozni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lehetővé tenni az objektumokkal való kommunikációt</a:t>
            </a:r>
            <a:r>
              <a:rPr lang="en-US" dirty="0"/>
              <a:t>)</a:t>
            </a:r>
          </a:p>
          <a:p>
            <a:pPr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3666564" y="5692588"/>
            <a:ext cx="2384611" cy="806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963358" y="5166332"/>
            <a:ext cx="273240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>
                <a:latin typeface="Trebuchet MS" pitchFamily="34" charset="0"/>
              </a:rPr>
              <a:t>változó képes hivatkozni 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/>
              <a:t>osztály</a:t>
            </a:r>
            <a:r>
              <a:rPr lang="sk-SK" dirty="0"/>
              <a:t> </a:t>
            </a:r>
            <a:r>
              <a:rPr lang="sk-SK" dirty="0" err="1"/>
              <a:t>objektumaira</a:t>
            </a:r>
            <a:r>
              <a:rPr lang="sk-SK" dirty="0"/>
              <a:t>. 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Referencia (</a:t>
            </a:r>
            <a:r>
              <a:rPr lang="sk-SK" dirty="0" err="1"/>
              <a:t>hivatkozás</a:t>
            </a:r>
            <a:r>
              <a:rPr lang="sk-SK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390" y="1254326"/>
            <a:ext cx="3463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Referencia </a:t>
            </a:r>
            <a:r>
              <a:rPr lang="sk-SK" b="1" dirty="0" err="1"/>
              <a:t>típusú</a:t>
            </a:r>
            <a:r>
              <a:rPr lang="sk-SK" b="1" dirty="0"/>
              <a:t> </a:t>
            </a:r>
            <a:r>
              <a:rPr lang="sk-SK" b="1" dirty="0" err="1"/>
              <a:t>változók</a:t>
            </a:r>
            <a:endParaRPr lang="sk-SK" b="1" dirty="0"/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1889449" y="3988836"/>
            <a:ext cx="549573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401712" y="1240239"/>
            <a:ext cx="323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</a:t>
            </a:r>
            <a:r>
              <a:rPr lang="sk-SK" sz="2400" b="1" dirty="0" err="1"/>
              <a:t>objektumok</a:t>
            </a:r>
            <a:r>
              <a:rPr lang="sk-SK" sz="2400" b="1" dirty="0"/>
              <a:t> </a:t>
            </a:r>
            <a:r>
              <a:rPr lang="sk-SK" sz="2400" b="1" dirty="0" err="1"/>
              <a:t>világa</a:t>
            </a:r>
            <a:r>
              <a:rPr lang="sk-SK" sz="2400" b="1" dirty="0"/>
              <a:t>“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330" y="2275113"/>
            <a:ext cx="1220668" cy="206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118" y="4070082"/>
            <a:ext cx="932381" cy="84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701" y="4963886"/>
            <a:ext cx="1552566" cy="1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67338" y="2612569"/>
            <a:ext cx="4161454" cy="43854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2303929" y="3693459"/>
            <a:ext cx="3238455" cy="73858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294965" y="4688541"/>
            <a:ext cx="4348430" cy="104978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Box 12"/>
          <p:cNvSpPr txBox="1"/>
          <p:nvPr/>
        </p:nvSpPr>
        <p:spPr>
          <a:xfrm>
            <a:off x="779380" y="3359751"/>
            <a:ext cx="1650494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0662" y="4412829"/>
            <a:ext cx="1592423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756" y="2258008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08643" y="5379012"/>
            <a:ext cx="4002831" cy="1323439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/>
            <a:r>
              <a:rPr lang="sk-SK" dirty="0"/>
              <a:t>A referencia </a:t>
            </a:r>
            <a:r>
              <a:rPr lang="sk-SK" dirty="0" err="1"/>
              <a:t>típusú</a:t>
            </a:r>
            <a:r>
              <a:rPr lang="sk-SK" dirty="0"/>
              <a:t>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a </a:t>
            </a:r>
            <a:r>
              <a:rPr lang="sk-SK" b="1" dirty="0" err="1">
                <a:solidFill>
                  <a:srgbClr val="FF0000"/>
                </a:solidFill>
              </a:rPr>
              <a:t>hivatkozást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tartalmazza</a:t>
            </a:r>
            <a:r>
              <a:rPr lang="en-US" dirty="0"/>
              <a:t> (</a:t>
            </a:r>
            <a:r>
              <a:rPr lang="hu-HU" dirty="0"/>
              <a:t>linket, kapcsolatot</a:t>
            </a:r>
            <a:r>
              <a:rPr lang="en-US" dirty="0"/>
              <a:t>)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egy</a:t>
            </a:r>
            <a:r>
              <a:rPr lang="sk-SK" dirty="0"/>
              <a:t> </a:t>
            </a:r>
            <a:r>
              <a:rPr lang="sk-SK" dirty="0" err="1"/>
              <a:t>bizonyos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objektumra</a:t>
            </a:r>
            <a:r>
              <a:rPr lang="en-US" dirty="0"/>
              <a:t> …</a:t>
            </a:r>
            <a:endParaRPr lang="sk-SK" dirty="0"/>
          </a:p>
        </p:txBody>
      </p:sp>
      <p:sp>
        <p:nvSpPr>
          <p:cNvPr id="19" name="Rectangle 18"/>
          <p:cNvSpPr/>
          <p:nvPr/>
        </p:nvSpPr>
        <p:spPr>
          <a:xfrm>
            <a:off x="444097" y="1821486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1800" dirty="0"/>
          </a:p>
        </p:txBody>
      </p:sp>
      <p:sp>
        <p:nvSpPr>
          <p:cNvPr id="20" name="Rectangle 19"/>
          <p:cNvSpPr/>
          <p:nvPr/>
        </p:nvSpPr>
        <p:spPr>
          <a:xfrm>
            <a:off x="453060" y="3990945"/>
            <a:ext cx="197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1800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1800" dirty="0"/>
          </a:p>
        </p:txBody>
      </p:sp>
      <p:sp>
        <p:nvSpPr>
          <p:cNvPr id="21" name="Rectangle 20"/>
          <p:cNvSpPr/>
          <p:nvPr/>
        </p:nvSpPr>
        <p:spPr>
          <a:xfrm>
            <a:off x="506849" y="2951039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Turtle </a:t>
            </a:r>
            <a:r>
              <a:rPr lang="hu-HU" sz="18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1800" dirty="0"/>
          </a:p>
        </p:txBody>
      </p:sp>
    </p:spTree>
  </p:cSld>
  <p:clrMapOvr>
    <a:masterClrMapping/>
  </p:clrMapOvr>
  <p:transition spd="med"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86205" y="287672"/>
            <a:ext cx="7414418" cy="530225"/>
          </a:xfrm>
        </p:spPr>
        <p:txBody>
          <a:bodyPr/>
          <a:lstStyle/>
          <a:p>
            <a:pPr eaLnBrk="1" hangingPunct="1"/>
            <a:r>
              <a:rPr lang="hu-HU" sz="3000" dirty="0"/>
              <a:t>Referencia típusú változó deklarálása</a:t>
            </a:r>
            <a:endParaRPr lang="cs-CZ" sz="3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 sz="2400" dirty="0"/>
              <a:t>A referencia </a:t>
            </a:r>
            <a:r>
              <a:rPr lang="sk-SK" sz="2400" dirty="0" err="1"/>
              <a:t>típusú</a:t>
            </a:r>
            <a:r>
              <a:rPr lang="sk-SK" sz="2400" dirty="0"/>
              <a:t> </a:t>
            </a:r>
            <a:r>
              <a:rPr lang="sk-SK" sz="2400" dirty="0" err="1"/>
              <a:t>változó</a:t>
            </a:r>
            <a:r>
              <a:rPr lang="sk-SK" sz="2400" dirty="0"/>
              <a:t> </a:t>
            </a:r>
            <a:r>
              <a:rPr lang="sk-SK" sz="2400" dirty="0" err="1"/>
              <a:t>nem</a:t>
            </a:r>
            <a:r>
              <a:rPr lang="sk-SK" sz="2400" dirty="0"/>
              <a:t> </a:t>
            </a:r>
            <a:r>
              <a:rPr lang="sk-SK" sz="2400" dirty="0" err="1"/>
              <a:t>hivatkozhat</a:t>
            </a:r>
            <a:r>
              <a:rPr lang="sk-SK" sz="2400" dirty="0"/>
              <a:t> </a:t>
            </a:r>
            <a:r>
              <a:rPr lang="sk-SK" sz="2400" dirty="0" err="1"/>
              <a:t>bármilyen</a:t>
            </a:r>
            <a:r>
              <a:rPr lang="sk-SK" sz="2400" dirty="0"/>
              <a:t> </a:t>
            </a:r>
            <a:r>
              <a:rPr lang="sk-SK" sz="2400" dirty="0" err="1"/>
              <a:t>objektumra</a:t>
            </a:r>
            <a:r>
              <a:rPr lang="en-US" sz="2400" dirty="0"/>
              <a:t>!</a:t>
            </a:r>
            <a:endParaRPr lang="sk-SK" sz="2400" dirty="0"/>
          </a:p>
          <a:p>
            <a:pPr eaLnBrk="1" hangingPunct="1"/>
            <a:r>
              <a:rPr lang="sk-SK" sz="2400" dirty="0" err="1"/>
              <a:t>Mint</a:t>
            </a:r>
            <a:r>
              <a:rPr lang="sk-SK" sz="2400" dirty="0"/>
              <a:t> </a:t>
            </a:r>
            <a:r>
              <a:rPr lang="sk-SK" sz="2400" dirty="0" err="1"/>
              <a:t>ahogy</a:t>
            </a:r>
            <a:r>
              <a:rPr lang="sk-SK" sz="2400" dirty="0"/>
              <a:t> a már </a:t>
            </a:r>
            <a:r>
              <a:rPr lang="sk-SK" sz="2400" dirty="0" err="1"/>
              <a:t>ismert</a:t>
            </a:r>
            <a:r>
              <a:rPr lang="sk-SK" sz="2400" dirty="0"/>
              <a:t> </a:t>
            </a:r>
            <a:r>
              <a:rPr lang="sk-SK" sz="2400" dirty="0" err="1"/>
              <a:t>változók</a:t>
            </a:r>
            <a:r>
              <a:rPr lang="sk-SK" sz="2400" dirty="0"/>
              <a:t> </a:t>
            </a:r>
            <a:r>
              <a:rPr lang="sk-SK" sz="2400" dirty="0" err="1"/>
              <a:t>mindegyikét</a:t>
            </a:r>
            <a:r>
              <a:rPr lang="sk-SK" sz="2400" dirty="0"/>
              <a:t>, a referencia </a:t>
            </a:r>
            <a:r>
              <a:rPr lang="sk-SK" sz="2400" dirty="0" err="1"/>
              <a:t>típusú</a:t>
            </a:r>
            <a:r>
              <a:rPr lang="sk-SK" sz="2400" dirty="0"/>
              <a:t> </a:t>
            </a:r>
            <a:r>
              <a:rPr lang="sk-SK" sz="2400" dirty="0" err="1"/>
              <a:t>változót</a:t>
            </a:r>
            <a:r>
              <a:rPr lang="sk-SK" sz="2400" dirty="0"/>
              <a:t> </a:t>
            </a:r>
            <a:r>
              <a:rPr lang="sk-SK" sz="2400" dirty="0" err="1"/>
              <a:t>is</a:t>
            </a:r>
            <a:r>
              <a:rPr lang="sk-SK" sz="2400" dirty="0"/>
              <a:t> </a:t>
            </a:r>
            <a:r>
              <a:rPr lang="sk-SK" sz="2400" dirty="0" err="1"/>
              <a:t>használat</a:t>
            </a:r>
            <a:r>
              <a:rPr lang="sk-SK" sz="2400" dirty="0"/>
              <a:t> </a:t>
            </a:r>
            <a:r>
              <a:rPr lang="sk-SK" sz="2400" dirty="0" err="1"/>
              <a:t>előtt</a:t>
            </a:r>
            <a:r>
              <a:rPr lang="sk-SK" sz="2400" dirty="0"/>
              <a:t> </a:t>
            </a:r>
            <a:r>
              <a:rPr lang="sk-SK" sz="2400" dirty="0" err="1">
                <a:solidFill>
                  <a:srgbClr val="FF0000"/>
                </a:solidFill>
              </a:rPr>
              <a:t>inicializálni</a:t>
            </a:r>
            <a:r>
              <a:rPr lang="sk-SK" sz="2400" dirty="0">
                <a:solidFill>
                  <a:srgbClr val="FF0000"/>
                </a:solidFill>
              </a:rPr>
              <a:t> </a:t>
            </a:r>
            <a:r>
              <a:rPr lang="sk-SK" sz="2400" dirty="0" err="1">
                <a:solidFill>
                  <a:srgbClr val="FF0000"/>
                </a:solidFill>
              </a:rPr>
              <a:t>kell</a:t>
            </a:r>
            <a:r>
              <a:rPr lang="sk-SK" sz="2400" dirty="0"/>
              <a:t>.</a:t>
            </a:r>
          </a:p>
          <a:p>
            <a:pPr algn="ctr"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716303" y="1730189"/>
            <a:ext cx="968190" cy="12102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54111" y="2835508"/>
            <a:ext cx="273240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Milyen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osztály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objektumaira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hivatkozhat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éppen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születő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396753" y="1730187"/>
            <a:ext cx="690280" cy="11833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138606" y="2835508"/>
            <a:ext cx="2212454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neve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hivatkozás</a:t>
            </a:r>
            <a:r>
              <a:rPr lang="sk-SK" dirty="0"/>
              <a:t> </a:t>
            </a:r>
            <a:r>
              <a:rPr lang="sk-SK" dirty="0" err="1"/>
              <a:t>metaforája</a:t>
            </a:r>
            <a:r>
              <a:rPr lang="sk-SK" dirty="0"/>
              <a:t> </a:t>
            </a:r>
            <a:r>
              <a:rPr lang="en-US" dirty="0"/>
              <a:t>(1)</a:t>
            </a:r>
            <a:endParaRPr lang="sk-SK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28613" y="1525588"/>
            <a:ext cx="5391150" cy="4802187"/>
          </a:xfrm>
        </p:spPr>
        <p:txBody>
          <a:bodyPr/>
          <a:lstStyle/>
          <a:p>
            <a:pPr eaLnBrk="1" hangingPunct="1"/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ember</a:t>
            </a:r>
            <a:r>
              <a:rPr lang="sk-SK" dirty="0"/>
              <a:t> </a:t>
            </a:r>
            <a:r>
              <a:rPr lang="sk-SK" dirty="0" err="1"/>
              <a:t>Szlovákiában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egyértelműen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identifikálható</a:t>
            </a:r>
            <a:r>
              <a:rPr lang="sk-SK" b="1" dirty="0">
                <a:solidFill>
                  <a:srgbClr val="FF0000"/>
                </a:solidFill>
              </a:rPr>
              <a:t> a </a:t>
            </a:r>
            <a:r>
              <a:rPr lang="sk-SK" b="1" dirty="0" err="1">
                <a:solidFill>
                  <a:srgbClr val="FF0000"/>
                </a:solidFill>
              </a:rPr>
              <a:t>szöletési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száma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által</a:t>
            </a:r>
            <a:r>
              <a:rPr lang="en-US" dirty="0"/>
              <a:t>, </a:t>
            </a:r>
            <a:r>
              <a:rPr lang="hu-HU" dirty="0"/>
              <a:t>melyet születésénél kap meg</a:t>
            </a:r>
            <a:r>
              <a:rPr lang="sk-SK" dirty="0"/>
              <a:t>...</a:t>
            </a:r>
          </a:p>
          <a:p>
            <a:pPr eaLnBrk="1" hangingPunct="1"/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objektum</a:t>
            </a:r>
            <a:r>
              <a:rPr lang="sk-SK" dirty="0"/>
              <a:t> a „Java </a:t>
            </a:r>
            <a:r>
              <a:rPr lang="sk-SK" dirty="0" err="1"/>
              <a:t>világában</a:t>
            </a:r>
            <a:r>
              <a:rPr lang="sk-SK" dirty="0"/>
              <a:t>“ </a:t>
            </a:r>
            <a:r>
              <a:rPr lang="sk-SK" dirty="0" err="1"/>
              <a:t>identifikálható</a:t>
            </a:r>
            <a:r>
              <a:rPr lang="sk-SK" dirty="0"/>
              <a:t> a „</a:t>
            </a:r>
            <a:r>
              <a:rPr lang="sk-SK" dirty="0" err="1"/>
              <a:t>java</a:t>
            </a:r>
            <a:r>
              <a:rPr lang="sk-SK" dirty="0"/>
              <a:t>-s </a:t>
            </a:r>
            <a:r>
              <a:rPr lang="sk-SK" dirty="0" err="1"/>
              <a:t>születési</a:t>
            </a:r>
            <a:r>
              <a:rPr lang="sk-SK" dirty="0"/>
              <a:t> </a:t>
            </a:r>
            <a:r>
              <a:rPr lang="sk-SK" dirty="0" err="1"/>
              <a:t>számával</a:t>
            </a:r>
            <a:r>
              <a:rPr lang="sk-SK" dirty="0"/>
              <a:t>“</a:t>
            </a:r>
          </a:p>
          <a:p>
            <a:pPr lvl="1" eaLnBrk="1" hangingPunct="1"/>
            <a:r>
              <a:rPr lang="sk-SK" dirty="0" err="1"/>
              <a:t>Némely</a:t>
            </a:r>
            <a:r>
              <a:rPr lang="sk-SK" dirty="0"/>
              <a:t> </a:t>
            </a:r>
            <a:r>
              <a:rPr lang="sk-SK" dirty="0" err="1"/>
              <a:t>objektum</a:t>
            </a:r>
            <a:r>
              <a:rPr lang="sk-SK" dirty="0"/>
              <a:t> </a:t>
            </a:r>
            <a:r>
              <a:rPr lang="sk-SK" dirty="0" err="1"/>
              <a:t>elárulja</a:t>
            </a:r>
            <a:r>
              <a:rPr lang="sk-SK" dirty="0"/>
              <a:t> a „</a:t>
            </a:r>
            <a:r>
              <a:rPr lang="sk-SK" dirty="0" err="1"/>
              <a:t>java</a:t>
            </a:r>
            <a:r>
              <a:rPr lang="sk-SK" dirty="0"/>
              <a:t>-s </a:t>
            </a:r>
            <a:r>
              <a:rPr lang="sk-SK" dirty="0" err="1"/>
              <a:t>születési</a:t>
            </a:r>
            <a:r>
              <a:rPr lang="sk-SK" dirty="0"/>
              <a:t> </a:t>
            </a:r>
            <a:r>
              <a:rPr lang="sk-SK" dirty="0" err="1"/>
              <a:t>számát</a:t>
            </a:r>
            <a:r>
              <a:rPr lang="sk-SK" dirty="0"/>
              <a:t>“ a </a:t>
            </a:r>
            <a:r>
              <a:rPr lang="sk-SK" b="1" dirty="0" err="1">
                <a:solidFill>
                  <a:srgbClr val="000000"/>
                </a:solidFill>
                <a:latin typeface="Courier New" pitchFamily="49" charset="0"/>
              </a:rPr>
              <a:t>toString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/>
              <a:t>metódus</a:t>
            </a:r>
            <a:r>
              <a:rPr lang="sk-SK" dirty="0"/>
              <a:t> </a:t>
            </a:r>
            <a:r>
              <a:rPr lang="sk-SK" dirty="0" err="1"/>
              <a:t>által</a:t>
            </a:r>
            <a:endParaRPr lang="sk-SK" b="1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0724" name="Picture 2" descr="http://image.tvnoviny.sk/media/images/600xX/Aug2008/1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3750" y="1520825"/>
            <a:ext cx="274320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6050" y="5981700"/>
            <a:ext cx="3698875" cy="4365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7978587" y="4589929"/>
            <a:ext cx="340659" cy="14074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66771" y="3920237"/>
            <a:ext cx="2212454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„</a:t>
            </a:r>
            <a:r>
              <a:rPr lang="sk-SK" dirty="0" err="1">
                <a:latin typeface="Trebuchet MS" pitchFamily="34" charset="0"/>
              </a:rPr>
              <a:t>java</a:t>
            </a:r>
            <a:r>
              <a:rPr lang="sk-SK" dirty="0">
                <a:latin typeface="Trebuchet MS" pitchFamily="34" charset="0"/>
              </a:rPr>
              <a:t>-s 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</a:t>
            </a:r>
            <a:r>
              <a:rPr lang="sk-SK" dirty="0">
                <a:latin typeface="Trebuchet MS" pitchFamily="34" charset="0"/>
              </a:rPr>
              <a:t>“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hivatkozás</a:t>
            </a:r>
            <a:r>
              <a:rPr lang="sk-SK" dirty="0"/>
              <a:t> </a:t>
            </a:r>
            <a:r>
              <a:rPr lang="sk-SK" dirty="0" err="1"/>
              <a:t>metaforája</a:t>
            </a:r>
            <a:r>
              <a:rPr lang="sk-SK" dirty="0"/>
              <a:t> </a:t>
            </a:r>
            <a:r>
              <a:rPr lang="en-US" dirty="0"/>
              <a:t>(2)</a:t>
            </a:r>
            <a:endParaRPr lang="sk-SK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66713" y="1525588"/>
            <a:ext cx="8529637" cy="48021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szám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ervenyesseg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2814919" y="1730187"/>
            <a:ext cx="2510116" cy="4482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19286" y="1338401"/>
            <a:ext cx="3619913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számot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képes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raktározni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052047" y="3012140"/>
            <a:ext cx="1281952" cy="36755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228250" y="2620354"/>
            <a:ext cx="361991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ervenyesseg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logikai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értéket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képes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raktározni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3818965" y="4679575"/>
            <a:ext cx="1506069" cy="1344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219285" y="4287789"/>
            <a:ext cx="3619913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>
                <a:latin typeface="Trebuchet MS" pitchFamily="34" charset="0"/>
              </a:rPr>
              <a:t>osztály objektumának a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számát</a:t>
            </a:r>
            <a:r>
              <a:rPr lang="sk-SK" dirty="0">
                <a:latin typeface="Trebuchet MS" pitchFamily="34" charset="0"/>
              </a:rPr>
              <a:t>“ </a:t>
            </a:r>
            <a:r>
              <a:rPr lang="sk-SK" dirty="0" err="1">
                <a:latin typeface="Trebuchet MS" pitchFamily="34" charset="0"/>
              </a:rPr>
              <a:t>képes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raktározni</a:t>
            </a:r>
            <a:r>
              <a:rPr lang="sk-SK" dirty="0">
                <a:latin typeface="Trebuchet MS" pitchFamily="34" charset="0"/>
              </a:rPr>
              <a:t>, vagy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speciális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értéket</a:t>
            </a:r>
            <a:endParaRPr lang="cs-CZ" dirty="0">
              <a:latin typeface="Trebuchet MS" pitchFamily="34" charset="0"/>
            </a:endParaRPr>
          </a:p>
        </p:txBody>
      </p:sp>
      <p:pic>
        <p:nvPicPr>
          <p:cNvPr id="16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3366" y="5583836"/>
            <a:ext cx="1244430" cy="113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887506" y="5316071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2e257f1b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3000" dirty="0"/>
              <a:t>A referencia típusú változó értéke</a:t>
            </a:r>
            <a:endParaRPr lang="cs-CZ" sz="3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 referencia típusú változó raktározhat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Hivatkozást</a:t>
            </a:r>
            <a:r>
              <a:rPr lang="sk-SK" dirty="0"/>
              <a:t> </a:t>
            </a:r>
            <a:r>
              <a:rPr lang="sk-SK" dirty="0" err="1"/>
              <a:t>gy</a:t>
            </a:r>
            <a:r>
              <a:rPr lang="sk-SK" dirty="0"/>
              <a:t> </a:t>
            </a:r>
            <a:r>
              <a:rPr lang="sk-SK" dirty="0" err="1"/>
              <a:t>objektumra</a:t>
            </a:r>
            <a:r>
              <a:rPr lang="en-US" dirty="0"/>
              <a:t> (</a:t>
            </a:r>
            <a:r>
              <a:rPr lang="sk-SK" dirty="0"/>
              <a:t>„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</a:t>
            </a:r>
            <a:r>
              <a:rPr lang="sk-SK" dirty="0"/>
              <a:t> </a:t>
            </a:r>
            <a:r>
              <a:rPr lang="sk-SK" dirty="0" err="1"/>
              <a:t>születési</a:t>
            </a:r>
            <a:r>
              <a:rPr lang="sk-SK" dirty="0"/>
              <a:t> </a:t>
            </a:r>
            <a:r>
              <a:rPr lang="sk-SK" dirty="0" err="1"/>
              <a:t>száma</a:t>
            </a:r>
            <a:r>
              <a:rPr lang="sk-SK" dirty="0"/>
              <a:t>“</a:t>
            </a:r>
            <a:r>
              <a:rPr lang="en-US" dirty="0"/>
              <a:t>)</a:t>
            </a:r>
            <a:endParaRPr lang="sk-SK" dirty="0"/>
          </a:p>
          <a:p>
            <a:pPr lvl="1" eaLnBrk="1" hangingPunct="1"/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/>
              <a:t>– </a:t>
            </a:r>
            <a:r>
              <a:rPr lang="sk-SK" dirty="0" err="1"/>
              <a:t>speciális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, mely </a:t>
            </a:r>
            <a:r>
              <a:rPr lang="sk-SK" dirty="0" err="1"/>
              <a:t>azt</a:t>
            </a:r>
            <a:r>
              <a:rPr lang="sk-SK" dirty="0"/>
              <a:t> </a:t>
            </a:r>
            <a:r>
              <a:rPr lang="sk-SK" dirty="0" err="1"/>
              <a:t>mondja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a </a:t>
            </a:r>
            <a:r>
              <a:rPr lang="sk-SK" dirty="0" err="1"/>
              <a:t>változó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nem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hivatkozik</a:t>
            </a:r>
            <a:r>
              <a:rPr lang="sk-SK" dirty="0"/>
              <a:t> </a:t>
            </a:r>
            <a:r>
              <a:rPr lang="sk-SK" dirty="0" err="1"/>
              <a:t>semmilyen</a:t>
            </a:r>
            <a:r>
              <a:rPr lang="sk-SK" dirty="0"/>
              <a:t> </a:t>
            </a:r>
            <a:r>
              <a:rPr lang="sk-SK" dirty="0" err="1"/>
              <a:t>objektumra</a:t>
            </a:r>
            <a:endParaRPr lang="sk-SK" dirty="0"/>
          </a:p>
          <a:p>
            <a:pPr lvl="1" eaLnBrk="1" hangingPunct="1"/>
            <a:endParaRPr lang="sk-SK" dirty="0"/>
          </a:p>
          <a:p>
            <a:pPr lvl="1" eaLnBrk="1" hangingPunct="1"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pane =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(pane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!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dirty="0"/>
          </a:p>
          <a:p>
            <a:pPr eaLnBrk="1" hangingPunct="1"/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3684494" y="4213411"/>
            <a:ext cx="1873624" cy="27790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335828" y="3794731"/>
            <a:ext cx="306410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nem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hivatkozik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semmilyen</a:t>
            </a:r>
            <a:r>
              <a:rPr lang="sk-SK" dirty="0">
                <a:latin typeface="Trebuchet MS" pitchFamily="34" charset="0"/>
              </a:rPr>
              <a:t> (</a:t>
            </a:r>
            <a:r>
              <a:rPr lang="sk-SK" dirty="0" err="1">
                <a:latin typeface="Trebuchet MS" pitchFamily="34" charset="0"/>
              </a:rPr>
              <a:t>WinPane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) </a:t>
            </a:r>
            <a:r>
              <a:rPr lang="sk-SK" dirty="0" err="1">
                <a:latin typeface="Trebuchet MS" pitchFamily="34" charset="0"/>
              </a:rPr>
              <a:t>objektumra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428565" y="5764305"/>
            <a:ext cx="1039906" cy="49305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35828" y="5349114"/>
            <a:ext cx="30641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Ellenőrzés, hogy a változó hivatkozik-e valamilyen objektumra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hu-HU" dirty="0">
                <a:latin typeface="Trebuchet MS" pitchFamily="34" charset="0"/>
              </a:rPr>
              <a:t>(az értéke nem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Objektum</a:t>
            </a:r>
            <a:r>
              <a:rPr lang="sk-SK" sz="4000" dirty="0"/>
              <a:t> </a:t>
            </a:r>
            <a:r>
              <a:rPr lang="sk-SK" sz="4000" dirty="0" err="1"/>
              <a:t>létrehozása</a:t>
            </a:r>
            <a:r>
              <a:rPr lang="sk-SK" sz="4000" dirty="0"/>
              <a:t>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Az objektumokat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az</a:t>
            </a:r>
            <a:r>
              <a:rPr lang="en-US" dirty="0"/>
              <a:t> </a:t>
            </a:r>
            <a:r>
              <a:rPr lang="sk-SK" dirty="0"/>
              <a:t>„</a:t>
            </a:r>
            <a:r>
              <a:rPr lang="hu-HU" dirty="0"/>
              <a:t>objektumok világában</a:t>
            </a:r>
            <a:r>
              <a:rPr lang="sk-SK" dirty="0"/>
              <a:t>“</a:t>
            </a:r>
            <a:r>
              <a:rPr lang="en-US" dirty="0"/>
              <a:t>) </a:t>
            </a:r>
            <a:r>
              <a:rPr lang="hu-HU" dirty="0"/>
              <a:t>a</a:t>
            </a:r>
            <a:r>
              <a:rPr lang="sk-SK" dirty="0"/>
              <a:t> 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hu-HU" dirty="0"/>
              <a:t>parancs </a:t>
            </a:r>
            <a:r>
              <a:rPr lang="hu-HU" dirty="0" err="1"/>
              <a:t>áltál</a:t>
            </a:r>
            <a:r>
              <a:rPr lang="hu-HU" dirty="0"/>
              <a:t> hozzuk létre</a:t>
            </a:r>
            <a:r>
              <a:rPr lang="sk-SK" dirty="0"/>
              <a:t>, </a:t>
            </a:r>
            <a:r>
              <a:rPr lang="sk-SK" dirty="0" err="1">
                <a:solidFill>
                  <a:schemeClr val="tx1"/>
                </a:solidFill>
              </a:rPr>
              <a:t>ennek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eredménye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hivatkozás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</a:t>
            </a:r>
            <a:r>
              <a:rPr lang="sk-SK" dirty="0" err="1"/>
              <a:t>születési</a:t>
            </a:r>
            <a:r>
              <a:rPr lang="sk-SK" dirty="0"/>
              <a:t> </a:t>
            </a:r>
            <a:r>
              <a:rPr lang="sk-SK" dirty="0" err="1"/>
              <a:t>szám</a:t>
            </a:r>
            <a:r>
              <a:rPr lang="en-US" dirty="0"/>
              <a:t>”) </a:t>
            </a:r>
            <a:r>
              <a:rPr lang="sk-SK" dirty="0"/>
              <a:t>a </a:t>
            </a:r>
            <a:r>
              <a:rPr lang="sk-SK" dirty="0" err="1"/>
              <a:t>létrejövő</a:t>
            </a:r>
            <a:r>
              <a:rPr lang="sk-SK" dirty="0"/>
              <a:t> </a:t>
            </a:r>
            <a:r>
              <a:rPr lang="sk-SK" dirty="0" err="1"/>
              <a:t>objektumra</a:t>
            </a:r>
            <a:r>
              <a:rPr lang="sk-SK" dirty="0"/>
              <a:t>.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</p:txBody>
      </p:sp>
      <p:pic>
        <p:nvPicPr>
          <p:cNvPr id="33798" name="Picture 7" descr="http://www.cartoonclipartworld.com/newbaby/images/140004_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711" y="4231062"/>
            <a:ext cx="31845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846544" y="4231062"/>
            <a:ext cx="1885947" cy="14525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26863" y="5641460"/>
            <a:ext cx="3064102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Annak az osztálynak a neve, amelyiknek az objektumát hozzuk létre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Objektum</a:t>
            </a:r>
            <a:r>
              <a:rPr lang="sk-SK" sz="4000" dirty="0"/>
              <a:t> </a:t>
            </a:r>
            <a:r>
              <a:rPr lang="sk-SK" sz="4000" dirty="0" err="1"/>
              <a:t>létrehozása</a:t>
            </a:r>
            <a:r>
              <a:rPr lang="sk-SK" sz="4000" dirty="0"/>
              <a:t> </a:t>
            </a:r>
            <a:r>
              <a:rPr lang="en-US" sz="4000" dirty="0"/>
              <a:t>(2)</a:t>
            </a:r>
            <a:endParaRPr lang="cs-CZ" sz="4000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 err="1"/>
              <a:t>Konstruktor</a:t>
            </a:r>
            <a:endParaRPr lang="sk-SK" b="1" dirty="0"/>
          </a:p>
          <a:p>
            <a:pPr lvl="1" eaLnBrk="1" hangingPunct="1"/>
            <a:r>
              <a:rPr lang="sk-SK" dirty="0" err="1"/>
              <a:t>speciális</a:t>
            </a:r>
            <a:r>
              <a:rPr lang="sk-SK" dirty="0"/>
              <a:t> „</a:t>
            </a:r>
            <a:r>
              <a:rPr lang="sk-SK" dirty="0" err="1"/>
              <a:t>dolog</a:t>
            </a:r>
            <a:r>
              <a:rPr lang="sk-SK" dirty="0"/>
              <a:t>“, mely </a:t>
            </a:r>
            <a:r>
              <a:rPr lang="sk-SK" b="1" dirty="0" err="1">
                <a:solidFill>
                  <a:srgbClr val="FF0000"/>
                </a:solidFill>
              </a:rPr>
              <a:t>létrehozza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003366"/>
                </a:solidFill>
              </a:rPr>
              <a:t>és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inicializálja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adott</a:t>
            </a:r>
            <a:r>
              <a:rPr lang="sk-SK" dirty="0"/>
              <a:t> </a:t>
            </a:r>
            <a:r>
              <a:rPr lang="sk-SK" dirty="0" err="1"/>
              <a:t>osztály</a:t>
            </a:r>
            <a:r>
              <a:rPr lang="sk-SK" dirty="0"/>
              <a:t> </a:t>
            </a:r>
            <a:r>
              <a:rPr lang="sk-SK" dirty="0" err="1"/>
              <a:t>objektumát</a:t>
            </a:r>
            <a:endParaRPr lang="sk-SK" dirty="0"/>
          </a:p>
          <a:p>
            <a:pPr lvl="1" eaLnBrk="1" hangingPunct="1"/>
            <a:r>
              <a:rPr lang="sk-SK" dirty="0" err="1"/>
              <a:t>konstruktor</a:t>
            </a:r>
            <a:r>
              <a:rPr lang="sk-SK" dirty="0"/>
              <a:t> </a:t>
            </a:r>
            <a:r>
              <a:rPr lang="sk-SK" dirty="0" err="1"/>
              <a:t>tartalmazhat</a:t>
            </a:r>
            <a:r>
              <a:rPr lang="sk-SK" dirty="0"/>
              <a:t> </a:t>
            </a:r>
            <a:r>
              <a:rPr lang="sk-SK" b="1" dirty="0" err="1"/>
              <a:t>paraméterekt</a:t>
            </a:r>
            <a:r>
              <a:rPr lang="sk-SK" dirty="0"/>
              <a:t>, </a:t>
            </a:r>
            <a:r>
              <a:rPr lang="sk-SK" dirty="0" err="1"/>
              <a:t>melyeket</a:t>
            </a:r>
            <a:r>
              <a:rPr lang="sk-SK" dirty="0"/>
              <a:t> </a:t>
            </a:r>
            <a:r>
              <a:rPr lang="sk-SK" dirty="0" err="1"/>
              <a:t>zárójelbe</a:t>
            </a:r>
            <a:r>
              <a:rPr lang="sk-SK" dirty="0"/>
              <a:t> </a:t>
            </a:r>
            <a:r>
              <a:rPr lang="en-US" dirty="0">
                <a:latin typeface="Courier New" pitchFamily="49" charset="0"/>
              </a:rPr>
              <a:t>() </a:t>
            </a:r>
            <a:r>
              <a:rPr lang="hu-HU" dirty="0"/>
              <a:t>írunk az objektum létrehozásánál</a:t>
            </a:r>
            <a:endParaRPr lang="sk-SK" dirty="0">
              <a:latin typeface="Courier New" pitchFamily="49" charset="0"/>
            </a:endParaRPr>
          </a:p>
          <a:p>
            <a:pPr lvl="1" eaLnBrk="1" hangingPunct="1"/>
            <a:r>
              <a:rPr lang="hu-HU" dirty="0"/>
              <a:t>Az </a:t>
            </a:r>
            <a:r>
              <a:rPr lang="hu-HU" dirty="0" err="1"/>
              <a:t>osztáylnak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több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konstruktora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is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lehet</a:t>
            </a:r>
            <a:r>
              <a:rPr lang="sk-SK" dirty="0"/>
              <a:t> </a:t>
            </a:r>
            <a:r>
              <a:rPr lang="sk-SK" dirty="0" err="1"/>
              <a:t>melyek</a:t>
            </a:r>
            <a:r>
              <a:rPr lang="sk-SK" dirty="0"/>
              <a:t> a </a:t>
            </a:r>
            <a:r>
              <a:rPr lang="sk-SK" dirty="0" err="1"/>
              <a:t>paraméterekben</a:t>
            </a:r>
            <a:r>
              <a:rPr lang="sk-SK" dirty="0"/>
              <a:t> </a:t>
            </a:r>
            <a:r>
              <a:rPr lang="sk-SK" dirty="0" err="1"/>
              <a:t>különbözhetnek</a:t>
            </a:r>
            <a:endParaRPr lang="sk-SK" dirty="0"/>
          </a:p>
          <a:p>
            <a:pPr lvl="1" eaLnBrk="1" hangingPunct="1">
              <a:buFontTx/>
              <a:buNone/>
            </a:pPr>
            <a:endParaRPr lang="sk-SK" dirty="0"/>
          </a:p>
          <a:p>
            <a:pPr lvl="1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(400, 400);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419599" y="5280211"/>
            <a:ext cx="878536" cy="7978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129638" y="4471841"/>
            <a:ext cx="3717584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 </a:t>
            </a:r>
            <a:r>
              <a:rPr lang="sk-SK" dirty="0" err="1">
                <a:latin typeface="Trebuchet MS" pitchFamily="34" charset="0"/>
              </a:rPr>
              <a:t>konstruktor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paraméterei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= </a:t>
            </a:r>
            <a:r>
              <a:rPr lang="hu-HU" dirty="0">
                <a:latin typeface="Trebuchet MS" pitchFamily="34" charset="0"/>
              </a:rPr>
              <a:t>pontosítás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hu-HU" dirty="0">
                <a:latin typeface="Trebuchet MS" pitchFamily="34" charset="0"/>
              </a:rPr>
              <a:t>milyen objektumot akarunk létrehozni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23527" y="287672"/>
            <a:ext cx="7377095" cy="530225"/>
          </a:xfrm>
        </p:spPr>
        <p:txBody>
          <a:bodyPr/>
          <a:lstStyle/>
          <a:p>
            <a:pPr eaLnBrk="1" hangingPunct="1"/>
            <a:r>
              <a:rPr lang="sk-SK" sz="4000" dirty="0"/>
              <a:t>A </a:t>
            </a:r>
            <a:r>
              <a:rPr lang="sk-SK" sz="4000" dirty="0" err="1"/>
              <a:t>hivatkozás</a:t>
            </a:r>
            <a:r>
              <a:rPr lang="sk-SK" sz="4000" dirty="0"/>
              <a:t> </a:t>
            </a:r>
            <a:r>
              <a:rPr lang="sk-SK" sz="4000" dirty="0" err="1"/>
              <a:t>hozzárendelése</a:t>
            </a:r>
            <a:endParaRPr lang="cs-CZ" sz="4000" dirty="0"/>
          </a:p>
        </p:txBody>
      </p:sp>
      <p:sp>
        <p:nvSpPr>
          <p:cNvPr id="118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pane1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hu-HU" sz="2400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pane2;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pane2 = pane1;</a:t>
            </a:r>
          </a:p>
        </p:txBody>
      </p:sp>
      <p:sp>
        <p:nvSpPr>
          <p:cNvPr id="1186821" name="Text Box 5"/>
          <p:cNvSpPr txBox="1">
            <a:spLocks noChangeArrowheads="1"/>
          </p:cNvSpPr>
          <p:nvPr/>
        </p:nvSpPr>
        <p:spPr bwMode="auto">
          <a:xfrm>
            <a:off x="492498" y="3912254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186822" name="Picture 6"/>
          <p:cNvPicPr>
            <a:picLocks noChangeAspect="1" noChangeArrowheads="1"/>
          </p:cNvPicPr>
          <p:nvPr/>
        </p:nvPicPr>
        <p:blipFill>
          <a:blip r:embed="rId2" cstate="print"/>
          <a:srcRect l="195" t="1498" b="261"/>
          <a:stretch>
            <a:fillRect/>
          </a:stretch>
        </p:blipFill>
        <p:spPr bwMode="auto">
          <a:xfrm>
            <a:off x="5827060" y="4096871"/>
            <a:ext cx="2628526" cy="24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6827" name="Text Box 11"/>
          <p:cNvSpPr txBox="1">
            <a:spLocks noChangeArrowheads="1"/>
          </p:cNvSpPr>
          <p:nvPr/>
        </p:nvSpPr>
        <p:spPr bwMode="auto">
          <a:xfrm>
            <a:off x="448048" y="5463241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2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7354" y="5852855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249" y="4490220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5400000">
            <a:off x="3145792" y="5238774"/>
            <a:ext cx="2989451" cy="6403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448235" y="3720353"/>
            <a:ext cx="8525436" cy="8965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688391" y="4473254"/>
            <a:ext cx="2577437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k-SK" sz="1600" dirty="0"/>
              <a:t>„</a:t>
            </a:r>
            <a:r>
              <a:rPr lang="sk-SK" sz="1600" dirty="0" err="1"/>
              <a:t>születési</a:t>
            </a:r>
            <a:r>
              <a:rPr lang="sk-SK" sz="1600" dirty="0"/>
              <a:t> </a:t>
            </a:r>
            <a:r>
              <a:rPr lang="sk-SK" sz="1600" dirty="0" err="1"/>
              <a:t>szám</a:t>
            </a:r>
            <a:r>
              <a:rPr lang="sk-SK" sz="1600" dirty="0"/>
              <a:t>“</a:t>
            </a:r>
            <a:r>
              <a:rPr lang="en-US" sz="1600" dirty="0"/>
              <a:t>: </a:t>
            </a:r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70375" y="4473389"/>
            <a:ext cx="979242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2106706" y="4840943"/>
            <a:ext cx="3738282" cy="56477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1" name="TextBox 30"/>
          <p:cNvSpPr txBox="1"/>
          <p:nvPr/>
        </p:nvSpPr>
        <p:spPr>
          <a:xfrm>
            <a:off x="941292" y="4616825"/>
            <a:ext cx="979242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V="1">
            <a:off x="2034988" y="5925672"/>
            <a:ext cx="3908611" cy="24204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3" name="Line 5"/>
          <p:cNvSpPr>
            <a:spLocks noChangeShapeType="1"/>
          </p:cNvSpPr>
          <p:nvPr/>
        </p:nvSpPr>
        <p:spPr bwMode="auto">
          <a:xfrm flipH="1">
            <a:off x="3872753" y="2456329"/>
            <a:ext cx="1909477" cy="56477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5685451" y="1401155"/>
            <a:ext cx="3064102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A végén a két változó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pane1 </a:t>
            </a:r>
            <a:r>
              <a:rPr lang="sk-SK" dirty="0" err="1">
                <a:latin typeface="Trebuchet MS" pitchFamily="34" charset="0"/>
              </a:rPr>
              <a:t>és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pane2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ugyanarra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objektumra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fognak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hivatkozni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8716 0.02222 " pathEditMode="relative" ptsTypes="AA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-0.00208 0.1960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821" grpId="0"/>
      <p:bldP spid="1186827" grpId="0"/>
      <p:bldP spid="13" grpId="0" animBg="1"/>
      <p:bldP spid="14" grpId="0" animBg="1"/>
      <p:bldP spid="26" grpId="0"/>
      <p:bldP spid="29" grpId="0"/>
      <p:bldP spid="29" grpId="1"/>
      <p:bldP spid="30" grpId="0" animBg="1"/>
      <p:bldP spid="31" grpId="0"/>
      <p:bldP spid="31" grpId="1"/>
      <p:bldP spid="32" grpId="0" animBg="1"/>
      <p:bldP spid="33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…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.clear();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</p:txBody>
      </p:sp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hivatkozás</a:t>
            </a:r>
            <a:r>
              <a:rPr lang="sk-SK" dirty="0"/>
              <a:t> </a:t>
            </a:r>
            <a:r>
              <a:rPr lang="sk-SK" dirty="0" err="1"/>
              <a:t>metaforája</a:t>
            </a:r>
            <a:r>
              <a:rPr lang="sk-SK" dirty="0"/>
              <a:t> </a:t>
            </a:r>
            <a:r>
              <a:rPr lang="en-US" dirty="0"/>
              <a:t>(3)</a:t>
            </a:r>
            <a:endParaRPr lang="sk-SK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693459" y="1506070"/>
            <a:ext cx="2294962" cy="28687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801992" y="1248754"/>
            <a:ext cx="3064102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Létrejön 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p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, mely </a:t>
            </a:r>
            <a:r>
              <a:rPr lang="sk-SK" dirty="0" err="1">
                <a:latin typeface="Trebuchet MS" pitchFamily="34" charset="0"/>
              </a:rPr>
              <a:t>képes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elmenteni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számát</a:t>
            </a:r>
            <a:r>
              <a:rPr lang="sk-SK" dirty="0">
                <a:latin typeface="Trebuchet MS" pitchFamily="34" charset="0"/>
              </a:rPr>
              <a:t>“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3899646" y="2958353"/>
            <a:ext cx="1945341" cy="128195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1766046" y="2976281"/>
            <a:ext cx="4168587" cy="136263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801992" y="3050660"/>
            <a:ext cx="3064102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Létrehozzuk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osztály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objektumát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és</a:t>
            </a:r>
            <a:r>
              <a:rPr lang="sk-SK" dirty="0">
                <a:latin typeface="Trebuchet MS" pitchFamily="34" charset="0"/>
              </a:rPr>
              <a:t> a „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számát</a:t>
            </a:r>
            <a:r>
              <a:rPr lang="sk-SK" dirty="0">
                <a:latin typeface="Trebuchet MS" pitchFamily="34" charset="0"/>
              </a:rPr>
              <a:t>“ </a:t>
            </a:r>
            <a:r>
              <a:rPr lang="sk-SK" dirty="0" err="1">
                <a:latin typeface="Trebuchet MS" pitchFamily="34" charset="0"/>
              </a:rPr>
              <a:t>elmentjük</a:t>
            </a:r>
            <a:r>
              <a:rPr lang="sk-SK" dirty="0">
                <a:latin typeface="Trebuchet MS" pitchFamily="34" charset="0"/>
              </a:rPr>
              <a:t> a 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változóba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2124634" y="4751293"/>
            <a:ext cx="3128681" cy="151503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450702" y="5047490"/>
            <a:ext cx="3832685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Annak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objektumnak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melynek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 a „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születési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száma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“ a </a:t>
            </a:r>
            <a:r>
              <a:rPr lang="hu-HU" dirty="0" err="1">
                <a:solidFill>
                  <a:srgbClr val="000000"/>
                </a:solidFill>
                <a:latin typeface="Courier New" pitchFamily="49" charset="0"/>
              </a:rPr>
              <a:t>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változóban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 van 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elmentve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azt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mondjuk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hogy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végezze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el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clear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metódust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07503" y="287672"/>
            <a:ext cx="7293120" cy="530225"/>
          </a:xfrm>
        </p:spPr>
        <p:txBody>
          <a:bodyPr/>
          <a:lstStyle/>
          <a:p>
            <a:pPr eaLnBrk="1" hangingPunct="1"/>
            <a:r>
              <a:rPr lang="sk-SK" sz="4000" dirty="0"/>
              <a:t>A </a:t>
            </a:r>
            <a:r>
              <a:rPr lang="sk-SK" sz="4000" dirty="0" err="1"/>
              <a:t>hivatkozások</a:t>
            </a:r>
            <a:r>
              <a:rPr lang="sk-SK" sz="4000" dirty="0"/>
              <a:t> </a:t>
            </a:r>
            <a:r>
              <a:rPr lang="sk-SK" sz="4000" dirty="0" err="1"/>
              <a:t>egyenlősége</a:t>
            </a:r>
            <a:endParaRPr lang="cs-CZ" sz="40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(pane1 == pane2)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3164540" y="1766046"/>
            <a:ext cx="2124633" cy="22680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896554" y="3012502"/>
            <a:ext cx="3519658" cy="286232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Teszteljük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hogy</a:t>
            </a:r>
            <a:r>
              <a:rPr lang="sk-SK" dirty="0">
                <a:latin typeface="Trebuchet MS" pitchFamily="34" charset="0"/>
              </a:rPr>
              <a:t> a referencia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i="1" dirty="0">
                <a:latin typeface="Trebuchet MS" pitchFamily="34" charset="0"/>
              </a:rPr>
              <a:t>pane1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i="1" dirty="0">
                <a:latin typeface="Trebuchet MS" pitchFamily="34" charset="0"/>
              </a:rPr>
              <a:t>pane2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ugyanarra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objektumra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hivatkoznak</a:t>
            </a:r>
            <a:r>
              <a:rPr lang="sk-SK" dirty="0">
                <a:latin typeface="Trebuchet MS" pitchFamily="34" charset="0"/>
              </a:rPr>
              <a:t>-e.</a:t>
            </a:r>
          </a:p>
          <a:p>
            <a:endParaRPr lang="sk-SK" dirty="0">
              <a:latin typeface="Trebuchet MS" pitchFamily="34" charset="0"/>
            </a:endParaRPr>
          </a:p>
          <a:p>
            <a:r>
              <a:rPr lang="sk-SK" b="1" dirty="0">
                <a:latin typeface="Trebuchet MS" pitchFamily="34" charset="0"/>
              </a:rPr>
              <a:t>Metafora</a:t>
            </a:r>
            <a:r>
              <a:rPr lang="sk-SK" dirty="0">
                <a:latin typeface="Trebuchet MS" pitchFamily="34" charset="0"/>
              </a:rPr>
              <a:t>: </a:t>
            </a:r>
            <a:r>
              <a:rPr lang="sk-SK" dirty="0" err="1">
                <a:latin typeface="Trebuchet MS" pitchFamily="34" charset="0"/>
              </a:rPr>
              <a:t>teszteljük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hogy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i="1" dirty="0">
                <a:latin typeface="Trebuchet MS" pitchFamily="34" charset="0"/>
              </a:rPr>
              <a:t>pane</a:t>
            </a:r>
            <a:r>
              <a:rPr lang="en-US" i="1" dirty="0">
                <a:latin typeface="Trebuchet MS" pitchFamily="34" charset="0"/>
              </a:rPr>
              <a:t>1</a:t>
            </a:r>
            <a:r>
              <a:rPr lang="en-US" dirty="0">
                <a:latin typeface="Trebuchet MS" pitchFamily="34" charset="0"/>
              </a:rPr>
              <a:t> a </a:t>
            </a:r>
            <a:r>
              <a:rPr lang="hu-HU" i="1" dirty="0" err="1">
                <a:latin typeface="Trebuchet MS" pitchFamily="34" charset="0"/>
              </a:rPr>
              <a:t>pane</a:t>
            </a:r>
            <a:r>
              <a:rPr lang="en-US" i="1" dirty="0">
                <a:latin typeface="Trebuchet MS" pitchFamily="34" charset="0"/>
              </a:rPr>
              <a:t>2 </a:t>
            </a:r>
            <a:r>
              <a:rPr lang="hu-HU" dirty="0">
                <a:latin typeface="Trebuchet MS" pitchFamily="34" charset="0"/>
              </a:rPr>
              <a:t>ugyanazt a 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számot</a:t>
            </a:r>
            <a:r>
              <a:rPr lang="sk-SK" dirty="0">
                <a:latin typeface="Trebuchet MS" pitchFamily="34" charset="0"/>
              </a:rPr>
              <a:t>“ </a:t>
            </a:r>
            <a:r>
              <a:rPr lang="sk-SK" dirty="0" err="1">
                <a:latin typeface="Trebuchet MS" pitchFamily="34" charset="0"/>
              </a:rPr>
              <a:t>tartalmazzák</a:t>
            </a:r>
            <a:r>
              <a:rPr lang="sk-SK" dirty="0">
                <a:latin typeface="Trebuchet MS" pitchFamily="34" charset="0"/>
              </a:rPr>
              <a:t>-e</a:t>
            </a:r>
          </a:p>
        </p:txBody>
      </p:sp>
    </p:spTree>
  </p:cSld>
  <p:clrMapOvr>
    <a:masterClrMapping/>
  </p:clrMapOvr>
  <p:transition spd="med">
    <p:randomBa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Mire kell emlékezni</a:t>
            </a:r>
            <a:endParaRPr lang="cs-CZ" sz="40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413750" cy="4843462"/>
          </a:xfrm>
        </p:spPr>
        <p:txBody>
          <a:bodyPr/>
          <a:lstStyle/>
          <a:p>
            <a:pPr eaLnBrk="1" hangingPunct="1"/>
            <a:r>
              <a:rPr lang="hu-HU" sz="2400" dirty="0">
                <a:solidFill>
                  <a:srgbClr val="FF0000"/>
                </a:solidFill>
              </a:rPr>
              <a:t>Nem igaz</a:t>
            </a:r>
            <a:r>
              <a:rPr lang="en-US" sz="2400" dirty="0"/>
              <a:t>, </a:t>
            </a:r>
            <a:r>
              <a:rPr lang="sk-SK" sz="2400" dirty="0" err="1"/>
              <a:t>hogy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inicializálatlan</a:t>
            </a:r>
            <a:r>
              <a:rPr lang="sk-SK" sz="2400" dirty="0"/>
              <a:t> referencia </a:t>
            </a:r>
            <a:r>
              <a:rPr lang="sk-SK" sz="2400" dirty="0" err="1"/>
              <a:t>típusú</a:t>
            </a:r>
            <a:r>
              <a:rPr lang="sk-SK" sz="2400" dirty="0"/>
              <a:t> </a:t>
            </a:r>
            <a:r>
              <a:rPr lang="sk-SK" sz="2400" dirty="0" err="1"/>
              <a:t>változó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null</a:t>
            </a:r>
            <a:r>
              <a:rPr lang="sk-SK" sz="2400" dirty="0"/>
              <a:t>-t </a:t>
            </a:r>
            <a:r>
              <a:rPr lang="sk-SK" sz="2400" dirty="0" err="1"/>
              <a:t>tartalmaz</a:t>
            </a:r>
            <a:r>
              <a:rPr lang="sk-SK" sz="2400" dirty="0"/>
              <a:t>. </a:t>
            </a:r>
            <a:r>
              <a:rPr lang="hu-HU" sz="2400" dirty="0"/>
              <a:t>A változó egyszerűen csak inicializálatlan</a:t>
            </a:r>
            <a:r>
              <a:rPr lang="sk-SK" sz="2400" dirty="0"/>
              <a:t> </a:t>
            </a:r>
            <a:r>
              <a:rPr lang="en-US" sz="2400" dirty="0"/>
              <a:t>(</a:t>
            </a:r>
            <a:r>
              <a:rPr lang="sk-SK" sz="2400" dirty="0"/>
              <a:t>a </a:t>
            </a:r>
            <a:r>
              <a:rPr lang="sk-SK" sz="2400" dirty="0" err="1"/>
              <a:t>hozzárendelésen</a:t>
            </a:r>
            <a:r>
              <a:rPr lang="sk-SK" sz="2400" dirty="0"/>
              <a:t> </a:t>
            </a:r>
            <a:r>
              <a:rPr lang="sk-SK" sz="2400" dirty="0" err="1"/>
              <a:t>kívül</a:t>
            </a:r>
            <a:r>
              <a:rPr lang="sk-SK" sz="2400" dirty="0"/>
              <a:t> </a:t>
            </a:r>
            <a:r>
              <a:rPr lang="sk-SK" sz="2400" dirty="0" err="1"/>
              <a:t>nem</a:t>
            </a:r>
            <a:r>
              <a:rPr lang="sk-SK" sz="2400" dirty="0"/>
              <a:t> </a:t>
            </a:r>
            <a:r>
              <a:rPr lang="sk-SK" sz="2400" dirty="0" err="1"/>
              <a:t>tudunk</a:t>
            </a:r>
            <a:r>
              <a:rPr lang="sk-SK" sz="2400" dirty="0"/>
              <a:t> </a:t>
            </a:r>
            <a:r>
              <a:rPr lang="sk-SK" sz="2400" dirty="0" err="1"/>
              <a:t>vele</a:t>
            </a:r>
            <a:r>
              <a:rPr lang="sk-SK" sz="2400" dirty="0"/>
              <a:t> </a:t>
            </a:r>
            <a:r>
              <a:rPr lang="sk-SK" sz="2400" dirty="0" err="1"/>
              <a:t>másat</a:t>
            </a:r>
            <a:r>
              <a:rPr lang="sk-SK" sz="2400" dirty="0"/>
              <a:t> </a:t>
            </a:r>
            <a:r>
              <a:rPr lang="sk-SK" sz="2400" dirty="0" err="1"/>
              <a:t>csinálni</a:t>
            </a:r>
            <a:r>
              <a:rPr lang="en-US" sz="2400" dirty="0"/>
              <a:t>)</a:t>
            </a:r>
            <a:endParaRPr lang="sk-SK" sz="2400" dirty="0"/>
          </a:p>
          <a:p>
            <a:pPr eaLnBrk="1" hangingPunct="1"/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objektumokat</a:t>
            </a:r>
            <a:r>
              <a:rPr lang="sk-SK" sz="2400" dirty="0"/>
              <a:t> </a:t>
            </a:r>
            <a:r>
              <a:rPr lang="sk-SK" sz="2400" dirty="0" err="1"/>
              <a:t>csak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létre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tudjuk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hozni</a:t>
            </a:r>
            <a:r>
              <a:rPr lang="sk-SK" sz="2400" dirty="0"/>
              <a:t>,</a:t>
            </a:r>
            <a:r>
              <a:rPr lang="en-US" sz="2400" dirty="0"/>
              <a:t> </a:t>
            </a:r>
            <a:r>
              <a:rPr lang="hu-HU" sz="2400" dirty="0"/>
              <a:t>nem tudjuk őket </a:t>
            </a:r>
            <a:r>
              <a:rPr lang="hu-HU" sz="2400" dirty="0" err="1"/>
              <a:t>tönkretenni</a:t>
            </a:r>
            <a:endParaRPr lang="sk-SK" sz="2400" dirty="0"/>
          </a:p>
          <a:p>
            <a:pPr eaLnBrk="1" hangingPunct="1"/>
            <a:r>
              <a:rPr lang="sk-SK" sz="2400" dirty="0"/>
              <a:t>A Java </a:t>
            </a:r>
            <a:r>
              <a:rPr lang="sk-SK" sz="2400" dirty="0" err="1"/>
              <a:t>illúziója</a:t>
            </a:r>
            <a:r>
              <a:rPr lang="sk-SK" sz="2400" dirty="0"/>
              <a:t>: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objektumok</a:t>
            </a:r>
            <a:r>
              <a:rPr lang="sk-SK" sz="2400" dirty="0"/>
              <a:t> </a:t>
            </a:r>
            <a:r>
              <a:rPr lang="sk-SK" sz="2400" dirty="0" err="1"/>
              <a:t>örökké</a:t>
            </a:r>
            <a:r>
              <a:rPr lang="sk-SK" sz="2400" dirty="0"/>
              <a:t> </a:t>
            </a:r>
            <a:r>
              <a:rPr lang="sk-SK" sz="2400" dirty="0" err="1"/>
              <a:t>élnek</a:t>
            </a:r>
            <a:r>
              <a:rPr lang="sk-SK" sz="2400" dirty="0"/>
              <a:t> </a:t>
            </a:r>
            <a:r>
              <a:rPr lang="en-US" sz="2400" dirty="0"/>
              <a:t>(</a:t>
            </a:r>
            <a:r>
              <a:rPr lang="hu-HU" sz="2400" dirty="0"/>
              <a:t>ill. amíg véget nem ér a program</a:t>
            </a:r>
            <a:r>
              <a:rPr lang="en-US" sz="2400" dirty="0"/>
              <a:t>)</a:t>
            </a:r>
            <a:r>
              <a:rPr lang="sk-SK" sz="2400" dirty="0"/>
              <a:t> </a:t>
            </a:r>
          </a:p>
          <a:p>
            <a:pPr lvl="1" eaLnBrk="1" hangingPunct="1"/>
            <a:r>
              <a:rPr lang="sk-SK" sz="2000" dirty="0"/>
              <a:t>...</a:t>
            </a:r>
            <a:r>
              <a:rPr lang="hu-HU" sz="2000" dirty="0"/>
              <a:t>ellentétben a lokális változókkal</a:t>
            </a:r>
            <a:endParaRPr lang="sk-SK" sz="2000" dirty="0"/>
          </a:p>
          <a:p>
            <a:pPr eaLnBrk="1" hangingPunct="1"/>
            <a:r>
              <a:rPr lang="sk-SK" sz="2400" dirty="0" err="1"/>
              <a:t>Egy</a:t>
            </a:r>
            <a:r>
              <a:rPr lang="sk-SK" sz="2400" dirty="0"/>
              <a:t> </a:t>
            </a:r>
            <a:r>
              <a:rPr lang="sk-SK" sz="2400" dirty="0" err="1"/>
              <a:t>objektumra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hivatkozhat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több</a:t>
            </a:r>
            <a:r>
              <a:rPr lang="sk-SK" sz="2400" dirty="0"/>
              <a:t> </a:t>
            </a:r>
            <a:r>
              <a:rPr lang="sk-SK" sz="2400" dirty="0" err="1"/>
              <a:t>változó</a:t>
            </a:r>
            <a:endParaRPr lang="sk-SK" sz="2400" dirty="0"/>
          </a:p>
          <a:p>
            <a:pPr eaLnBrk="1" hangingPunct="1"/>
            <a:r>
              <a:rPr lang="sk-SK" sz="2400" dirty="0"/>
              <a:t>Ha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objektumra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nem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létezik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hivatkozás</a:t>
            </a:r>
            <a:r>
              <a:rPr lang="sk-SK" sz="2400" dirty="0"/>
              <a:t>, </a:t>
            </a:r>
            <a:r>
              <a:rPr lang="sk-SK" sz="2400" dirty="0" err="1"/>
              <a:t>nem</a:t>
            </a:r>
            <a:r>
              <a:rPr lang="sk-SK" sz="2400" dirty="0"/>
              <a:t> </a:t>
            </a:r>
            <a:r>
              <a:rPr lang="sk-SK" sz="2400" dirty="0" err="1"/>
              <a:t>tudunk</a:t>
            </a:r>
            <a:r>
              <a:rPr lang="sk-SK" sz="2400" dirty="0"/>
              <a:t> </a:t>
            </a:r>
            <a:r>
              <a:rPr lang="sk-SK" sz="2400" dirty="0" err="1"/>
              <a:t>vele</a:t>
            </a:r>
            <a:r>
              <a:rPr lang="sk-SK" sz="2400" dirty="0"/>
              <a:t> </a:t>
            </a:r>
            <a:r>
              <a:rPr lang="sk-SK" sz="2400" dirty="0" err="1"/>
              <a:t>kommunikálni</a:t>
            </a:r>
            <a:r>
              <a:rPr lang="sk-SK" sz="2400" dirty="0"/>
              <a:t> –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objektum</a:t>
            </a:r>
            <a:r>
              <a:rPr lang="sk-SK" sz="2400" dirty="0"/>
              <a:t> </a:t>
            </a:r>
            <a:r>
              <a:rPr lang="sk-SK" sz="2400" dirty="0" err="1"/>
              <a:t>elveszett</a:t>
            </a:r>
            <a:r>
              <a:rPr lang="sk-SK" sz="2400" dirty="0"/>
              <a:t>.</a:t>
            </a:r>
          </a:p>
          <a:p>
            <a:pPr eaLnBrk="1" hangingPunct="1">
              <a:buFontTx/>
              <a:buNone/>
            </a:pPr>
            <a:endParaRPr lang="cs-CZ" sz="2400" dirty="0"/>
          </a:p>
        </p:txBody>
      </p:sp>
    </p:spTree>
  </p:cSld>
  <p:clrMapOvr>
    <a:masterClrMapping/>
  </p:clrMapOvr>
  <p:transition spd="med">
    <p:randomBa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dirty="0" err="1"/>
              <a:t>Karakterek</a:t>
            </a:r>
            <a:endParaRPr lang="cs-CZ" sz="40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Karakterek</a:t>
            </a:r>
            <a:r>
              <a:rPr lang="sk-SK" dirty="0"/>
              <a:t> </a:t>
            </a:r>
            <a:r>
              <a:rPr lang="sk-SK" dirty="0" err="1"/>
              <a:t>elmentésére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primitív érték</a:t>
            </a:r>
            <a:r>
              <a:rPr lang="en-US" dirty="0"/>
              <a:t>) </a:t>
            </a:r>
            <a:r>
              <a:rPr lang="hu-HU" dirty="0"/>
              <a:t>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hu-HU" dirty="0"/>
              <a:t>típusú változó szolgál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karakter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'a‘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Betűk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jelei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karakterek konkrét értékei</a:t>
            </a:r>
            <a:r>
              <a:rPr lang="en-US" dirty="0"/>
              <a:t>) </a:t>
            </a:r>
            <a:r>
              <a:rPr lang="hu-HU" dirty="0"/>
              <a:t>aposztrófba írjuk</a:t>
            </a:r>
            <a:r>
              <a:rPr lang="sk-SK" dirty="0"/>
              <a:t>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','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 '</a:t>
            </a:r>
            <a:r>
              <a:rPr lang="sk-SK" dirty="0"/>
              <a:t>,...</a:t>
            </a:r>
          </a:p>
          <a:p>
            <a:pPr eaLnBrk="1" hangingPunct="1"/>
            <a:r>
              <a:rPr lang="sk-SK" dirty="0"/>
              <a:t>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 dirty="0"/>
              <a:t> </a:t>
            </a:r>
            <a:r>
              <a:rPr lang="sk-SK" dirty="0" err="1"/>
              <a:t>típusú</a:t>
            </a:r>
            <a:r>
              <a:rPr lang="sk-SK" dirty="0"/>
              <a:t> </a:t>
            </a:r>
            <a:r>
              <a:rPr lang="sk-SK" dirty="0" err="1"/>
              <a:t>változóba</a:t>
            </a:r>
            <a:r>
              <a:rPr lang="sk-SK" dirty="0"/>
              <a:t> a UNICODE </a:t>
            </a:r>
            <a:r>
              <a:rPr lang="sk-SK" dirty="0" err="1"/>
              <a:t>kódolás</a:t>
            </a:r>
            <a:r>
              <a:rPr lang="sk-SK" dirty="0"/>
              <a:t> </a:t>
            </a:r>
            <a:r>
              <a:rPr lang="sk-SK" dirty="0" err="1"/>
              <a:t>első</a:t>
            </a:r>
            <a:r>
              <a:rPr lang="sk-SK" dirty="0"/>
              <a:t> </a:t>
            </a:r>
            <a:r>
              <a:rPr lang="sk-SK" i="1" dirty="0"/>
              <a:t>65536</a:t>
            </a:r>
            <a:r>
              <a:rPr lang="en-US" dirty="0"/>
              <a:t> </a:t>
            </a:r>
            <a:r>
              <a:rPr lang="hu-HU" dirty="0"/>
              <a:t>karakterének bármelyikét el tudjuk menteni</a:t>
            </a:r>
            <a:r>
              <a:rPr lang="en-US" dirty="0"/>
              <a:t> (</a:t>
            </a:r>
            <a:r>
              <a:rPr lang="hu-HU" dirty="0"/>
              <a:t>nyelvek speciális karakterei</a:t>
            </a:r>
            <a:r>
              <a:rPr lang="sk-SK" dirty="0"/>
              <a:t>, </a:t>
            </a:r>
            <a:r>
              <a:rPr lang="sk-SK" dirty="0" err="1"/>
              <a:t>ázsiai</a:t>
            </a:r>
            <a:r>
              <a:rPr lang="sk-SK" dirty="0"/>
              <a:t> </a:t>
            </a:r>
            <a:r>
              <a:rPr lang="sk-SK" dirty="0" err="1"/>
              <a:t>nyelvek</a:t>
            </a:r>
            <a:r>
              <a:rPr lang="sk-SK" dirty="0"/>
              <a:t> </a:t>
            </a:r>
            <a:r>
              <a:rPr lang="sk-SK" dirty="0" err="1"/>
              <a:t>jelei</a:t>
            </a:r>
            <a:r>
              <a:rPr lang="sk-SK" dirty="0"/>
              <a:t>, ...</a:t>
            </a:r>
            <a:r>
              <a:rPr lang="en-US" dirty="0"/>
              <a:t>)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hu-HU" dirty="0"/>
              <a:t>majdnem bármi ami </a:t>
            </a:r>
            <a:br>
              <a:rPr lang="hu-HU" dirty="0"/>
            </a:br>
            <a:r>
              <a:rPr lang="hu-HU" dirty="0"/>
              <a:t>eszünkbe juthat</a:t>
            </a:r>
            <a:endParaRPr lang="sk-SK" dirty="0"/>
          </a:p>
          <a:p>
            <a:pPr lvl="1" eaLnBrk="1" hangingPunct="1"/>
            <a:r>
              <a:rPr lang="hu-HU" dirty="0"/>
              <a:t>A speciális karakterek kódolásáról később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5854" y="5396287"/>
            <a:ext cx="1200150" cy="11906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Amikor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betű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elég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 </a:t>
            </a:r>
            <a:r>
              <a:rPr lang="sk-SK" dirty="0" err="1"/>
              <a:t>gyakorlatban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karakter</a:t>
            </a:r>
            <a:r>
              <a:rPr lang="sk-SK" dirty="0"/>
              <a:t> </a:t>
            </a:r>
            <a:r>
              <a:rPr lang="sk-SK" dirty="0" err="1"/>
              <a:t>elég</a:t>
            </a:r>
            <a:r>
              <a:rPr lang="sk-SK" dirty="0"/>
              <a:t> </a:t>
            </a:r>
            <a:r>
              <a:rPr lang="sk-SK" dirty="0" err="1"/>
              <a:t>kevés</a:t>
            </a:r>
            <a:r>
              <a:rPr lang="sk-SK" dirty="0"/>
              <a:t>, </a:t>
            </a:r>
            <a:r>
              <a:rPr lang="sk-SK" dirty="0" err="1"/>
              <a:t>nekünk</a:t>
            </a:r>
            <a:r>
              <a:rPr lang="sk-SK" dirty="0"/>
              <a:t> </a:t>
            </a:r>
            <a:r>
              <a:rPr lang="sk-SK" dirty="0" err="1"/>
              <a:t>karakterek</a:t>
            </a:r>
            <a:r>
              <a:rPr lang="sk-SK" dirty="0"/>
              <a:t> </a:t>
            </a:r>
            <a:r>
              <a:rPr lang="sk-SK" dirty="0" err="1"/>
              <a:t>sorozatát</a:t>
            </a:r>
            <a:r>
              <a:rPr lang="sk-SK" dirty="0"/>
              <a:t> </a:t>
            </a:r>
            <a:r>
              <a:rPr lang="sk-SK" dirty="0" err="1"/>
              <a:t>kell</a:t>
            </a:r>
            <a:r>
              <a:rPr lang="sk-SK" dirty="0"/>
              <a:t> </a:t>
            </a:r>
            <a:r>
              <a:rPr lang="sk-SK" dirty="0" err="1"/>
              <a:t>elmentenünk</a:t>
            </a:r>
            <a:r>
              <a:rPr lang="sk-SK" dirty="0"/>
              <a:t>...</a:t>
            </a:r>
          </a:p>
          <a:p>
            <a:pPr lvl="1"/>
            <a:r>
              <a:rPr lang="sk-SK" dirty="0" err="1"/>
              <a:t>Karakterek</a:t>
            </a:r>
            <a:r>
              <a:rPr lang="sk-SK" dirty="0"/>
              <a:t> </a:t>
            </a:r>
            <a:r>
              <a:rPr lang="sk-SK" dirty="0" err="1"/>
              <a:t>sorozata</a:t>
            </a:r>
            <a:r>
              <a:rPr lang="sk-SK" dirty="0"/>
              <a:t> </a:t>
            </a:r>
            <a:r>
              <a:rPr lang="sk-SK" dirty="0" err="1"/>
              <a:t>alkot</a:t>
            </a:r>
            <a:r>
              <a:rPr lang="sk-SK" dirty="0"/>
              <a:t> </a:t>
            </a:r>
            <a:r>
              <a:rPr lang="sk-SK" dirty="0" err="1"/>
              <a:t>szavakat</a:t>
            </a:r>
            <a:r>
              <a:rPr lang="sk-SK" dirty="0"/>
              <a:t>, </a:t>
            </a:r>
            <a:r>
              <a:rPr lang="sk-SK" dirty="0" err="1"/>
              <a:t>mondatokat</a:t>
            </a:r>
            <a:r>
              <a:rPr lang="sk-SK" dirty="0"/>
              <a:t>, ...</a:t>
            </a:r>
          </a:p>
          <a:p>
            <a:r>
              <a:rPr lang="sk-SK" b="1" dirty="0" err="1">
                <a:solidFill>
                  <a:srgbClr val="FF0000"/>
                </a:solidFill>
              </a:rPr>
              <a:t>Karakterlánc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en-US" dirty="0"/>
              <a:t>=</a:t>
            </a:r>
            <a:r>
              <a:rPr lang="sk-SK" dirty="0"/>
              <a:t> </a:t>
            </a:r>
            <a:r>
              <a:rPr lang="hu-HU" dirty="0"/>
              <a:t>karakterek sorozata</a:t>
            </a:r>
            <a:endParaRPr lang="sk-SK" dirty="0"/>
          </a:p>
          <a:p>
            <a:endParaRPr lang="sk-SK" dirty="0"/>
          </a:p>
          <a:p>
            <a:r>
              <a:rPr lang="sk-SK" dirty="0" err="1"/>
              <a:t>Javaban</a:t>
            </a:r>
            <a:r>
              <a:rPr lang="sk-SK" dirty="0"/>
              <a:t> a </a:t>
            </a:r>
            <a:r>
              <a:rPr lang="sk-SK" dirty="0" err="1"/>
              <a:t>karakterek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sorozatát</a:t>
            </a:r>
            <a:r>
              <a:rPr lang="sk-SK" dirty="0"/>
              <a:t> </a:t>
            </a:r>
            <a:r>
              <a:rPr lang="sk-SK" b="1" dirty="0" err="1"/>
              <a:t>objektumokban</a:t>
            </a:r>
            <a:r>
              <a:rPr lang="sk-SK" b="1" dirty="0"/>
              <a:t> </a:t>
            </a:r>
            <a:br>
              <a:rPr lang="sk-SK" b="1" dirty="0"/>
            </a:br>
            <a:r>
              <a:rPr lang="sk-SK" dirty="0" err="1"/>
              <a:t>tároljuk</a:t>
            </a:r>
            <a:endParaRPr lang="sk-SK" b="1" dirty="0"/>
          </a:p>
          <a:p>
            <a:pPr lvl="1"/>
            <a:r>
              <a:rPr lang="sk-SK" dirty="0" err="1"/>
              <a:t>Míg</a:t>
            </a:r>
            <a:r>
              <a:rPr lang="sk-SK" dirty="0"/>
              <a:t> </a:t>
            </a:r>
            <a:r>
              <a:rPr lang="sk-SK" dirty="0" err="1"/>
              <a:t>némelyik</a:t>
            </a:r>
            <a:r>
              <a:rPr lang="sk-SK" dirty="0"/>
              <a:t> </a:t>
            </a:r>
            <a:r>
              <a:rPr lang="sk-SK" dirty="0" err="1"/>
              <a:t>objektum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rajzol</a:t>
            </a:r>
            <a:r>
              <a:rPr lang="sk-SK" dirty="0"/>
              <a:t>, </a:t>
            </a:r>
            <a:r>
              <a:rPr lang="sk-SK" dirty="0" err="1"/>
              <a:t>számol</a:t>
            </a:r>
            <a:r>
              <a:rPr lang="sk-SK" dirty="0"/>
              <a:t>, </a:t>
            </a:r>
            <a:r>
              <a:rPr lang="sk-SK" dirty="0" err="1"/>
              <a:t>mások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értékeket</a:t>
            </a:r>
            <a:r>
              <a:rPr lang="sk-SK" dirty="0"/>
              <a:t> </a:t>
            </a:r>
            <a:r>
              <a:rPr lang="sk-SK" dirty="0" err="1"/>
              <a:t>raktároznak</a:t>
            </a:r>
            <a:r>
              <a:rPr lang="sk-SK" dirty="0"/>
              <a:t> ...</a:t>
            </a:r>
          </a:p>
        </p:txBody>
      </p:sp>
      <p:pic>
        <p:nvPicPr>
          <p:cNvPr id="77826" name="Picture 2" descr="http://blog.vcu.edu/rcorio/word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3317" y="3597983"/>
            <a:ext cx="3675903" cy="244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Karakterl</a:t>
            </a:r>
            <a:r>
              <a:rPr lang="hu-HU" sz="4000" dirty="0" err="1"/>
              <a:t>áncok</a:t>
            </a:r>
            <a:endParaRPr lang="cs-CZ" sz="4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Karakterláncot a </a:t>
            </a:r>
            <a:r>
              <a:rPr lang="sk-SK" b="1" dirty="0" err="1"/>
              <a:t>String</a:t>
            </a:r>
            <a:r>
              <a:rPr lang="sk-SK" b="1" dirty="0"/>
              <a:t> </a:t>
            </a:r>
            <a:r>
              <a:rPr lang="sk-SK" dirty="0" err="1"/>
              <a:t>osztály</a:t>
            </a:r>
            <a:r>
              <a:rPr lang="sk-SK" dirty="0"/>
              <a:t> </a:t>
            </a:r>
            <a:r>
              <a:rPr lang="sk-SK" dirty="0" err="1"/>
              <a:t>objektumában</a:t>
            </a:r>
            <a:r>
              <a:rPr lang="sk-SK" dirty="0"/>
              <a:t> </a:t>
            </a:r>
            <a:r>
              <a:rPr lang="sk-SK" dirty="0" err="1"/>
              <a:t>tárolhatjuk</a:t>
            </a:r>
            <a:endParaRPr lang="sk-SK" b="1" dirty="0"/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 =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„Hello"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6705599" y="2752529"/>
            <a:ext cx="349620" cy="111125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739238" y="3260044"/>
            <a:ext cx="306410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Karakterlánc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hu-HU" dirty="0">
                <a:latin typeface="Trebuchet MS" pitchFamily="34" charset="0"/>
              </a:rPr>
              <a:t>konkrét érték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, a </a:t>
            </a:r>
            <a:r>
              <a:rPr lang="sk-SK" dirty="0" err="1">
                <a:latin typeface="Trebuchet MS" pitchFamily="34" charset="0"/>
              </a:rPr>
              <a:t>karaktereket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idézőjelbe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írjuk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2A00FF"/>
                </a:solidFill>
              </a:rPr>
              <a:t>" ".</a:t>
            </a: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4572000" y="2752530"/>
            <a:ext cx="412372" cy="302970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68391" y="5038526"/>
            <a:ext cx="3763350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Létrehozzuk 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 err="1">
                <a:latin typeface="Trebuchet MS" pitchFamily="34" charset="0"/>
              </a:rPr>
              <a:t>String</a:t>
            </a:r>
            <a:r>
              <a:rPr lang="sk-SK" b="1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objektumot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melynek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életcélja</a:t>
            </a:r>
            <a:r>
              <a:rPr lang="sk-SK" dirty="0">
                <a:latin typeface="Trebuchet MS" pitchFamily="34" charset="0"/>
              </a:rPr>
              <a:t>“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hu-HU" dirty="0">
                <a:latin typeface="Trebuchet MS" pitchFamily="34" charset="0"/>
              </a:rPr>
              <a:t>5</a:t>
            </a:r>
            <a:r>
              <a:rPr lang="en-US" dirty="0">
                <a:latin typeface="Trebuchet MS" pitchFamily="34" charset="0"/>
              </a:rPr>
              <a:t>-</a:t>
            </a:r>
            <a:r>
              <a:rPr lang="sk-SK" dirty="0" err="1">
                <a:latin typeface="Trebuchet MS" pitchFamily="34" charset="0"/>
              </a:rPr>
              <a:t>karakteres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„Hello"</a:t>
            </a:r>
            <a:r>
              <a:rPr lang="sk-SK" sz="2400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láncot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raktározni</a:t>
            </a:r>
            <a:r>
              <a:rPr lang="sk-SK" dirty="0">
                <a:latin typeface="Trebuchet MS" pitchFamily="34" charset="0"/>
              </a:rPr>
              <a:t>.</a:t>
            </a: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1443168" y="2752530"/>
            <a:ext cx="1407605" cy="266877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06189" y="3657961"/>
            <a:ext cx="2707336" cy="19389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sk-SK" dirty="0">
                <a:latin typeface="Trebuchet MS" pitchFamily="34" charset="0"/>
              </a:rPr>
              <a:t> referencia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amely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hivatkozik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>
                <a:solidFill>
                  <a:srgbClr val="000000"/>
                </a:solidFill>
                <a:latin typeface="Trebuchet MS" pitchFamily="34" charset="0"/>
              </a:rPr>
              <a:t>osztály objektumára (raktározza a </a:t>
            </a:r>
            <a:r>
              <a:rPr lang="sk-SK" dirty="0">
                <a:latin typeface="Trebuchet MS" pitchFamily="34" charset="0"/>
              </a:rPr>
              <a:t> „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számát</a:t>
            </a:r>
            <a:r>
              <a:rPr lang="sk-SK" dirty="0">
                <a:latin typeface="Trebuchet MS" pitchFamily="34" charset="0"/>
              </a:rPr>
              <a:t>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18457" y="287672"/>
            <a:ext cx="8282165" cy="530225"/>
          </a:xfrm>
        </p:spPr>
        <p:txBody>
          <a:bodyPr/>
          <a:lstStyle/>
          <a:p>
            <a:pPr eaLnBrk="1" hangingPunct="1"/>
            <a:r>
              <a:rPr lang="sk-SK" dirty="0" err="1"/>
              <a:t>Vizsgáljuk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String</a:t>
            </a:r>
            <a:r>
              <a:rPr lang="sk-SK" dirty="0"/>
              <a:t> </a:t>
            </a:r>
            <a:r>
              <a:rPr lang="sk-SK" dirty="0" err="1"/>
              <a:t>osztályt</a:t>
            </a:r>
            <a:endParaRPr lang="cs-CZ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"Java"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(s);</a:t>
            </a:r>
          </a:p>
          <a:p>
            <a:pPr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 dirty="0" err="1"/>
              <a:t>Vizsgáljuk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, </a:t>
            </a:r>
            <a:r>
              <a:rPr lang="sk-SK" dirty="0" err="1"/>
              <a:t>mit</a:t>
            </a:r>
            <a:r>
              <a:rPr lang="sk-SK" dirty="0"/>
              <a:t> </a:t>
            </a:r>
            <a:r>
              <a:rPr lang="sk-SK" dirty="0" err="1"/>
              <a:t>csinálnak</a:t>
            </a:r>
            <a:r>
              <a:rPr lang="sk-SK" dirty="0"/>
              <a:t> a </a:t>
            </a:r>
            <a:r>
              <a:rPr lang="sk-SK" dirty="0" err="1"/>
              <a:t>String</a:t>
            </a:r>
            <a:r>
              <a:rPr lang="sk-SK" dirty="0"/>
              <a:t> </a:t>
            </a:r>
            <a:r>
              <a:rPr lang="sk-SK" dirty="0" err="1"/>
              <a:t>osztály</a:t>
            </a:r>
            <a:r>
              <a:rPr lang="sk-SK" dirty="0"/>
              <a:t> </a:t>
            </a:r>
            <a:r>
              <a:rPr lang="sk-SK" dirty="0" err="1"/>
              <a:t>objektumainak</a:t>
            </a:r>
            <a:r>
              <a:rPr lang="sk-SK" dirty="0"/>
              <a:t> </a:t>
            </a:r>
            <a:r>
              <a:rPr lang="sk-SK" dirty="0" err="1"/>
              <a:t>metódusai</a:t>
            </a:r>
            <a:r>
              <a:rPr lang="sk-SK" dirty="0"/>
              <a:t> ...</a:t>
            </a:r>
          </a:p>
          <a:p>
            <a:pPr lvl="1" eaLnBrk="1" hangingPunct="1"/>
            <a:r>
              <a:rPr lang="sk-SK" dirty="0" err="1"/>
              <a:t>Mit</a:t>
            </a:r>
            <a:r>
              <a:rPr lang="sk-SK" dirty="0"/>
              <a:t> </a:t>
            </a:r>
            <a:r>
              <a:rPr lang="sk-SK" dirty="0" err="1"/>
              <a:t>csinál</a:t>
            </a:r>
            <a:r>
              <a:rPr lang="sk-SK" dirty="0"/>
              <a:t> a </a:t>
            </a:r>
            <a:r>
              <a:rPr lang="sk-SK" dirty="0" err="1">
                <a:solidFill>
                  <a:srgbClr val="FF0000"/>
                </a:solidFill>
              </a:rPr>
              <a:t>charAt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length</a:t>
            </a:r>
            <a:r>
              <a:rPr lang="en-US" dirty="0"/>
              <a:t>?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1788" y="4822825"/>
            <a:ext cx="1905000" cy="13906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1479" y="287672"/>
            <a:ext cx="7209144" cy="530225"/>
          </a:xfrm>
        </p:spPr>
        <p:txBody>
          <a:bodyPr/>
          <a:lstStyle/>
          <a:p>
            <a:pPr eaLnBrk="1" hangingPunct="1"/>
            <a:r>
              <a:rPr lang="sk-SK" dirty="0"/>
              <a:t>A </a:t>
            </a:r>
            <a:r>
              <a:rPr lang="sk-SK" dirty="0" err="1"/>
              <a:t>rövid</a:t>
            </a:r>
            <a:r>
              <a:rPr lang="sk-SK" dirty="0"/>
              <a:t> </a:t>
            </a:r>
            <a:r>
              <a:rPr lang="sk-SK" dirty="0" err="1"/>
              <a:t>megfigyelés</a:t>
            </a:r>
            <a:r>
              <a:rPr lang="sk-SK" dirty="0"/>
              <a:t> </a:t>
            </a:r>
            <a:r>
              <a:rPr lang="sk-SK" dirty="0" err="1"/>
              <a:t>eredménye</a:t>
            </a:r>
            <a:endParaRPr lang="cs-CZ" sz="40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i="1" dirty="0" err="1"/>
              <a:t>charAt</a:t>
            </a:r>
            <a:r>
              <a:rPr lang="en-US" i="1" dirty="0"/>
              <a:t>(int)</a:t>
            </a:r>
            <a:r>
              <a:rPr lang="en-US" dirty="0"/>
              <a:t> – </a:t>
            </a:r>
            <a:r>
              <a:rPr lang="hu-HU" dirty="0"/>
              <a:t>visszaad egy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karaktert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i-</a:t>
            </a:r>
            <a:r>
              <a:rPr lang="sk-SK" dirty="0" err="1"/>
              <a:t>edik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pozíción</a:t>
            </a:r>
            <a:r>
              <a:rPr lang="sk-SK" dirty="0"/>
              <a:t>, a </a:t>
            </a:r>
            <a:r>
              <a:rPr lang="sk-SK" dirty="0" err="1"/>
              <a:t>karakterek</a:t>
            </a:r>
            <a:r>
              <a:rPr lang="sk-SK" dirty="0"/>
              <a:t> </a:t>
            </a:r>
            <a:r>
              <a:rPr lang="sk-SK" dirty="0" err="1"/>
              <a:t>számozása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0</a:t>
            </a:r>
            <a:r>
              <a:rPr lang="sk-SK" dirty="0"/>
              <a:t>-val </a:t>
            </a:r>
            <a:r>
              <a:rPr lang="sk-SK" dirty="0" err="1"/>
              <a:t>kezdődik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/>
            <a:r>
              <a:rPr lang="cs-CZ" i="1" dirty="0" err="1"/>
              <a:t>length</a:t>
            </a:r>
            <a:r>
              <a:rPr lang="cs-CZ" i="1" dirty="0"/>
              <a:t>()</a:t>
            </a:r>
            <a:r>
              <a:rPr lang="cs-CZ" dirty="0"/>
              <a:t> </a:t>
            </a:r>
            <a:r>
              <a:rPr lang="en-US" dirty="0"/>
              <a:t>– </a:t>
            </a:r>
            <a:r>
              <a:rPr lang="hu-HU" dirty="0"/>
              <a:t>visszaadja a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karakterlánc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hosszát</a:t>
            </a:r>
            <a:endParaRPr lang="sk-SK" b="1" dirty="0">
              <a:solidFill>
                <a:srgbClr val="FF0000"/>
              </a:solidFill>
            </a:endParaRPr>
          </a:p>
        </p:txBody>
      </p:sp>
      <p:pic>
        <p:nvPicPr>
          <p:cNvPr id="81922" name="Picture 2" descr="http://www.dimensionsguide.com/wp-content/uploads/2010/01/Flat-Rack-Contai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916" y="4255153"/>
            <a:ext cx="3333750" cy="1866901"/>
          </a:xfrm>
          <a:prstGeom prst="rect">
            <a:avLst/>
          </a:prstGeom>
          <a:noFill/>
        </p:spPr>
      </p:pic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5998789" y="4498889"/>
            <a:ext cx="24011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>
              <a:rot lat="2400000" lon="20039998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r>
              <a:rPr lang="cs-CZ" sz="6000" b="1" dirty="0">
                <a:solidFill>
                  <a:srgbClr val="2A00FF"/>
                </a:solidFill>
                <a:latin typeface="Courier New" pitchFamily="49" charset="0"/>
              </a:rPr>
              <a:t>Java</a:t>
            </a:r>
            <a:endParaRPr lang="sk-SK" sz="6000" b="1" dirty="0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1048871" y="4114799"/>
            <a:ext cx="4240300" cy="8516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 rot="582296">
            <a:off x="2590800" y="3971365"/>
            <a:ext cx="1290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charAt</a:t>
            </a:r>
            <a:r>
              <a:rPr lang="en-US" dirty="0"/>
              <a:t>(0)</a:t>
            </a:r>
            <a:endParaRPr lang="sk-SK" dirty="0"/>
          </a:p>
        </p:txBody>
      </p:sp>
      <p:sp>
        <p:nvSpPr>
          <p:cNvPr id="17" name="TextBox 16"/>
          <p:cNvSpPr txBox="1"/>
          <p:nvPr/>
        </p:nvSpPr>
        <p:spPr>
          <a:xfrm>
            <a:off x="591671" y="3827929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</a:t>
            </a:r>
            <a:endParaRPr lang="sk-SK" b="1" dirty="0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H="1" flipV="1">
            <a:off x="1057834" y="5038164"/>
            <a:ext cx="4285124" cy="40340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9" name="TextBox 18"/>
          <p:cNvSpPr txBox="1"/>
          <p:nvPr/>
        </p:nvSpPr>
        <p:spPr>
          <a:xfrm rot="313382">
            <a:off x="2653738" y="4738243"/>
            <a:ext cx="120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length()</a:t>
            </a:r>
            <a:endParaRPr lang="sk-SK" dirty="0"/>
          </a:p>
        </p:txBody>
      </p:sp>
      <p:sp>
        <p:nvSpPr>
          <p:cNvPr id="20" name="TextBox 19"/>
          <p:cNvSpPr txBox="1"/>
          <p:nvPr/>
        </p:nvSpPr>
        <p:spPr>
          <a:xfrm>
            <a:off x="609599" y="4706470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</a:t>
            </a:r>
            <a:endParaRPr lang="sk-SK" b="1" dirty="0"/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>
            <a:off x="1066800" y="5809122"/>
            <a:ext cx="4356840" cy="897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2" name="TextBox 21"/>
          <p:cNvSpPr txBox="1"/>
          <p:nvPr/>
        </p:nvSpPr>
        <p:spPr>
          <a:xfrm>
            <a:off x="2599949" y="5347843"/>
            <a:ext cx="1407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charAt</a:t>
            </a:r>
            <a:r>
              <a:rPr lang="en-US" dirty="0"/>
              <a:t>(1)</a:t>
            </a:r>
            <a:endParaRPr lang="sk-SK" dirty="0"/>
          </a:p>
        </p:txBody>
      </p:sp>
      <p:sp>
        <p:nvSpPr>
          <p:cNvPr id="23" name="TextBox 22"/>
          <p:cNvSpPr txBox="1"/>
          <p:nvPr/>
        </p:nvSpPr>
        <p:spPr>
          <a:xfrm>
            <a:off x="636493" y="5593976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</a:t>
            </a:r>
            <a:endParaRPr lang="sk-SK" b="1" dirty="0"/>
          </a:p>
        </p:txBody>
      </p:sp>
    </p:spTree>
  </p:cSld>
  <p:clrMapOvr>
    <a:masterClrMapping/>
  </p:clrMapOvr>
  <p:transition spd="med">
    <p:randomBa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53143" y="287672"/>
            <a:ext cx="8347479" cy="530225"/>
          </a:xfrm>
        </p:spPr>
        <p:txBody>
          <a:bodyPr/>
          <a:lstStyle/>
          <a:p>
            <a:pPr eaLnBrk="1" hangingPunct="1"/>
            <a:r>
              <a:rPr lang="hu-HU" dirty="0"/>
              <a:t>A betű előfordulásának száma </a:t>
            </a:r>
            <a:r>
              <a:rPr lang="en-US" dirty="0"/>
              <a:t>(1)</a:t>
            </a:r>
            <a:endParaRPr lang="cs-CZ" dirty="0"/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Tanítsuk</a:t>
            </a:r>
            <a:r>
              <a:rPr lang="sk-SK" dirty="0"/>
              <a:t> </a:t>
            </a:r>
            <a:r>
              <a:rPr lang="sk-SK" dirty="0" err="1"/>
              <a:t>meg</a:t>
            </a:r>
            <a:r>
              <a:rPr lang="sk-SK" dirty="0"/>
              <a:t> a </a:t>
            </a:r>
            <a:r>
              <a:rPr lang="sk-SK" dirty="0" err="1"/>
              <a:t>teknőst</a:t>
            </a:r>
            <a:r>
              <a:rPr lang="sk-SK" dirty="0"/>
              <a:t> </a:t>
            </a:r>
            <a:r>
              <a:rPr lang="sk-SK" dirty="0" err="1"/>
              <a:t>megszámolni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‘a‘ </a:t>
            </a:r>
            <a:r>
              <a:rPr lang="sk-SK" dirty="0" err="1"/>
              <a:t>betű</a:t>
            </a:r>
            <a:r>
              <a:rPr lang="sk-SK" dirty="0"/>
              <a:t> </a:t>
            </a:r>
            <a:r>
              <a:rPr lang="sk-SK" dirty="0" err="1"/>
              <a:t>előfordulását</a:t>
            </a:r>
            <a:r>
              <a:rPr lang="sk-SK" dirty="0"/>
              <a:t> a </a:t>
            </a:r>
            <a:r>
              <a:rPr lang="sk-SK" dirty="0" err="1"/>
              <a:t>szóban</a:t>
            </a:r>
            <a:r>
              <a:rPr lang="sk-SK" dirty="0"/>
              <a:t> ...</a:t>
            </a:r>
          </a:p>
          <a:p>
            <a:pPr lvl="1" eaLnBrk="1" hangingPunct="1"/>
            <a:r>
              <a:rPr lang="sk-SK" dirty="0"/>
              <a:t>A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"Java" </a:t>
            </a:r>
            <a:r>
              <a:rPr lang="sk-SK" dirty="0" err="1"/>
              <a:t>szóban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‚a‘ </a:t>
            </a:r>
            <a:r>
              <a:rPr lang="sk-SK" dirty="0" err="1"/>
              <a:t>betű</a:t>
            </a:r>
            <a:r>
              <a:rPr lang="sk-SK" dirty="0"/>
              <a:t> </a:t>
            </a:r>
            <a:r>
              <a:rPr lang="sk-SK" dirty="0" err="1"/>
              <a:t>kétszer</a:t>
            </a:r>
            <a:r>
              <a:rPr lang="sk-SK" dirty="0"/>
              <a:t> </a:t>
            </a:r>
            <a:r>
              <a:rPr lang="sk-SK" dirty="0" err="1"/>
              <a:t>fordul</a:t>
            </a:r>
            <a:r>
              <a:rPr lang="sk-SK" dirty="0"/>
              <a:t> </a:t>
            </a:r>
            <a:r>
              <a:rPr lang="sk-SK" dirty="0" err="1"/>
              <a:t>elő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  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elofordulasA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s)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7073148" y="3307976"/>
            <a:ext cx="322733" cy="17301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174461" y="4904056"/>
            <a:ext cx="3494410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 </a:t>
            </a:r>
            <a:r>
              <a:rPr lang="sk-SK" dirty="0" err="1">
                <a:latin typeface="Trebuchet MS" pitchFamily="34" charset="0"/>
              </a:rPr>
              <a:t>paraméter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hivatkozás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egy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String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típusú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objektumra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születési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száma</a:t>
            </a:r>
            <a:r>
              <a:rPr lang="sk-SK" dirty="0">
                <a:latin typeface="Trebuchet MS" pitchFamily="34" charset="0"/>
              </a:rPr>
              <a:t>“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melyben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betű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számát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számoljuk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294960" y="3236258"/>
            <a:ext cx="322733" cy="17301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6273" y="4832338"/>
            <a:ext cx="3494410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dirty="0">
                <a:latin typeface="Trebuchet MS" pitchFamily="34" charset="0"/>
              </a:rPr>
              <a:t>Vissza akarjuk adni hányszor (egész szám) fordul elő az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 </a:t>
            </a:r>
            <a:r>
              <a:rPr lang="sk-SK" dirty="0" err="1">
                <a:latin typeface="Trebuchet MS" pitchFamily="34" charset="0"/>
              </a:rPr>
              <a:t>betű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adott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objektumban</a:t>
            </a:r>
            <a:r>
              <a:rPr lang="sk-SK" dirty="0">
                <a:latin typeface="Trebuchet MS" pitchFamily="34" charset="0"/>
              </a:rPr>
              <a:t>. 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  <p:bldP spid="8" grpId="0" animBg="1"/>
      <p:bldP spid="9" grpId="0" animBg="1"/>
      <p:bldP spid="10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4279" y="287672"/>
            <a:ext cx="7666344" cy="530225"/>
          </a:xfrm>
        </p:spPr>
        <p:txBody>
          <a:bodyPr/>
          <a:lstStyle/>
          <a:p>
            <a:pPr eaLnBrk="1" hangingPunct="1"/>
            <a:r>
              <a:rPr lang="hu-HU" dirty="0"/>
              <a:t>A betű előfordulásának száma </a:t>
            </a:r>
            <a:r>
              <a:rPr lang="en-US" dirty="0"/>
              <a:t>(</a:t>
            </a:r>
            <a:r>
              <a:rPr lang="hu-HU" dirty="0"/>
              <a:t>2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elofordulasA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s)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0;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endParaRPr lang="sk-SK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s.length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 i++)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s.charAt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(i) == </a:t>
            </a:r>
            <a:r>
              <a:rPr lang="sk-SK" sz="2400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		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++;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3263153" y="2043952"/>
            <a:ext cx="1093693" cy="54684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251096" y="1849244"/>
            <a:ext cx="4677751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Felhasználjuk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szam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változót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mint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solidFill>
                  <a:srgbClr val="FF0000"/>
                </a:solidFill>
                <a:latin typeface="Trebuchet MS" pitchFamily="34" charset="0"/>
              </a:rPr>
              <a:t>számláló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hányszor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válaszolt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charAt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latin typeface="Trebuchet MS" pitchFamily="34" charset="0"/>
              </a:rPr>
              <a:t>metódus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betűvel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5226423" y="4320988"/>
            <a:ext cx="932328" cy="86061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917578" y="4933103"/>
            <a:ext cx="4975411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Kipróbáljuk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karakterlánc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összes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karakterét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i="1" dirty="0">
                <a:latin typeface="Trebuchet MS" pitchFamily="34" charset="0"/>
              </a:rPr>
              <a:t>(0, 1, …, </a:t>
            </a:r>
            <a:r>
              <a:rPr lang="hu-HU" i="1" dirty="0">
                <a:solidFill>
                  <a:srgbClr val="FF0000"/>
                </a:solidFill>
                <a:latin typeface="Trebuchet MS" pitchFamily="34" charset="0"/>
              </a:rPr>
              <a:t>hossz</a:t>
            </a:r>
            <a:r>
              <a:rPr lang="en-US" i="1" dirty="0">
                <a:solidFill>
                  <a:srgbClr val="FF0000"/>
                </a:solidFill>
                <a:latin typeface="Trebuchet MS" pitchFamily="34" charset="0"/>
              </a:rPr>
              <a:t>-1</a:t>
            </a:r>
            <a:r>
              <a:rPr lang="en-US" i="1" dirty="0">
                <a:latin typeface="Trebuchet MS" pitchFamily="34" charset="0"/>
              </a:rPr>
              <a:t>) </a:t>
            </a:r>
            <a:r>
              <a:rPr lang="sk-SK" dirty="0" err="1">
                <a:latin typeface="Trebuchet MS" pitchFamily="34" charset="0"/>
              </a:rPr>
              <a:t>és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kérjük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adott</a:t>
            </a:r>
            <a:r>
              <a:rPr lang="sk-SK" dirty="0">
                <a:latin typeface="Trebuchet MS" pitchFamily="34" charset="0"/>
              </a:rPr>
              <a:t> index </a:t>
            </a:r>
            <a:r>
              <a:rPr lang="sk-SK" dirty="0" err="1">
                <a:latin typeface="Trebuchet MS" pitchFamily="34" charset="0"/>
              </a:rPr>
              <a:t>karakterét</a:t>
            </a:r>
            <a:r>
              <a:rPr lang="sk-SK" dirty="0">
                <a:latin typeface="Trebuchet MS" pitchFamily="34" charset="0"/>
              </a:rPr>
              <a:t>. Ha </a:t>
            </a:r>
            <a:r>
              <a:rPr lang="sk-SK" dirty="0" err="1">
                <a:latin typeface="Trebuchet MS" pitchFamily="34" charset="0"/>
              </a:rPr>
              <a:t>az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sk-SK" dirty="0" err="1">
                <a:latin typeface="Trebuchet MS" pitchFamily="34" charset="0"/>
              </a:rPr>
              <a:t>akkor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növeljük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sk-SK" dirty="0" err="1">
                <a:latin typeface="Trebuchet MS" pitchFamily="34" charset="0"/>
              </a:rPr>
              <a:t>számláló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értékét</a:t>
            </a:r>
            <a:r>
              <a:rPr lang="sk-SK" dirty="0">
                <a:latin typeface="Trebuchet MS" pitchFamily="34" charset="0"/>
              </a:rPr>
              <a:t> 1-gyel.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Gyors</a:t>
            </a:r>
            <a:r>
              <a:rPr lang="sk-SK" dirty="0"/>
              <a:t> </a:t>
            </a:r>
            <a:r>
              <a:rPr lang="sk-SK" dirty="0" err="1"/>
              <a:t>ismétlés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632618" cy="5300326"/>
          </a:xfrm>
        </p:spPr>
        <p:txBody>
          <a:bodyPr/>
          <a:lstStyle/>
          <a:p>
            <a:r>
              <a:rPr lang="sk-SK" dirty="0" err="1"/>
              <a:t>Típuskonverzió</a:t>
            </a:r>
            <a:r>
              <a:rPr lang="sk-SK" dirty="0"/>
              <a:t> </a:t>
            </a:r>
            <a:r>
              <a:rPr lang="en-US" dirty="0"/>
              <a:t>(explicit</a:t>
            </a:r>
            <a:r>
              <a:rPr lang="sk-SK" dirty="0"/>
              <a:t>, </a:t>
            </a:r>
            <a:r>
              <a:rPr lang="sk-SK" dirty="0" err="1"/>
              <a:t>implicit</a:t>
            </a:r>
            <a:r>
              <a:rPr lang="en-US" dirty="0"/>
              <a:t>)</a:t>
            </a:r>
          </a:p>
          <a:p>
            <a:pPr lvl="1"/>
            <a:r>
              <a:rPr lang="hu-HU" dirty="0"/>
              <a:t>véletlen</a:t>
            </a:r>
            <a:r>
              <a:rPr lang="sk-SK" dirty="0"/>
              <a:t> </a:t>
            </a:r>
            <a:r>
              <a:rPr lang="sk-SK" b="1" dirty="0" err="1"/>
              <a:t>egész</a:t>
            </a:r>
            <a:r>
              <a:rPr lang="sk-SK" dirty="0"/>
              <a:t> </a:t>
            </a:r>
            <a:r>
              <a:rPr lang="sk-SK" dirty="0" err="1"/>
              <a:t>számok</a:t>
            </a:r>
            <a:r>
              <a:rPr lang="sk-SK" dirty="0"/>
              <a:t> </a:t>
            </a:r>
            <a:r>
              <a:rPr lang="sk-SK" dirty="0" err="1"/>
              <a:t>generálása</a:t>
            </a:r>
            <a:endParaRPr lang="sk-SK" dirty="0"/>
          </a:p>
          <a:p>
            <a:r>
              <a:rPr lang="hu-HU" dirty="0"/>
              <a:t>Ciklusok</a:t>
            </a:r>
            <a:r>
              <a:rPr lang="en-US" dirty="0"/>
              <a:t>: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do</a:t>
            </a:r>
            <a:r>
              <a:rPr lang="en-US" dirty="0"/>
              <a:t>-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</a:p>
          <a:p>
            <a:pPr lvl="1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reak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/>
              <a:t> </a:t>
            </a:r>
            <a:r>
              <a:rPr lang="hu-HU" dirty="0"/>
              <a:t>a megszakításukra</a:t>
            </a:r>
            <a:endParaRPr lang="sk-SK" dirty="0"/>
          </a:p>
          <a:p>
            <a:r>
              <a:rPr lang="sk-SK" dirty="0" err="1"/>
              <a:t>Értéket</a:t>
            </a:r>
            <a:r>
              <a:rPr lang="sk-SK" dirty="0"/>
              <a:t> </a:t>
            </a:r>
            <a:r>
              <a:rPr lang="sk-SK" dirty="0" err="1"/>
              <a:t>visszaadó</a:t>
            </a:r>
            <a:r>
              <a:rPr lang="sk-SK" dirty="0"/>
              <a:t> </a:t>
            </a:r>
            <a:r>
              <a:rPr lang="sk-SK" dirty="0" err="1"/>
              <a:t>metódusok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/>
              <a:t> </a:t>
            </a:r>
            <a:r>
              <a:rPr lang="sk-SK" dirty="0" err="1"/>
              <a:t>parancs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sk-SK" dirty="0" err="1"/>
              <a:t>Kommentárok</a:t>
            </a:r>
            <a:endParaRPr lang="sk-SK" dirty="0"/>
          </a:p>
          <a:p>
            <a:r>
              <a:rPr lang="sk-SK" dirty="0" err="1"/>
              <a:t>Debugolás</a:t>
            </a:r>
            <a:endParaRPr lang="sk-SK" dirty="0"/>
          </a:p>
          <a:p>
            <a:r>
              <a:rPr lang="sk-SK" dirty="0"/>
              <a:t>Referencia </a:t>
            </a:r>
            <a:r>
              <a:rPr lang="sk-SK" dirty="0" err="1"/>
              <a:t>típusú</a:t>
            </a:r>
            <a:r>
              <a:rPr lang="sk-SK" dirty="0"/>
              <a:t> </a:t>
            </a:r>
            <a:r>
              <a:rPr lang="sk-SK" dirty="0" err="1"/>
              <a:t>változók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konstruktorok</a:t>
            </a:r>
            <a:endParaRPr lang="sk-SK" dirty="0"/>
          </a:p>
          <a:p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 dirty="0"/>
              <a:t> </a:t>
            </a:r>
            <a:r>
              <a:rPr lang="sk-SK" dirty="0" err="1"/>
              <a:t>típus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a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/>
              <a:t>osztály</a:t>
            </a: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endParaRPr lang="sk-SK" dirty="0"/>
          </a:p>
          <a:p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6579</TotalTime>
  <Words>2952</Words>
  <Application>Microsoft Office PowerPoint</Application>
  <PresentationFormat>Prezentácia na obrazovke (4:3)</PresentationFormat>
  <Paragraphs>415</Paragraphs>
  <Slides>46</Slides>
  <Notes>1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46</vt:i4>
      </vt:variant>
    </vt:vector>
  </HeadingPairs>
  <TitlesOfParts>
    <vt:vector size="54" baseType="lpstr">
      <vt:lpstr>Arial</vt:lpstr>
      <vt:lpstr>Consolas</vt:lpstr>
      <vt:lpstr>Courier New</vt:lpstr>
      <vt:lpstr>Lucida Sans</vt:lpstr>
      <vt:lpstr>Times New Roman</vt:lpstr>
      <vt:lpstr>Trebuchet MS</vt:lpstr>
      <vt:lpstr>Identity_Lifecycle_Management</vt:lpstr>
      <vt:lpstr>Rovnica</vt:lpstr>
      <vt:lpstr>Prezentácia programu PowerPoint</vt:lpstr>
      <vt:lpstr>Amit már megtanultunk...</vt:lpstr>
      <vt:lpstr>Kerge Kocka (1)</vt:lpstr>
      <vt:lpstr>Kerge Kocka (2)</vt:lpstr>
      <vt:lpstr>Típuskonverzió (casting)</vt:lpstr>
      <vt:lpstr>Kerge Kocka(3)</vt:lpstr>
      <vt:lpstr>Több matematikát akarunk!</vt:lpstr>
      <vt:lpstr>Négyzetes spirál (újra)</vt:lpstr>
      <vt:lpstr>Feltételes ismétlés</vt:lpstr>
      <vt:lpstr>Beláthatatlan vég...</vt:lpstr>
      <vt:lpstr>For ciklus nagyító alatt</vt:lpstr>
      <vt:lpstr>For ciklus nagyító alatt</vt:lpstr>
      <vt:lpstr>Következmények</vt:lpstr>
      <vt:lpstr>A break és continue parancsok</vt:lpstr>
      <vt:lpstr>do-while (csak érdekesség)</vt:lpstr>
      <vt:lpstr>Metódusok, melyek számolnak …</vt:lpstr>
      <vt:lpstr>Hogyan adjon vissza értéket a metódus?</vt:lpstr>
      <vt:lpstr>A visszaadás parancsa</vt:lpstr>
      <vt:lpstr>Mire kell figyelni</vt:lpstr>
      <vt:lpstr>Teknős - tudósként</vt:lpstr>
      <vt:lpstr>Egész számok - trükkök</vt:lpstr>
      <vt:lpstr>Számjegyek összege</vt:lpstr>
      <vt:lpstr>Hogy mások is megértsék!</vt:lpstr>
      <vt:lpstr>Kommentárok</vt:lpstr>
      <vt:lpstr>Kiíratás „Eclipse-be“</vt:lpstr>
      <vt:lpstr>Debugolás</vt:lpstr>
      <vt:lpstr>Változók Javaban (újra)</vt:lpstr>
      <vt:lpstr>Referencia (hivatkozás)</vt:lpstr>
      <vt:lpstr>Referencia típusú változó deklarálása</vt:lpstr>
      <vt:lpstr>A hivatkozás metaforája (1)</vt:lpstr>
      <vt:lpstr>A hivatkozás metaforája (2)</vt:lpstr>
      <vt:lpstr>A referencia típusú változó értéke</vt:lpstr>
      <vt:lpstr>Objektum létrehozása (1)</vt:lpstr>
      <vt:lpstr>Objektum létrehozása (2)</vt:lpstr>
      <vt:lpstr>A hivatkozás hozzárendelése</vt:lpstr>
      <vt:lpstr>A hivatkozás metaforája (3)</vt:lpstr>
      <vt:lpstr>A hivatkozások egyenlősége</vt:lpstr>
      <vt:lpstr>Mire kell emlékezni</vt:lpstr>
      <vt:lpstr>Karakterek</vt:lpstr>
      <vt:lpstr>Amikor egy betű nem elég</vt:lpstr>
      <vt:lpstr>Karakterláncok</vt:lpstr>
      <vt:lpstr>Vizsgáljuk meg a String osztályt</vt:lpstr>
      <vt:lpstr>A rövid megfigyelés eredménye</vt:lpstr>
      <vt:lpstr>A betű előfordulásának száma (1)</vt:lpstr>
      <vt:lpstr>A betű előfordulásának száma (2)</vt:lpstr>
      <vt:lpstr>Gyors ismétlés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Viktor Pristas</cp:lastModifiedBy>
  <cp:revision>213</cp:revision>
  <dcterms:created xsi:type="dcterms:W3CDTF">2007-01-29T19:11:06Z</dcterms:created>
  <dcterms:modified xsi:type="dcterms:W3CDTF">2021-01-14T21:23:35Z</dcterms:modified>
</cp:coreProperties>
</file>