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7"/>
  </p:notesMasterIdLst>
  <p:handoutMasterIdLst>
    <p:handoutMasterId r:id="rId38"/>
  </p:handoutMasterIdLst>
  <p:sldIdLst>
    <p:sldId id="310" r:id="rId2"/>
    <p:sldId id="354" r:id="rId3"/>
    <p:sldId id="355" r:id="rId4"/>
    <p:sldId id="389" r:id="rId5"/>
    <p:sldId id="398" r:id="rId6"/>
    <p:sldId id="356" r:id="rId7"/>
    <p:sldId id="357" r:id="rId8"/>
    <p:sldId id="358" r:id="rId9"/>
    <p:sldId id="359" r:id="rId10"/>
    <p:sldId id="360" r:id="rId11"/>
    <p:sldId id="361" r:id="rId12"/>
    <p:sldId id="362" r:id="rId13"/>
    <p:sldId id="364" r:id="rId14"/>
    <p:sldId id="366" r:id="rId15"/>
    <p:sldId id="367" r:id="rId16"/>
    <p:sldId id="368" r:id="rId17"/>
    <p:sldId id="369" r:id="rId18"/>
    <p:sldId id="391" r:id="rId19"/>
    <p:sldId id="372" r:id="rId20"/>
    <p:sldId id="373" r:id="rId21"/>
    <p:sldId id="374" r:id="rId22"/>
    <p:sldId id="375" r:id="rId23"/>
    <p:sldId id="376" r:id="rId24"/>
    <p:sldId id="392" r:id="rId25"/>
    <p:sldId id="377" r:id="rId26"/>
    <p:sldId id="378" r:id="rId27"/>
    <p:sldId id="379" r:id="rId28"/>
    <p:sldId id="380" r:id="rId29"/>
    <p:sldId id="381" r:id="rId30"/>
    <p:sldId id="382" r:id="rId31"/>
    <p:sldId id="384" r:id="rId32"/>
    <p:sldId id="396" r:id="rId33"/>
    <p:sldId id="385" r:id="rId34"/>
    <p:sldId id="386" r:id="rId35"/>
    <p:sldId id="387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891">
          <p15:clr>
            <a:srgbClr val="A4A3A4"/>
          </p15:clr>
        </p15:guide>
        <p15:guide id="2" orient="horz" pos="144">
          <p15:clr>
            <a:srgbClr val="A4A3A4"/>
          </p15:clr>
        </p15:guide>
        <p15:guide id="3" orient="horz" pos="3140">
          <p15:clr>
            <a:srgbClr val="A4A3A4"/>
          </p15:clr>
        </p15:guide>
        <p15:guide id="4" orient="horz" pos="1200">
          <p15:clr>
            <a:srgbClr val="A4A3A4"/>
          </p15:clr>
        </p15:guide>
        <p15:guide id="5" orient="horz" pos="1488">
          <p15:clr>
            <a:srgbClr val="A4A3A4"/>
          </p15:clr>
        </p15:guide>
        <p15:guide id="6" pos="2880">
          <p15:clr>
            <a:srgbClr val="A4A3A4"/>
          </p15:clr>
        </p15:guide>
        <p15:guide id="7" pos="408">
          <p15:clr>
            <a:srgbClr val="A4A3A4"/>
          </p15:clr>
        </p15:guide>
        <p15:guide id="8" pos="5520">
          <p15:clr>
            <a:srgbClr val="A4A3A4"/>
          </p15:clr>
        </p15:guide>
        <p15:guide id="9" pos="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hiddenSlides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CC9900"/>
    <a:srgbClr val="FFE781"/>
    <a:srgbClr val="99CCFF"/>
    <a:srgbClr val="FFFFCC"/>
    <a:srgbClr val="A7E2FF"/>
    <a:srgbClr val="2B3212"/>
    <a:srgbClr val="FF99FF"/>
    <a:srgbClr val="CCCC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09" autoAdjust="0"/>
    <p:restoredTop sz="86747" autoAdjust="0"/>
  </p:normalViewPr>
  <p:slideViewPr>
    <p:cSldViewPr snapToGrid="0">
      <p:cViewPr varScale="1">
        <p:scale>
          <a:sx n="114" d="100"/>
          <a:sy n="114" d="100"/>
        </p:scale>
        <p:origin x="1596" y="84"/>
      </p:cViewPr>
      <p:guideLst>
        <p:guide orient="horz" pos="891"/>
        <p:guide orient="horz" pos="144"/>
        <p:guide orient="horz" pos="3140"/>
        <p:guide orient="horz" pos="1200"/>
        <p:guide orient="horz" pos="1488"/>
        <p:guide pos="2880"/>
        <p:guide pos="408"/>
        <p:guide pos="5520"/>
        <p:guide pos="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-3834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618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700">
                <a:cs typeface="+mn-cs"/>
              </a:defRPr>
            </a:lvl1pPr>
          </a:lstStyle>
          <a:p>
            <a:pPr>
              <a:defRPr/>
            </a:pPr>
            <a:r>
              <a:rPr lang="en-GB"/>
              <a:t>Copyright 2005 © Microsoft Corp &amp; Project Botticelli Ltd. E&amp;OE. For informational purposes only. No warranties of any kind are made and you have to verify all information before relying on it. You can re-use this presentation as long as  you read, agree, and  follow the guidelines described in the “Comments” field in File/Properties.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246813" y="8686800"/>
            <a:ext cx="611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fld id="{209D959A-9EEA-42F3-8A74-FE78508154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5616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DD0A97FD-8CBD-41CB-9B9D-CAD530F858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4308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92213" y="3926640"/>
            <a:ext cx="7197725" cy="1262063"/>
          </a:xfrm>
        </p:spPr>
        <p:txBody>
          <a:bodyPr/>
          <a:lstStyle>
            <a:lvl1pPr marL="0" indent="0" algn="ctr">
              <a:buFontTx/>
              <a:buNone/>
              <a:defRPr sz="2400" i="0">
                <a:latin typeface="Lucida Sans" pitchFamily="34" charset="0"/>
              </a:defRPr>
            </a:lvl1pPr>
          </a:lstStyle>
          <a:p>
            <a:r>
              <a:rPr lang="en-GB" dirty="0" err="1"/>
              <a:t>Klepnutím</a:t>
            </a:r>
            <a:r>
              <a:rPr lang="en-GB" dirty="0"/>
              <a:t> </a:t>
            </a:r>
            <a:r>
              <a:rPr lang="en-GB" dirty="0" err="1"/>
              <a:t>lze</a:t>
            </a:r>
            <a:r>
              <a:rPr lang="en-GB" dirty="0"/>
              <a:t> </a:t>
            </a:r>
            <a:r>
              <a:rPr lang="en-GB" dirty="0" err="1"/>
              <a:t>upravit</a:t>
            </a:r>
            <a:r>
              <a:rPr lang="en-GB" dirty="0"/>
              <a:t> </a:t>
            </a:r>
            <a:r>
              <a:rPr lang="en-GB" dirty="0" err="1"/>
              <a:t>styl</a:t>
            </a:r>
            <a:r>
              <a:rPr lang="en-GB" dirty="0"/>
              <a:t> </a:t>
            </a:r>
            <a:r>
              <a:rPr lang="en-GB" dirty="0" err="1"/>
              <a:t>předlohy</a:t>
            </a:r>
            <a:r>
              <a:rPr lang="en-GB" dirty="0"/>
              <a:t> </a:t>
            </a:r>
            <a:r>
              <a:rPr lang="en-GB" dirty="0" err="1"/>
              <a:t>podnadpisů</a:t>
            </a:r>
            <a:r>
              <a:rPr lang="en-GB" dirty="0"/>
              <a:t>.</a:t>
            </a:r>
          </a:p>
        </p:txBody>
      </p:sp>
      <p:sp>
        <p:nvSpPr>
          <p:cNvPr id="6072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93800" y="2194594"/>
            <a:ext cx="7216775" cy="147002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GB" dirty="0" err="1"/>
              <a:t>Klepnutím</a:t>
            </a:r>
            <a:r>
              <a:rPr lang="en-GB" dirty="0"/>
              <a:t> </a:t>
            </a:r>
            <a:r>
              <a:rPr lang="en-GB" dirty="0" err="1"/>
              <a:t>lze</a:t>
            </a:r>
            <a:r>
              <a:rPr lang="en-GB" dirty="0"/>
              <a:t> </a:t>
            </a:r>
            <a:r>
              <a:rPr lang="en-GB" dirty="0" err="1"/>
              <a:t>upravit</a:t>
            </a:r>
            <a:r>
              <a:rPr lang="en-GB" dirty="0"/>
              <a:t> </a:t>
            </a:r>
            <a:r>
              <a:rPr lang="en-GB" dirty="0" err="1"/>
              <a:t>styl</a:t>
            </a:r>
            <a:r>
              <a:rPr lang="en-GB" dirty="0"/>
              <a:t> </a:t>
            </a:r>
            <a:r>
              <a:rPr lang="en-GB" dirty="0" err="1"/>
              <a:t>předlohy</a:t>
            </a:r>
            <a:r>
              <a:rPr lang="en-GB" dirty="0"/>
              <a:t> </a:t>
            </a:r>
            <a:r>
              <a:rPr lang="en-GB" dirty="0" err="1"/>
              <a:t>nadpisů</a:t>
            </a:r>
            <a:r>
              <a:rPr lang="en-GB" dirty="0"/>
              <a:t>.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6585" y="287672"/>
            <a:ext cx="6904037" cy="530225"/>
          </a:xfrm>
        </p:spPr>
        <p:txBody>
          <a:bodyPr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778" y="1276938"/>
            <a:ext cx="8574505" cy="5300326"/>
          </a:xfrm>
        </p:spPr>
        <p:txBody>
          <a:bodyPr/>
          <a:lstStyle>
            <a:lvl1pPr>
              <a:buClr>
                <a:srgbClr val="E5EEC2"/>
              </a:buClr>
              <a:buSzPct val="12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1pPr>
            <a:lvl2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2pPr>
            <a:lvl3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3pPr>
            <a:lvl4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4pPr>
            <a:lvl5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k-SK" dirty="0"/>
          </a:p>
        </p:txBody>
      </p:sp>
    </p:spTree>
  </p:cSld>
  <p:clrMapOvr>
    <a:masterClrMapping/>
  </p:clrMapOvr>
  <p:transition spd="med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8613" y="1525588"/>
            <a:ext cx="4187825" cy="4802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8838" y="1525588"/>
            <a:ext cx="4189412" cy="4802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6238" y="255588"/>
            <a:ext cx="2132012" cy="60721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13" y="255588"/>
            <a:ext cx="6245225" cy="60721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097088" y="303213"/>
            <a:ext cx="6904037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/>
              <a:t>Nadpis</a:t>
            </a:r>
            <a:endParaRPr lang="en-GB" dirty="0"/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8613" y="1236663"/>
            <a:ext cx="8529637" cy="534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Klepnutím lze upravit styly předlohy textu.</a:t>
            </a:r>
          </a:p>
          <a:p>
            <a:pPr lvl="1"/>
            <a:r>
              <a:rPr lang="en-GB"/>
              <a:t>Druhá úroveň</a:t>
            </a:r>
          </a:p>
          <a:p>
            <a:pPr lvl="2"/>
            <a:r>
              <a:rPr lang="en-GB"/>
              <a:t>Třetí úroveň</a:t>
            </a:r>
          </a:p>
          <a:p>
            <a:pPr lvl="3"/>
            <a:r>
              <a:rPr lang="en-GB"/>
              <a:t>Čtvrtá úroveň</a:t>
            </a:r>
          </a:p>
          <a:p>
            <a:pPr lvl="4"/>
            <a:r>
              <a:rPr lang="en-GB"/>
              <a:t>Pátá úroveň</a:t>
            </a:r>
          </a:p>
        </p:txBody>
      </p:sp>
      <p:sp>
        <p:nvSpPr>
          <p:cNvPr id="606213" name="Text Box 5"/>
          <p:cNvSpPr txBox="1">
            <a:spLocks noChangeArrowheads="1"/>
          </p:cNvSpPr>
          <p:nvPr/>
        </p:nvSpPr>
        <p:spPr bwMode="auto">
          <a:xfrm>
            <a:off x="8747125" y="6561138"/>
            <a:ext cx="468313" cy="3048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fld id="{BF3BE4A6-8317-457F-8B82-C1DF1DA08A46}" type="slidenum">
              <a:rPr lang="en-GB" sz="1400" b="1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cs typeface="+mn-cs"/>
              </a:rPr>
              <a:pPr>
                <a:spcBef>
                  <a:spcPct val="50000"/>
                </a:spcBef>
                <a:defRPr/>
              </a:pPr>
              <a:t>‹#›</a:t>
            </a:fld>
            <a:endParaRPr lang="en-GB" sz="1400" b="1" dirty="0"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ransition spd="med">
    <p:randomBar/>
  </p:transition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Lucida Sans" pitchFamily="34" charset="0"/>
          <a:ea typeface="Verdana" pitchFamily="34" charset="0"/>
          <a:cs typeface="Verdana" pitchFamily="34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9pPr>
    </p:titleStyle>
    <p:bodyStyle>
      <a:lvl1pPr marL="357188" indent="-357188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8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1pPr>
      <a:lvl2pPr marL="987425" indent="-361950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4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2pPr>
      <a:lvl3pPr marL="1527175" indent="-269875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0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3pPr>
      <a:lvl4pPr marL="2074863" indent="-276225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4pPr>
      <a:lvl5pPr marL="2601913" indent="-266700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5pPr>
      <a:lvl6pPr marL="30591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6pPr>
      <a:lvl7pPr marL="35163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7pPr>
      <a:lvl8pPr marL="39735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8pPr>
      <a:lvl9pPr marL="44307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5.w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7088" y="287338"/>
            <a:ext cx="6904037" cy="530225"/>
          </a:xfrm>
        </p:spPr>
        <p:txBody>
          <a:bodyPr/>
          <a:lstStyle/>
          <a:p>
            <a:pPr>
              <a:defRPr/>
            </a:pPr>
            <a:endParaRPr lang="sk-SK" dirty="0"/>
          </a:p>
        </p:txBody>
      </p:sp>
      <p:sp>
        <p:nvSpPr>
          <p:cNvPr id="4" name="Subtitle 1"/>
          <p:cNvSpPr txBox="1">
            <a:spLocks/>
          </p:cNvSpPr>
          <p:nvPr/>
        </p:nvSpPr>
        <p:spPr bwMode="auto">
          <a:xfrm>
            <a:off x="1491543" y="5331799"/>
            <a:ext cx="6756691" cy="1153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357188" algn="ctr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</a:pPr>
            <a:r>
              <a:rPr lang="hu-HU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Kezdődik az igazi programozás</a:t>
            </a:r>
            <a:endParaRPr lang="en-US" sz="2800" b="1" i="1" dirty="0">
              <a:solidFill>
                <a:srgbClr val="2B3212"/>
              </a:solidFill>
              <a:latin typeface="Lucida Sans" pitchFamily="34" charset="0"/>
              <a:ea typeface="Lucida Sans Unicode" pitchFamily="34" charset="0"/>
              <a:cs typeface="Lucida Sans Unicode" pitchFamily="34" charset="0"/>
            </a:endParaRPr>
          </a:p>
          <a:p>
            <a:pPr indent="-357188" algn="ctr" eaLnBrk="0" hangingPunct="0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 typeface="Trebuchet MS" pitchFamily="34" charset="0"/>
              <a:buChar char="●"/>
            </a:pPr>
            <a:endParaRPr lang="sk-SK" sz="2800" dirty="0">
              <a:solidFill>
                <a:srgbClr val="2B3212"/>
              </a:solidFill>
              <a:latin typeface="Lucida Sans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1053835" y="2137939"/>
            <a:ext cx="721677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hu-HU" sz="48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ea typeface="Verdana" pitchFamily="34" charset="0"/>
                <a:cs typeface="Verdana" pitchFamily="34" charset="0"/>
              </a:rPr>
              <a:t>Változók</a:t>
            </a:r>
            <a:br>
              <a:rPr lang="hu-HU" sz="48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ea typeface="Verdana" pitchFamily="34" charset="0"/>
                <a:cs typeface="Verdana" pitchFamily="34" charset="0"/>
              </a:rPr>
            </a:br>
            <a:r>
              <a:rPr lang="hu-HU" sz="48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ea typeface="Verdana" pitchFamily="34" charset="0"/>
                <a:cs typeface="Verdana" pitchFamily="34" charset="0"/>
              </a:rPr>
              <a:t>és</a:t>
            </a:r>
            <a:br>
              <a:rPr lang="hu-HU" sz="48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ea typeface="Verdana" pitchFamily="34" charset="0"/>
                <a:cs typeface="Verdana" pitchFamily="34" charset="0"/>
              </a:rPr>
            </a:br>
            <a:r>
              <a:rPr lang="hu-HU" sz="48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ea typeface="Verdana" pitchFamily="34" charset="0"/>
                <a:cs typeface="Verdana" pitchFamily="34" charset="0"/>
              </a:rPr>
              <a:t>feltételek</a:t>
            </a:r>
            <a:endParaRPr lang="pl-PL" sz="4800" b="1" i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6137" y="5112560"/>
            <a:ext cx="1004888" cy="1598612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36866" name="Picture 2" descr="http://www.nimblestudiosinc.com/joomla/images/stories/melIntro2/dataInVariable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84571" y="2229365"/>
            <a:ext cx="1337452" cy="15578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868" name="Picture 4" descr="http://3.bp.blogspot.com/-VLFuB38Q3T0/TZ-82wvw3bI/AAAAAAAAAb8/1sZ91Pkxv4o/s1600/crazy-turtle-cartoon-comic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366"/>
          <a:stretch>
            <a:fillRect/>
          </a:stretch>
        </p:blipFill>
        <p:spPr bwMode="auto">
          <a:xfrm>
            <a:off x="1296956" y="3059994"/>
            <a:ext cx="1426094" cy="1178436"/>
          </a:xfrm>
          <a:prstGeom prst="rect">
            <a:avLst/>
          </a:prstGeom>
          <a:noFill/>
        </p:spPr>
      </p:pic>
      <p:pic>
        <p:nvPicPr>
          <p:cNvPr id="6" name="Picture 10" descr="http://mypopchurch.com/images/crossroad-sig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7281" y="2016838"/>
            <a:ext cx="1539875" cy="191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Egyenlőszárú</a:t>
            </a:r>
            <a:r>
              <a:rPr lang="sk-SK" sz="4000" dirty="0"/>
              <a:t> </a:t>
            </a:r>
            <a:r>
              <a:rPr lang="sk-SK" sz="4000" dirty="0" err="1"/>
              <a:t>háromszög</a:t>
            </a:r>
            <a:endParaRPr lang="cs-CZ" sz="40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Hogyan</a:t>
            </a:r>
            <a:r>
              <a:rPr lang="sk-SK" dirty="0"/>
              <a:t> </a:t>
            </a:r>
            <a:r>
              <a:rPr lang="sk-SK" dirty="0" err="1"/>
              <a:t>tanítsuk</a:t>
            </a:r>
            <a:r>
              <a:rPr lang="sk-SK" dirty="0"/>
              <a:t> </a:t>
            </a:r>
            <a:r>
              <a:rPr lang="sk-SK" dirty="0" err="1"/>
              <a:t>meg</a:t>
            </a:r>
            <a:r>
              <a:rPr lang="sk-SK" dirty="0"/>
              <a:t> a </a:t>
            </a:r>
            <a:r>
              <a:rPr lang="sk-SK" dirty="0" err="1"/>
              <a:t>teknősöket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egyenlőszárú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háromszöget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rajzolni</a:t>
            </a:r>
            <a:r>
              <a:rPr lang="sk-SK" dirty="0"/>
              <a:t> </a:t>
            </a:r>
            <a:r>
              <a:rPr lang="sk-SK" dirty="0" err="1"/>
              <a:t>adott</a:t>
            </a:r>
            <a:r>
              <a:rPr lang="sk-SK" dirty="0"/>
              <a:t> </a:t>
            </a:r>
            <a:r>
              <a:rPr lang="sk-SK" b="1" dirty="0" err="1"/>
              <a:t>szárhosszal</a:t>
            </a:r>
            <a:r>
              <a:rPr lang="sk-SK" dirty="0"/>
              <a:t> </a:t>
            </a:r>
            <a:r>
              <a:rPr lang="sk-SK" dirty="0" err="1"/>
              <a:t>és</a:t>
            </a:r>
            <a:r>
              <a:rPr lang="sk-SK" dirty="0"/>
              <a:t> </a:t>
            </a:r>
            <a:r>
              <a:rPr lang="sk-SK" dirty="0" err="1"/>
              <a:t>adott</a:t>
            </a:r>
            <a:r>
              <a:rPr lang="sk-SK" dirty="0"/>
              <a:t> </a:t>
            </a:r>
            <a:r>
              <a:rPr lang="sk-SK" b="1" dirty="0" err="1"/>
              <a:t>szöggel</a:t>
            </a:r>
            <a:r>
              <a:rPr lang="sk-SK" dirty="0"/>
              <a:t> a </a:t>
            </a:r>
            <a:r>
              <a:rPr lang="sk-SK" dirty="0" err="1"/>
              <a:t>szárak</a:t>
            </a:r>
            <a:r>
              <a:rPr lang="sk-SK" dirty="0"/>
              <a:t> </a:t>
            </a:r>
            <a:r>
              <a:rPr lang="sk-SK" dirty="0" err="1"/>
              <a:t>között</a:t>
            </a:r>
            <a:r>
              <a:rPr lang="en-US" dirty="0"/>
              <a:t>?</a:t>
            </a:r>
            <a:endParaRPr lang="sk-SK" sz="2000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sz="2000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egyenloszaru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szar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, 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szog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)</a:t>
            </a:r>
            <a:r>
              <a:rPr lang="sk-SK" sz="2000" dirty="0"/>
              <a:t> </a:t>
            </a:r>
          </a:p>
          <a:p>
            <a:pPr eaLnBrk="1" hangingPunct="1">
              <a:buFontTx/>
              <a:buNone/>
            </a:pPr>
            <a:endParaRPr lang="cs-CZ" sz="2000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9738" y="3592513"/>
            <a:ext cx="2287587" cy="269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2883158" y="5085184"/>
            <a:ext cx="2006081" cy="49452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780384" y="4892449"/>
            <a:ext cx="2653878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dirty="0">
                <a:latin typeface="Lucida Sans" pitchFamily="34" charset="0"/>
              </a:rPr>
              <a:t>A szárak közti szög</a:t>
            </a:r>
            <a:endParaRPr lang="cs-CZ" dirty="0">
              <a:latin typeface="Lucida Sans" pitchFamily="34" charset="0"/>
            </a:endParaRP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H="1">
            <a:off x="3446104" y="4198775"/>
            <a:ext cx="2161594" cy="30168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5361992" y="3971828"/>
            <a:ext cx="1915886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dirty="0">
                <a:latin typeface="Lucida Sans" pitchFamily="34" charset="0"/>
              </a:rPr>
              <a:t>A szár hossza</a:t>
            </a:r>
            <a:endParaRPr lang="cs-CZ" dirty="0">
              <a:latin typeface="Lucida Sans" pitchFamily="34" charset="0"/>
            </a:endParaRPr>
          </a:p>
        </p:txBody>
      </p:sp>
      <p:sp>
        <p:nvSpPr>
          <p:cNvPr id="13" name="Arc 12"/>
          <p:cNvSpPr/>
          <p:nvPr/>
        </p:nvSpPr>
        <p:spPr bwMode="auto">
          <a:xfrm rot="19186053">
            <a:off x="2659225" y="5393094"/>
            <a:ext cx="419877" cy="410547"/>
          </a:xfrm>
          <a:prstGeom prst="arc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Egyenlőszárú</a:t>
            </a:r>
            <a:r>
              <a:rPr lang="sk-SK" sz="4000" dirty="0"/>
              <a:t> </a:t>
            </a:r>
            <a:r>
              <a:rPr lang="sk-SK" sz="4000" dirty="0" err="1"/>
              <a:t>háromszög</a:t>
            </a:r>
            <a:endParaRPr lang="cs-CZ" sz="40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hu-HU" sz="2000" dirty="0"/>
              <a:t>Fordulj el</a:t>
            </a:r>
            <a:r>
              <a:rPr lang="sk-SK" sz="2000" dirty="0"/>
              <a:t> </a:t>
            </a:r>
            <a:r>
              <a:rPr lang="hu-HU" sz="2000" dirty="0">
                <a:solidFill>
                  <a:srgbClr val="FF0000"/>
                </a:solidFill>
              </a:rPr>
              <a:t>fok</a:t>
            </a:r>
            <a:r>
              <a:rPr lang="en-US" sz="2000" dirty="0">
                <a:solidFill>
                  <a:srgbClr val="FF0000"/>
                </a:solidFill>
              </a:rPr>
              <a:t>/2</a:t>
            </a:r>
            <a:r>
              <a:rPr lang="en-US" sz="2000" dirty="0"/>
              <a:t> </a:t>
            </a:r>
            <a:r>
              <a:rPr lang="hu-HU" sz="2000" dirty="0"/>
              <a:t>balra</a:t>
            </a:r>
            <a:r>
              <a:rPr lang="en-US" sz="2000" dirty="0"/>
              <a:t> (</a:t>
            </a:r>
            <a:r>
              <a:rPr lang="en-US" sz="2000" b="1" dirty="0"/>
              <a:t>C</a:t>
            </a:r>
            <a:r>
              <a:rPr lang="hu-HU" sz="2000" dirty="0"/>
              <a:t>-ben</a:t>
            </a:r>
            <a:r>
              <a:rPr lang="en-US" sz="2000" dirty="0"/>
              <a:t>)</a:t>
            </a:r>
            <a:endParaRPr lang="sk-SK" sz="2000" dirty="0"/>
          </a:p>
          <a:p>
            <a:pPr marL="533400" indent="-533400" eaLnBrk="1" hangingPunct="1">
              <a:buFontTx/>
              <a:buAutoNum type="arabicPeriod"/>
            </a:pPr>
            <a:r>
              <a:rPr lang="sk-SK" sz="2000" dirty="0" err="1"/>
              <a:t>Lépjél</a:t>
            </a:r>
            <a:r>
              <a:rPr lang="sk-SK" sz="2000" dirty="0"/>
              <a:t> </a:t>
            </a:r>
            <a:r>
              <a:rPr lang="sk-SK" sz="2000" dirty="0" err="1"/>
              <a:t>szárhossznyit</a:t>
            </a:r>
            <a:r>
              <a:rPr lang="sk-SK" sz="2000" dirty="0"/>
              <a:t> </a:t>
            </a:r>
            <a:r>
              <a:rPr lang="sk-SK" sz="2000" dirty="0" err="1"/>
              <a:t>előre</a:t>
            </a:r>
            <a:r>
              <a:rPr lang="sk-SK" sz="2000" dirty="0"/>
              <a:t> </a:t>
            </a:r>
            <a:r>
              <a:rPr lang="en-US" sz="2000" dirty="0"/>
              <a:t>(</a:t>
            </a:r>
            <a:r>
              <a:rPr lang="sk-SK" sz="2000" b="1" dirty="0"/>
              <a:t>A</a:t>
            </a:r>
            <a:r>
              <a:rPr lang="sk-SK" sz="2000" dirty="0"/>
              <a:t>-ba</a:t>
            </a:r>
            <a:r>
              <a:rPr lang="en-US" sz="2000" dirty="0"/>
              <a:t>)</a:t>
            </a:r>
            <a:endParaRPr lang="sk-SK" sz="2000" dirty="0"/>
          </a:p>
          <a:p>
            <a:pPr marL="533400" indent="-533400" eaLnBrk="1" hangingPunct="1">
              <a:buFontTx/>
              <a:buAutoNum type="arabicPeriod"/>
            </a:pPr>
            <a:r>
              <a:rPr lang="sk-SK" sz="2000" dirty="0" err="1"/>
              <a:t>Lépj</a:t>
            </a:r>
            <a:r>
              <a:rPr lang="sk-SK" sz="2000" dirty="0"/>
              <a:t> </a:t>
            </a:r>
            <a:r>
              <a:rPr lang="sk-SK" sz="2000" dirty="0" err="1"/>
              <a:t>vissza</a:t>
            </a:r>
            <a:r>
              <a:rPr lang="sk-SK" sz="2000" dirty="0"/>
              <a:t> </a:t>
            </a:r>
            <a:r>
              <a:rPr lang="en-US" sz="2000" dirty="0"/>
              <a:t>(</a:t>
            </a:r>
            <a:r>
              <a:rPr lang="sk-SK" sz="2000" b="1" dirty="0"/>
              <a:t>C</a:t>
            </a:r>
            <a:r>
              <a:rPr lang="sk-SK" sz="2000" dirty="0"/>
              <a:t>-</a:t>
            </a:r>
            <a:r>
              <a:rPr lang="sk-SK" sz="2000" dirty="0" err="1"/>
              <a:t>be</a:t>
            </a:r>
            <a:r>
              <a:rPr lang="en-US" sz="2000" dirty="0"/>
              <a:t>)</a:t>
            </a:r>
            <a:endParaRPr lang="sk-SK" sz="2000" dirty="0"/>
          </a:p>
          <a:p>
            <a:pPr marL="533400" indent="-533400" eaLnBrk="1" hangingPunct="1">
              <a:buFontTx/>
              <a:buAutoNum type="arabicPeriod"/>
            </a:pPr>
            <a:r>
              <a:rPr lang="hu-HU" sz="2000" dirty="0"/>
              <a:t>Fordulj jobbra</a:t>
            </a:r>
            <a:r>
              <a:rPr lang="sk-SK" sz="2000" dirty="0"/>
              <a:t> </a:t>
            </a:r>
            <a:r>
              <a:rPr lang="sk-SK" sz="2000" dirty="0" err="1">
                <a:solidFill>
                  <a:srgbClr val="FF0000"/>
                </a:solidFill>
              </a:rPr>
              <a:t>fok</a:t>
            </a:r>
            <a:r>
              <a:rPr lang="sk-SK" sz="2000" dirty="0"/>
              <a:t> </a:t>
            </a:r>
            <a:r>
              <a:rPr lang="sk-SK" sz="2000" dirty="0" err="1"/>
              <a:t>fokot</a:t>
            </a:r>
            <a:r>
              <a:rPr lang="sk-SK" sz="2000" dirty="0"/>
              <a:t> </a:t>
            </a:r>
            <a:r>
              <a:rPr lang="en-US" sz="2000" dirty="0"/>
              <a:t>(</a:t>
            </a:r>
            <a:r>
              <a:rPr lang="en-US" sz="2000" b="1" dirty="0"/>
              <a:t>C</a:t>
            </a:r>
            <a:r>
              <a:rPr lang="hu-HU" sz="2000" dirty="0"/>
              <a:t>-ben</a:t>
            </a:r>
            <a:r>
              <a:rPr lang="en-US" sz="2000" dirty="0"/>
              <a:t>)</a:t>
            </a:r>
            <a:endParaRPr lang="sk-SK" sz="2000" dirty="0"/>
          </a:p>
          <a:p>
            <a:pPr marL="533400" indent="-533400" eaLnBrk="1" hangingPunct="1">
              <a:buFontTx/>
              <a:buAutoNum type="arabicPeriod"/>
            </a:pPr>
            <a:r>
              <a:rPr lang="sk-SK" sz="2000" dirty="0" err="1"/>
              <a:t>Lépjél</a:t>
            </a:r>
            <a:r>
              <a:rPr lang="sk-SK" sz="2000" dirty="0"/>
              <a:t> </a:t>
            </a:r>
            <a:r>
              <a:rPr lang="sk-SK" sz="2000" dirty="0" err="1"/>
              <a:t>előre</a:t>
            </a:r>
            <a:r>
              <a:rPr lang="sk-SK" sz="2000" dirty="0"/>
              <a:t> </a:t>
            </a:r>
            <a:r>
              <a:rPr lang="sk-SK" sz="2000" dirty="0" err="1"/>
              <a:t>szárhossznyit</a:t>
            </a:r>
            <a:r>
              <a:rPr lang="sk-SK" sz="2000" dirty="0"/>
              <a:t> </a:t>
            </a:r>
            <a:r>
              <a:rPr lang="en-US" sz="2000" dirty="0"/>
              <a:t>(</a:t>
            </a:r>
            <a:r>
              <a:rPr lang="sk-SK" sz="2000" b="1" dirty="0"/>
              <a:t>B</a:t>
            </a:r>
            <a:r>
              <a:rPr lang="sk-SK" sz="2000" dirty="0"/>
              <a:t>-</a:t>
            </a:r>
            <a:r>
              <a:rPr lang="sk-SK" sz="2000" dirty="0" err="1"/>
              <a:t>be</a:t>
            </a:r>
            <a:r>
              <a:rPr lang="en-US" sz="2000" dirty="0"/>
              <a:t>)</a:t>
            </a:r>
            <a:endParaRPr lang="sk-SK" sz="2000" dirty="0"/>
          </a:p>
          <a:p>
            <a:pPr marL="533400" indent="-533400" eaLnBrk="1" hangingPunct="1">
              <a:buFontTx/>
              <a:buAutoNum type="arabicPeriod"/>
            </a:pPr>
            <a:r>
              <a:rPr lang="sk-SK" sz="2000" dirty="0" err="1"/>
              <a:t>Fordulj</a:t>
            </a:r>
            <a:r>
              <a:rPr lang="sk-SK" sz="2000" dirty="0"/>
              <a:t> </a:t>
            </a:r>
            <a:r>
              <a:rPr lang="sk-SK" sz="2000" b="1" dirty="0"/>
              <a:t>A </a:t>
            </a:r>
            <a:r>
              <a:rPr lang="sk-SK" sz="2000" dirty="0" err="1"/>
              <a:t>felé</a:t>
            </a:r>
            <a:r>
              <a:rPr lang="sk-SK" sz="2000" dirty="0"/>
              <a:t> </a:t>
            </a:r>
            <a:r>
              <a:rPr lang="sk-SK" sz="2000" dirty="0" err="1"/>
              <a:t>és</a:t>
            </a:r>
            <a:r>
              <a:rPr lang="sk-SK" sz="2000" dirty="0"/>
              <a:t> </a:t>
            </a:r>
            <a:r>
              <a:rPr lang="sk-SK" sz="2000" dirty="0" err="1"/>
              <a:t>lépj</a:t>
            </a:r>
            <a:r>
              <a:rPr lang="sk-SK" sz="2000" dirty="0"/>
              <a:t> </a:t>
            </a:r>
            <a:r>
              <a:rPr lang="sk-SK" sz="2000" dirty="0" err="1"/>
              <a:t>előre</a:t>
            </a:r>
            <a:r>
              <a:rPr lang="sk-SK" sz="2000" dirty="0"/>
              <a:t> (</a:t>
            </a:r>
            <a:r>
              <a:rPr lang="sk-SK" sz="2000" b="1" dirty="0"/>
              <a:t>A-</a:t>
            </a:r>
            <a:r>
              <a:rPr lang="sk-SK" sz="2000" dirty="0"/>
              <a:t>ba)</a:t>
            </a:r>
            <a:endParaRPr lang="sk-SK" sz="2000" b="1" dirty="0"/>
          </a:p>
          <a:p>
            <a:pPr marL="533400" indent="-533400" eaLnBrk="1" hangingPunct="1">
              <a:buFontTx/>
              <a:buNone/>
            </a:pPr>
            <a:endParaRPr lang="cs-CZ" sz="2000" b="1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27688" y="1822450"/>
            <a:ext cx="2892425" cy="340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5702300" y="1751013"/>
            <a:ext cx="354013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sk-SK"/>
              <a:t>A</a:t>
            </a:r>
            <a:endParaRPr lang="cs-CZ"/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8108950" y="1706563"/>
            <a:ext cx="354013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sk-SK"/>
              <a:t>B</a:t>
            </a:r>
            <a:endParaRPr lang="cs-CZ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7305675" y="4567238"/>
            <a:ext cx="368300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sk-SK"/>
              <a:t>C</a:t>
            </a:r>
            <a:endParaRPr lang="cs-CZ"/>
          </a:p>
        </p:txBody>
      </p:sp>
      <p:sp>
        <p:nvSpPr>
          <p:cNvPr id="1123336" name="Text Box 8"/>
          <p:cNvSpPr txBox="1">
            <a:spLocks noChangeArrowheads="1"/>
          </p:cNvSpPr>
          <p:nvPr/>
        </p:nvSpPr>
        <p:spPr bwMode="auto">
          <a:xfrm>
            <a:off x="2600908" y="5663779"/>
            <a:ext cx="4835590" cy="830997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/>
            <a:r>
              <a:rPr lang="sk-SK" sz="2400" b="1" dirty="0" err="1">
                <a:solidFill>
                  <a:srgbClr val="FF0000"/>
                </a:solidFill>
                <a:latin typeface="Trebuchet MS" pitchFamily="34" charset="0"/>
              </a:rPr>
              <a:t>Hogy</a:t>
            </a:r>
            <a:r>
              <a:rPr lang="sk-SK" sz="2400" b="1" dirty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sk-SK" sz="2400" b="1" dirty="0" err="1">
                <a:solidFill>
                  <a:srgbClr val="FF0000"/>
                </a:solidFill>
                <a:latin typeface="Trebuchet MS" pitchFamily="34" charset="0"/>
              </a:rPr>
              <a:t>tudunk</a:t>
            </a:r>
            <a:r>
              <a:rPr lang="sk-SK" sz="2400" b="1" dirty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sk-SK" sz="2400" b="1" dirty="0" err="1">
                <a:solidFill>
                  <a:srgbClr val="FF0000"/>
                </a:solidFill>
                <a:latin typeface="Trebuchet MS" pitchFamily="34" charset="0"/>
              </a:rPr>
              <a:t>az</a:t>
            </a:r>
            <a:r>
              <a:rPr lang="sk-SK" sz="2400" b="1" dirty="0">
                <a:solidFill>
                  <a:srgbClr val="FF0000"/>
                </a:solidFill>
                <a:latin typeface="Trebuchet MS" pitchFamily="34" charset="0"/>
              </a:rPr>
              <a:t> A </a:t>
            </a:r>
            <a:r>
              <a:rPr lang="sk-SK" sz="2400" b="1" dirty="0" err="1">
                <a:solidFill>
                  <a:srgbClr val="FF0000"/>
                </a:solidFill>
                <a:latin typeface="Trebuchet MS" pitchFamily="34" charset="0"/>
              </a:rPr>
              <a:t>pontba</a:t>
            </a:r>
            <a:r>
              <a:rPr lang="sk-SK" sz="2400" b="1" dirty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sk-SK" sz="2400" b="1" dirty="0" err="1">
                <a:solidFill>
                  <a:srgbClr val="FF0000"/>
                </a:solidFill>
                <a:latin typeface="Trebuchet MS" pitchFamily="34" charset="0"/>
              </a:rPr>
              <a:t>lépni</a:t>
            </a:r>
            <a:r>
              <a:rPr lang="sk-SK" sz="2400" b="1" dirty="0">
                <a:solidFill>
                  <a:srgbClr val="FF0000"/>
                </a:solidFill>
                <a:latin typeface="Trebuchet MS" pitchFamily="34" charset="0"/>
              </a:rPr>
              <a:t>, ha </a:t>
            </a:r>
            <a:r>
              <a:rPr lang="sk-SK" sz="2400" b="1" dirty="0" err="1">
                <a:solidFill>
                  <a:srgbClr val="FF0000"/>
                </a:solidFill>
                <a:latin typeface="Trebuchet MS" pitchFamily="34" charset="0"/>
              </a:rPr>
              <a:t>nem</a:t>
            </a:r>
            <a:r>
              <a:rPr lang="sk-SK" sz="2400" b="1" dirty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sk-SK" sz="2400" b="1" dirty="0" err="1">
                <a:solidFill>
                  <a:srgbClr val="FF0000"/>
                </a:solidFill>
                <a:latin typeface="Trebuchet MS" pitchFamily="34" charset="0"/>
              </a:rPr>
              <a:t>ismerjük</a:t>
            </a:r>
            <a:r>
              <a:rPr lang="sk-SK" sz="2400" b="1" dirty="0">
                <a:solidFill>
                  <a:srgbClr val="FF0000"/>
                </a:solidFill>
                <a:latin typeface="Trebuchet MS" pitchFamily="34" charset="0"/>
              </a:rPr>
              <a:t> a </a:t>
            </a:r>
            <a:r>
              <a:rPr lang="sk-SK" sz="2400" b="1" dirty="0" err="1">
                <a:solidFill>
                  <a:srgbClr val="FF0000"/>
                </a:solidFill>
                <a:latin typeface="Trebuchet MS" pitchFamily="34" charset="0"/>
              </a:rPr>
              <a:t>koordinátáit</a:t>
            </a:r>
            <a:r>
              <a:rPr lang="en-US" sz="2400" b="1" dirty="0">
                <a:solidFill>
                  <a:srgbClr val="FF0000"/>
                </a:solidFill>
                <a:latin typeface="Trebuchet MS" pitchFamily="34" charset="0"/>
              </a:rPr>
              <a:t>?</a:t>
            </a:r>
            <a:endParaRPr lang="cs-CZ" sz="2400" b="1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3303035" y="3778897"/>
            <a:ext cx="1614197" cy="1847461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3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3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3336" grpId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Egyenlőszárú</a:t>
            </a:r>
            <a:r>
              <a:rPr lang="sk-SK" sz="4000" dirty="0"/>
              <a:t> </a:t>
            </a:r>
            <a:r>
              <a:rPr lang="sk-SK" sz="4000" dirty="0" err="1"/>
              <a:t>háromszög</a:t>
            </a:r>
            <a:endParaRPr lang="cs-CZ" sz="40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hu-HU" sz="2000" dirty="0"/>
              <a:t>Fordulj el</a:t>
            </a:r>
            <a:r>
              <a:rPr lang="sk-SK" sz="2000" dirty="0"/>
              <a:t> </a:t>
            </a:r>
            <a:r>
              <a:rPr lang="hu-HU" sz="2000" dirty="0">
                <a:solidFill>
                  <a:srgbClr val="FF0000"/>
                </a:solidFill>
              </a:rPr>
              <a:t>fok</a:t>
            </a:r>
            <a:r>
              <a:rPr lang="en-US" sz="2000" dirty="0">
                <a:solidFill>
                  <a:srgbClr val="FF0000"/>
                </a:solidFill>
              </a:rPr>
              <a:t>/2</a:t>
            </a:r>
            <a:r>
              <a:rPr lang="en-US" sz="2000" dirty="0"/>
              <a:t> </a:t>
            </a:r>
            <a:r>
              <a:rPr lang="hu-HU" sz="2000" dirty="0"/>
              <a:t>balra</a:t>
            </a:r>
            <a:r>
              <a:rPr lang="en-US" sz="2000" dirty="0"/>
              <a:t> (</a:t>
            </a:r>
            <a:r>
              <a:rPr lang="en-US" sz="2000" b="1" dirty="0"/>
              <a:t>C</a:t>
            </a:r>
            <a:r>
              <a:rPr lang="hu-HU" sz="2000" dirty="0"/>
              <a:t>-ben</a:t>
            </a:r>
            <a:r>
              <a:rPr lang="en-US" sz="2000" dirty="0"/>
              <a:t>)</a:t>
            </a:r>
            <a:endParaRPr lang="sk-SK" sz="2000" dirty="0"/>
          </a:p>
          <a:p>
            <a:pPr marL="533400" indent="-533400" eaLnBrk="1" hangingPunct="1">
              <a:buFontTx/>
              <a:buAutoNum type="arabicPeriod"/>
            </a:pPr>
            <a:r>
              <a:rPr lang="sk-SK" sz="2000" dirty="0" err="1"/>
              <a:t>Lépjél</a:t>
            </a:r>
            <a:r>
              <a:rPr lang="sk-SK" sz="2000" dirty="0"/>
              <a:t> </a:t>
            </a:r>
            <a:r>
              <a:rPr lang="sk-SK" sz="2000" dirty="0" err="1"/>
              <a:t>szárhossznyit</a:t>
            </a:r>
            <a:r>
              <a:rPr lang="sk-SK" sz="2000" dirty="0"/>
              <a:t> </a:t>
            </a:r>
            <a:r>
              <a:rPr lang="sk-SK" sz="2000" dirty="0" err="1"/>
              <a:t>előre</a:t>
            </a:r>
            <a:r>
              <a:rPr lang="sk-SK" sz="2000" dirty="0"/>
              <a:t> </a:t>
            </a:r>
            <a:r>
              <a:rPr lang="en-US" sz="2000" dirty="0"/>
              <a:t>(</a:t>
            </a:r>
            <a:r>
              <a:rPr lang="sk-SK" sz="2000" b="1" dirty="0"/>
              <a:t>A</a:t>
            </a:r>
            <a:r>
              <a:rPr lang="sk-SK" sz="2000" dirty="0"/>
              <a:t>-ba</a:t>
            </a:r>
            <a:r>
              <a:rPr lang="en-US" sz="2000" dirty="0"/>
              <a:t>)</a:t>
            </a:r>
          </a:p>
          <a:p>
            <a:pPr marL="1163637" lvl="1" indent="-533400" eaLnBrk="1" hangingPunct="1"/>
            <a:r>
              <a:rPr lang="hu-HU" sz="1600" dirty="0"/>
              <a:t>Az A pontban vagyok és valahogy megjegyem</a:t>
            </a:r>
            <a:br>
              <a:rPr lang="hu-HU" sz="1600" dirty="0"/>
            </a:br>
            <a:r>
              <a:rPr lang="hu-HU" sz="1600" dirty="0"/>
              <a:t>a X és Y koordinátáimat</a:t>
            </a:r>
            <a:endParaRPr lang="sk-SK" sz="1600" dirty="0"/>
          </a:p>
          <a:p>
            <a:pPr marL="1163637" lvl="1" indent="-533400" eaLnBrk="1" hangingPunct="1"/>
            <a:r>
              <a:rPr lang="cs-CZ" sz="16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1600" dirty="0" err="1">
                <a:solidFill>
                  <a:srgbClr val="000000"/>
                </a:solidFill>
                <a:latin typeface="Courier New" pitchFamily="49" charset="0"/>
              </a:rPr>
              <a:t>.getX</a:t>
            </a:r>
            <a:r>
              <a:rPr lang="cs-CZ" sz="1600" dirty="0">
                <a:solidFill>
                  <a:srgbClr val="000000"/>
                </a:solidFill>
                <a:latin typeface="Courier New" pitchFamily="49" charset="0"/>
              </a:rPr>
              <a:t>()</a:t>
            </a:r>
          </a:p>
          <a:p>
            <a:pPr marL="1163637" lvl="1" indent="-533400" eaLnBrk="1" hangingPunct="1"/>
            <a:r>
              <a:rPr lang="cs-CZ" sz="16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1600" dirty="0" err="1">
                <a:solidFill>
                  <a:srgbClr val="000000"/>
                </a:solidFill>
                <a:latin typeface="Courier New" pitchFamily="49" charset="0"/>
              </a:rPr>
              <a:t>.getY</a:t>
            </a:r>
            <a:r>
              <a:rPr lang="cs-CZ" sz="1600" dirty="0">
                <a:solidFill>
                  <a:srgbClr val="000000"/>
                </a:solidFill>
                <a:latin typeface="Courier New" pitchFamily="49" charset="0"/>
              </a:rPr>
              <a:t>()</a:t>
            </a:r>
            <a:endParaRPr lang="sk-SK" sz="1600" dirty="0"/>
          </a:p>
          <a:p>
            <a:pPr marL="533400" indent="-533400" eaLnBrk="1" hangingPunct="1">
              <a:buFontTx/>
              <a:buAutoNum type="arabicPeriod"/>
            </a:pPr>
            <a:r>
              <a:rPr lang="sk-SK" sz="2000" dirty="0" err="1"/>
              <a:t>Lépj</a:t>
            </a:r>
            <a:r>
              <a:rPr lang="sk-SK" sz="2000" dirty="0"/>
              <a:t> </a:t>
            </a:r>
            <a:r>
              <a:rPr lang="sk-SK" sz="2000" dirty="0" err="1"/>
              <a:t>vissza</a:t>
            </a:r>
            <a:r>
              <a:rPr lang="sk-SK" sz="2000" dirty="0"/>
              <a:t> </a:t>
            </a:r>
            <a:r>
              <a:rPr lang="en-US" sz="2000" dirty="0"/>
              <a:t>(</a:t>
            </a:r>
            <a:r>
              <a:rPr lang="sk-SK" sz="2000" b="1" dirty="0"/>
              <a:t>C</a:t>
            </a:r>
            <a:r>
              <a:rPr lang="sk-SK" sz="2000" dirty="0"/>
              <a:t>-</a:t>
            </a:r>
            <a:r>
              <a:rPr lang="sk-SK" sz="2000" dirty="0" err="1"/>
              <a:t>be</a:t>
            </a:r>
            <a:r>
              <a:rPr lang="en-US" sz="2000" dirty="0"/>
              <a:t>)</a:t>
            </a:r>
            <a:endParaRPr lang="sk-SK" sz="2000" dirty="0"/>
          </a:p>
          <a:p>
            <a:pPr marL="533400" indent="-533400" eaLnBrk="1" hangingPunct="1">
              <a:buFontTx/>
              <a:buAutoNum type="arabicPeriod"/>
            </a:pPr>
            <a:r>
              <a:rPr lang="hu-HU" sz="2000" dirty="0"/>
              <a:t>Fordulj jobbra</a:t>
            </a:r>
            <a:r>
              <a:rPr lang="sk-SK" sz="2000" dirty="0"/>
              <a:t> </a:t>
            </a:r>
            <a:r>
              <a:rPr lang="sk-SK" sz="2000" dirty="0" err="1">
                <a:solidFill>
                  <a:srgbClr val="FF0000"/>
                </a:solidFill>
              </a:rPr>
              <a:t>fok</a:t>
            </a:r>
            <a:r>
              <a:rPr lang="sk-SK" sz="2000" dirty="0"/>
              <a:t> </a:t>
            </a:r>
            <a:r>
              <a:rPr lang="sk-SK" sz="2000" dirty="0" err="1"/>
              <a:t>fokot</a:t>
            </a:r>
            <a:r>
              <a:rPr lang="sk-SK" sz="2000" dirty="0"/>
              <a:t> </a:t>
            </a:r>
            <a:r>
              <a:rPr lang="en-US" sz="2000" dirty="0"/>
              <a:t>(</a:t>
            </a:r>
            <a:r>
              <a:rPr lang="en-US" sz="2000" b="1" dirty="0"/>
              <a:t>C</a:t>
            </a:r>
            <a:r>
              <a:rPr lang="hu-HU" sz="2000" dirty="0"/>
              <a:t>-ben</a:t>
            </a:r>
            <a:r>
              <a:rPr lang="en-US" sz="2000" dirty="0"/>
              <a:t>)</a:t>
            </a:r>
            <a:endParaRPr lang="sk-SK" sz="2000" dirty="0"/>
          </a:p>
          <a:p>
            <a:pPr marL="533400" indent="-533400" eaLnBrk="1" hangingPunct="1">
              <a:buFontTx/>
              <a:buAutoNum type="arabicPeriod"/>
            </a:pPr>
            <a:r>
              <a:rPr lang="sk-SK" sz="2000" dirty="0" err="1"/>
              <a:t>Lépjél</a:t>
            </a:r>
            <a:r>
              <a:rPr lang="sk-SK" sz="2000" dirty="0"/>
              <a:t> </a:t>
            </a:r>
            <a:r>
              <a:rPr lang="sk-SK" sz="2000" dirty="0" err="1"/>
              <a:t>előre</a:t>
            </a:r>
            <a:r>
              <a:rPr lang="sk-SK" sz="2000" dirty="0"/>
              <a:t> </a:t>
            </a:r>
            <a:r>
              <a:rPr lang="sk-SK" sz="2000" dirty="0" err="1"/>
              <a:t>szárhossznyit</a:t>
            </a:r>
            <a:r>
              <a:rPr lang="sk-SK" sz="2000" dirty="0"/>
              <a:t> </a:t>
            </a:r>
            <a:r>
              <a:rPr lang="en-US" sz="2000" dirty="0"/>
              <a:t>(</a:t>
            </a:r>
            <a:r>
              <a:rPr lang="sk-SK" sz="2000" b="1" dirty="0"/>
              <a:t>B</a:t>
            </a:r>
            <a:r>
              <a:rPr lang="sk-SK" sz="2000" dirty="0"/>
              <a:t>-</a:t>
            </a:r>
            <a:r>
              <a:rPr lang="sk-SK" sz="2000" dirty="0" err="1"/>
              <a:t>be</a:t>
            </a:r>
            <a:r>
              <a:rPr lang="en-US" sz="2000" dirty="0"/>
              <a:t>)</a:t>
            </a:r>
            <a:endParaRPr lang="sk-SK" sz="2000" dirty="0"/>
          </a:p>
          <a:p>
            <a:pPr marL="533400" indent="-533400" eaLnBrk="1" hangingPunct="1">
              <a:buFontTx/>
              <a:buAutoNum type="arabicPeriod"/>
            </a:pPr>
            <a:r>
              <a:rPr lang="sk-SK" sz="2000" dirty="0" err="1"/>
              <a:t>Fordulj</a:t>
            </a:r>
            <a:r>
              <a:rPr lang="sk-SK" sz="2000" dirty="0"/>
              <a:t> </a:t>
            </a:r>
            <a:r>
              <a:rPr lang="sk-SK" sz="2000" b="1" dirty="0"/>
              <a:t>A </a:t>
            </a:r>
            <a:r>
              <a:rPr lang="sk-SK" sz="2000" dirty="0" err="1"/>
              <a:t>felé</a:t>
            </a:r>
            <a:r>
              <a:rPr lang="sk-SK" sz="2000" dirty="0"/>
              <a:t> </a:t>
            </a:r>
            <a:r>
              <a:rPr lang="sk-SK" sz="2000" dirty="0" err="1"/>
              <a:t>és</a:t>
            </a:r>
            <a:r>
              <a:rPr lang="sk-SK" sz="2000" dirty="0"/>
              <a:t> </a:t>
            </a:r>
            <a:r>
              <a:rPr lang="sk-SK" sz="2000" dirty="0" err="1"/>
              <a:t>lépj</a:t>
            </a:r>
            <a:r>
              <a:rPr lang="sk-SK" sz="2000" dirty="0"/>
              <a:t> </a:t>
            </a:r>
            <a:r>
              <a:rPr lang="sk-SK" sz="2000" dirty="0" err="1"/>
              <a:t>előre</a:t>
            </a:r>
            <a:r>
              <a:rPr lang="sk-SK" sz="2000" dirty="0"/>
              <a:t> (</a:t>
            </a:r>
            <a:r>
              <a:rPr lang="sk-SK" sz="2000" b="1" dirty="0"/>
              <a:t>A-</a:t>
            </a:r>
            <a:r>
              <a:rPr lang="sk-SK" sz="2000" dirty="0"/>
              <a:t>ba)</a:t>
            </a:r>
            <a:endParaRPr lang="sk-SK" sz="2000" b="1" dirty="0"/>
          </a:p>
          <a:p>
            <a:pPr marL="1163637" lvl="1" indent="-533400" eaLnBrk="1" hangingPunct="1"/>
            <a:r>
              <a:rPr lang="cs-CZ" sz="16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1600" dirty="0" err="1">
                <a:solidFill>
                  <a:srgbClr val="000000"/>
                </a:solidFill>
                <a:latin typeface="Courier New" pitchFamily="49" charset="0"/>
              </a:rPr>
              <a:t>.moveTo</a:t>
            </a:r>
            <a:r>
              <a:rPr lang="cs-CZ" sz="16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?, ?</a:t>
            </a:r>
            <a:r>
              <a:rPr lang="cs-CZ" sz="1600" dirty="0">
                <a:solidFill>
                  <a:srgbClr val="000000"/>
                </a:solidFill>
                <a:latin typeface="Courier New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hu-HU" sz="1600" dirty="0"/>
              <a:t>azokra a koordinátákra, </a:t>
            </a:r>
            <a:br>
              <a:rPr lang="hu-HU" sz="1600" dirty="0"/>
            </a:br>
            <a:r>
              <a:rPr lang="hu-HU" sz="1600" dirty="0"/>
              <a:t>amelyeket a (2) pontban jegyeztem meg</a:t>
            </a:r>
            <a:endParaRPr lang="cs-CZ" sz="1600" dirty="0">
              <a:solidFill>
                <a:srgbClr val="000000"/>
              </a:solidFill>
              <a:latin typeface="Courier New" pitchFamily="49" charset="0"/>
            </a:endParaRPr>
          </a:p>
          <a:p>
            <a:pPr marL="1163637" lvl="1" indent="-533400" eaLnBrk="1" hangingPunct="1">
              <a:buNone/>
            </a:pPr>
            <a:endParaRPr lang="sk-SK" sz="1600" dirty="0"/>
          </a:p>
          <a:p>
            <a:pPr marL="533400" indent="-533400" eaLnBrk="1" hangingPunct="1">
              <a:buFontTx/>
              <a:buNone/>
            </a:pPr>
            <a:endParaRPr lang="cs-CZ" sz="2000" b="1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27688" y="1822450"/>
            <a:ext cx="2892425" cy="340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5702300" y="1751013"/>
            <a:ext cx="354013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sk-SK"/>
              <a:t>A</a:t>
            </a:r>
            <a:endParaRPr lang="cs-CZ"/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8108950" y="1706563"/>
            <a:ext cx="354013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sk-SK"/>
              <a:t>B</a:t>
            </a:r>
            <a:endParaRPr lang="cs-CZ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7305675" y="4567238"/>
            <a:ext cx="368300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sk-SK"/>
              <a:t>C</a:t>
            </a:r>
            <a:endParaRPr lang="cs-CZ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039522" y="5954170"/>
            <a:ext cx="7181919" cy="70788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dirty="0">
                <a:latin typeface="Lucida Sans" pitchFamily="34" charset="0"/>
              </a:rPr>
              <a:t>Szükségünk van valamire, amivel meg tudunk jegyezni valamilyen értéket, majd később hozzájutni </a:t>
            </a:r>
            <a:endParaRPr lang="cs-CZ" dirty="0">
              <a:latin typeface="Lucida San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image.made-in-china.com/2f0j00aeyTQgtajwpE/Spiral-Notebook-Notepad-Diar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330" y="3981872"/>
            <a:ext cx="3009643" cy="251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Hogyan emlékezzünk</a:t>
            </a:r>
            <a:r>
              <a:rPr lang="en-US" dirty="0"/>
              <a:t>?</a:t>
            </a:r>
            <a:endParaRPr lang="sk-SK" dirty="0"/>
          </a:p>
        </p:txBody>
      </p:sp>
      <p:pic>
        <p:nvPicPr>
          <p:cNvPr id="2058" name="Picture 10" descr="http://img.webmd.com/dtmcms/live/webmd/consumer_assets/site_images/rich_media_quiz/topic/rmq_memory_matters/img/getty_rf_photo_of_man_reading_numerous_sticky_note_reminde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96" y="1549975"/>
            <a:ext cx="5019766" cy="278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blog.echovar.com/wp-content/uploads/2010/08/yellow_sticky_not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661" y="1285843"/>
            <a:ext cx="2619375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087029"/>
      </p:ext>
    </p:extLst>
  </p:cSld>
  <p:clrMapOvr>
    <a:masterClrMapping/>
  </p:clrMapOvr>
  <p:transition spd="med">
    <p:randomBa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6778" y="1276938"/>
            <a:ext cx="8574505" cy="298715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dirty="0" err="1"/>
              <a:t>Értékek</a:t>
            </a:r>
            <a:r>
              <a:rPr lang="sk-SK" dirty="0"/>
              <a:t> </a:t>
            </a:r>
            <a:r>
              <a:rPr lang="sk-SK" dirty="0" err="1"/>
              <a:t>megjegyzésére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változókat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dirty="0" err="1"/>
              <a:t>használunk</a:t>
            </a:r>
            <a:r>
              <a:rPr lang="sk-SK" dirty="0"/>
              <a:t>...</a:t>
            </a:r>
          </a:p>
          <a:p>
            <a:pPr eaLnBrk="1" hangingPunct="1">
              <a:lnSpc>
                <a:spcPct val="90000"/>
              </a:lnSpc>
            </a:pPr>
            <a:r>
              <a:rPr lang="sk-SK" dirty="0" err="1"/>
              <a:t>Változó</a:t>
            </a:r>
            <a:r>
              <a:rPr lang="sk-SK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van </a:t>
            </a:r>
            <a:r>
              <a:rPr lang="sk-SK" b="1" dirty="0" err="1">
                <a:solidFill>
                  <a:srgbClr val="FF0000"/>
                </a:solidFill>
              </a:rPr>
              <a:t>neve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hu-HU" dirty="0" err="1"/>
              <a:t>mejelölés</a:t>
            </a:r>
            <a:r>
              <a:rPr lang="sk-SK" dirty="0"/>
              <a:t>, </a:t>
            </a:r>
            <a:r>
              <a:rPr lang="sk-SK" dirty="0" err="1"/>
              <a:t>megnevezés</a:t>
            </a:r>
            <a:r>
              <a:rPr lang="en-US" dirty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van </a:t>
            </a:r>
            <a:r>
              <a:rPr lang="sk-SK" b="1" dirty="0" err="1">
                <a:solidFill>
                  <a:srgbClr val="FF0000"/>
                </a:solidFill>
              </a:rPr>
              <a:t>típusa</a:t>
            </a:r>
            <a:r>
              <a:rPr lang="sk-SK" dirty="0"/>
              <a:t> – </a:t>
            </a:r>
            <a:r>
              <a:rPr lang="sk-SK" dirty="0" err="1"/>
              <a:t>megengedett</a:t>
            </a:r>
            <a:r>
              <a:rPr lang="sk-SK" dirty="0"/>
              <a:t> </a:t>
            </a:r>
            <a:r>
              <a:rPr lang="sk-SK" dirty="0" err="1"/>
              <a:t>értékek</a:t>
            </a:r>
            <a:r>
              <a:rPr lang="sk-SK" dirty="0"/>
              <a:t>, </a:t>
            </a:r>
            <a:r>
              <a:rPr lang="sk-SK" dirty="0" err="1"/>
              <a:t>melyeket</a:t>
            </a:r>
            <a:r>
              <a:rPr lang="sk-SK" dirty="0"/>
              <a:t> </a:t>
            </a:r>
            <a:r>
              <a:rPr lang="sk-SK" dirty="0" err="1"/>
              <a:t>meg</a:t>
            </a:r>
            <a:r>
              <a:rPr lang="sk-SK" dirty="0"/>
              <a:t> </a:t>
            </a:r>
            <a:r>
              <a:rPr lang="sk-SK" dirty="0" err="1"/>
              <a:t>tudnak</a:t>
            </a:r>
            <a:r>
              <a:rPr lang="sk-SK" dirty="0"/>
              <a:t> </a:t>
            </a:r>
            <a:r>
              <a:rPr lang="sk-SK" dirty="0" err="1"/>
              <a:t>jegyezni</a:t>
            </a:r>
            <a:r>
              <a:rPr lang="en-US" dirty="0"/>
              <a:t> (</a:t>
            </a:r>
            <a:r>
              <a:rPr lang="hu-HU" dirty="0"/>
              <a:t>úgy mint a paramétereknél</a:t>
            </a:r>
            <a:r>
              <a:rPr lang="en-US" dirty="0"/>
              <a:t>)</a:t>
            </a:r>
            <a:endParaRPr lang="sk-SK" dirty="0"/>
          </a:p>
          <a:p>
            <a:pPr marL="625475" lvl="1" indent="0" eaLnBrk="1" hangingPunct="1">
              <a:lnSpc>
                <a:spcPct val="90000"/>
              </a:lnSpc>
              <a:buNone/>
            </a:pPr>
            <a:endParaRPr lang="sk-SK" b="1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/>
              <a:t>Hogyan emlékezzünk</a:t>
            </a:r>
            <a:r>
              <a:rPr lang="sk-SK" sz="4000" dirty="0"/>
              <a:t>...</a:t>
            </a:r>
            <a:endParaRPr lang="cs-CZ" sz="4000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237018" y="1699779"/>
            <a:ext cx="3571080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b="1" dirty="0" err="1">
                <a:latin typeface="Lucida Sans" pitchFamily="34" charset="0"/>
              </a:rPr>
              <a:t>Vigyázat</a:t>
            </a:r>
            <a:r>
              <a:rPr lang="sk-SK" b="1" dirty="0">
                <a:latin typeface="Lucida Sans" pitchFamily="34" charset="0"/>
              </a:rPr>
              <a:t>: </a:t>
            </a:r>
            <a:r>
              <a:rPr lang="sk-SK" dirty="0" err="1">
                <a:latin typeface="Lucida Sans" pitchFamily="34" charset="0"/>
              </a:rPr>
              <a:t>matematikában</a:t>
            </a:r>
            <a:r>
              <a:rPr lang="sk-SK" dirty="0">
                <a:latin typeface="Lucida Sans" pitchFamily="34" charset="0"/>
              </a:rPr>
              <a:t> a </a:t>
            </a:r>
            <a:r>
              <a:rPr lang="sk-SK" dirty="0" err="1">
                <a:latin typeface="Lucida Sans" pitchFamily="34" charset="0"/>
              </a:rPr>
              <a:t>változók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dirty="0" err="1">
                <a:latin typeface="Lucida Sans" pitchFamily="34" charset="0"/>
              </a:rPr>
              <a:t>mást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dirty="0" err="1">
                <a:latin typeface="Lucida Sans" pitchFamily="34" charset="0"/>
              </a:rPr>
              <a:t>jelentenek</a:t>
            </a:r>
            <a:r>
              <a:rPr lang="sk-SK" dirty="0">
                <a:latin typeface="Lucida Sans" pitchFamily="34" charset="0"/>
              </a:rPr>
              <a:t>. </a:t>
            </a:r>
            <a:endParaRPr lang="cs-CZ" dirty="0">
              <a:latin typeface="Lucida Sans" pitchFamily="34" charset="0"/>
            </a:endParaRPr>
          </a:p>
        </p:txBody>
      </p:sp>
      <p:sp>
        <p:nvSpPr>
          <p:cNvPr id="2" name="Obdĺžnik 1"/>
          <p:cNvSpPr/>
          <p:nvPr/>
        </p:nvSpPr>
        <p:spPr>
          <a:xfrm>
            <a:off x="522514" y="4871467"/>
            <a:ext cx="8061649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5475" lvl="1" indent="0" algn="ctr" eaLnBrk="1" hangingPunct="1">
              <a:lnSpc>
                <a:spcPct val="90000"/>
              </a:lnSpc>
              <a:buNone/>
            </a:pPr>
            <a:r>
              <a:rPr lang="sk-SK" sz="3200" b="1" dirty="0" err="1"/>
              <a:t>Adott</a:t>
            </a:r>
            <a:r>
              <a:rPr lang="sk-SK" sz="3200" b="1" dirty="0">
                <a:solidFill>
                  <a:srgbClr val="FF0000"/>
                </a:solidFill>
              </a:rPr>
              <a:t> </a:t>
            </a:r>
            <a:r>
              <a:rPr lang="sk-SK" sz="3200" b="1" dirty="0" err="1">
                <a:solidFill>
                  <a:srgbClr val="FF0000"/>
                </a:solidFill>
              </a:rPr>
              <a:t>típusú</a:t>
            </a:r>
            <a:r>
              <a:rPr lang="sk-SK" sz="3200" b="1" dirty="0">
                <a:solidFill>
                  <a:srgbClr val="FF0000"/>
                </a:solidFill>
              </a:rPr>
              <a:t> </a:t>
            </a:r>
            <a:r>
              <a:rPr lang="sk-SK" sz="3200" b="1" dirty="0" err="1">
                <a:solidFill>
                  <a:srgbClr val="FF0000"/>
                </a:solidFill>
              </a:rPr>
              <a:t>érték</a:t>
            </a:r>
            <a:r>
              <a:rPr lang="sk-SK" sz="3200" b="1" dirty="0">
                <a:solidFill>
                  <a:srgbClr val="FF0000"/>
                </a:solidFill>
              </a:rPr>
              <a:t> </a:t>
            </a:r>
            <a:r>
              <a:rPr lang="sk-SK" sz="3200" b="1" dirty="0" err="1">
                <a:solidFill>
                  <a:srgbClr val="FF0000"/>
                </a:solidFill>
              </a:rPr>
              <a:t>megnevezett</a:t>
            </a:r>
            <a:r>
              <a:rPr lang="sk-SK" sz="3200" b="1" dirty="0">
                <a:solidFill>
                  <a:srgbClr val="FF0000"/>
                </a:solidFill>
              </a:rPr>
              <a:t> </a:t>
            </a:r>
            <a:r>
              <a:rPr lang="sk-SK" sz="3200" b="1" dirty="0" err="1">
                <a:solidFill>
                  <a:srgbClr val="FF0000"/>
                </a:solidFill>
              </a:rPr>
              <a:t>helye</a:t>
            </a:r>
            <a:r>
              <a:rPr lang="sk-SK" sz="3200" b="1" dirty="0">
                <a:solidFill>
                  <a:srgbClr val="FF0000"/>
                </a:solidFill>
              </a:rPr>
              <a:t> </a:t>
            </a:r>
            <a:r>
              <a:rPr lang="sk-SK" sz="3200" b="1" dirty="0"/>
              <a:t>a </a:t>
            </a:r>
            <a:r>
              <a:rPr lang="sk-SK" sz="3200" b="1" dirty="0" err="1"/>
              <a:t>számítógép</a:t>
            </a:r>
            <a:r>
              <a:rPr lang="sk-SK" sz="3200" b="1" dirty="0"/>
              <a:t> </a:t>
            </a:r>
            <a:r>
              <a:rPr lang="sk-SK" sz="3200" b="1" dirty="0" err="1"/>
              <a:t>memóriájában</a:t>
            </a:r>
            <a:endParaRPr lang="sk-SK" sz="3200" b="1" dirty="0"/>
          </a:p>
        </p:txBody>
      </p:sp>
    </p:spTree>
  </p:cSld>
  <p:clrMapOvr>
    <a:masterClrMapping/>
  </p:clrMapOvr>
  <p:transition spd="med">
    <p:randomBa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TextBox 8"/>
          <p:cNvSpPr txBox="1">
            <a:spLocks noChangeArrowheads="1"/>
          </p:cNvSpPr>
          <p:nvPr/>
        </p:nvSpPr>
        <p:spPr bwMode="auto">
          <a:xfrm>
            <a:off x="1750235" y="1605092"/>
            <a:ext cx="1441450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OffAxis1Right"/>
            <a:lightRig rig="threePt" dir="t"/>
          </a:scene3d>
          <a:sp3d>
            <a:bevelT prst="relaxedInset"/>
          </a:sp3d>
        </p:spPr>
        <p:txBody>
          <a:bodyPr wrap="none">
            <a:spAutoFit/>
          </a:bodyPr>
          <a:lstStyle/>
          <a:p>
            <a:r>
              <a:rPr lang="sk-SK" sz="8800" b="1" dirty="0"/>
              <a:t>12</a:t>
            </a:r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Változók</a:t>
            </a:r>
            <a:r>
              <a:rPr lang="sk-SK" dirty="0"/>
              <a:t> - </a:t>
            </a:r>
            <a:r>
              <a:rPr lang="sk-SK" dirty="0" err="1"/>
              <a:t>elképzelés</a:t>
            </a:r>
            <a:endParaRPr lang="sk-SK" dirty="0"/>
          </a:p>
        </p:txBody>
      </p:sp>
      <p:pic>
        <p:nvPicPr>
          <p:cNvPr id="13315" name="Picture 2" descr="http://cache.lifehacker.com/assets/resources/2008/06/carboard-box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3275" y="2816225"/>
            <a:ext cx="3144838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extBox 6"/>
          <p:cNvSpPr txBox="1">
            <a:spLocks noChangeArrowheads="1"/>
          </p:cNvSpPr>
          <p:nvPr/>
        </p:nvSpPr>
        <p:spPr bwMode="auto">
          <a:xfrm rot="180000">
            <a:off x="1258983" y="5073952"/>
            <a:ext cx="15545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50800" dist="50800" dir="5400000" sx="178000" sy="178000" algn="ctr" rotWithShape="0">
              <a:srgbClr val="000000">
                <a:alpha val="43137"/>
              </a:srgbClr>
            </a:outerShdw>
          </a:effectLst>
          <a:scene3d>
            <a:camera prst="obliqueTopLeft">
              <a:rot lat="0" lon="0" rev="0"/>
            </a:camera>
            <a:lightRig rig="threePt" dir="t"/>
          </a:scene3d>
        </p:spPr>
        <p:txBody>
          <a:bodyPr wrap="square">
            <a:spAutoFit/>
          </a:bodyPr>
          <a:lstStyle/>
          <a:p>
            <a:r>
              <a:rPr lang="sk-SK" dirty="0" err="1">
                <a:solidFill>
                  <a:schemeClr val="bg1"/>
                </a:solidFill>
              </a:rPr>
              <a:t>xKoordinata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13318" name="TextBox 9"/>
          <p:cNvSpPr txBox="1">
            <a:spLocks noChangeArrowheads="1"/>
          </p:cNvSpPr>
          <p:nvPr/>
        </p:nvSpPr>
        <p:spPr bwMode="auto">
          <a:xfrm rot="-293139">
            <a:off x="1426806" y="3797689"/>
            <a:ext cx="13636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algn="l" rotWithShape="0">
              <a:schemeClr val="bg1"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/>
        </p:spPr>
        <p:txBody>
          <a:bodyPr>
            <a:normAutofit/>
          </a:bodyPr>
          <a:lstStyle/>
          <a:p>
            <a:r>
              <a:rPr lang="en-US" b="1" i="1" dirty="0" err="1">
                <a:solidFill>
                  <a:srgbClr val="FF0000"/>
                </a:solidFill>
              </a:rPr>
              <a:t>i</a:t>
            </a:r>
            <a:r>
              <a:rPr lang="sk-SK" b="1" i="1" dirty="0" err="1">
                <a:solidFill>
                  <a:srgbClr val="FF0000"/>
                </a:solidFill>
              </a:rPr>
              <a:t>nt</a:t>
            </a:r>
            <a:r>
              <a:rPr lang="sk-SK" b="1" i="1" dirty="0">
                <a:solidFill>
                  <a:srgbClr val="FF0000"/>
                </a:solidFill>
              </a:rPr>
              <a:t> </a:t>
            </a:r>
            <a:r>
              <a:rPr lang="sk-SK" b="1" i="1" dirty="0" err="1">
                <a:solidFill>
                  <a:srgbClr val="FF0000"/>
                </a:solidFill>
              </a:rPr>
              <a:t>only</a:t>
            </a:r>
            <a:r>
              <a:rPr lang="en-US" b="1" i="1" dirty="0">
                <a:solidFill>
                  <a:srgbClr val="FF0000"/>
                </a:solidFill>
              </a:rPr>
              <a:t>!</a:t>
            </a:r>
            <a:endParaRPr lang="sk-SK" b="1" i="1" dirty="0">
              <a:solidFill>
                <a:srgbClr val="FF0000"/>
              </a:solidFill>
            </a:endParaRPr>
          </a:p>
        </p:txBody>
      </p:sp>
      <p:sp>
        <p:nvSpPr>
          <p:cNvPr id="13" name="Line 5"/>
          <p:cNvSpPr>
            <a:spLocks noChangeShapeType="1"/>
          </p:cNvSpPr>
          <p:nvPr/>
        </p:nvSpPr>
        <p:spPr bwMode="auto">
          <a:xfrm flipH="1">
            <a:off x="3144415" y="1707503"/>
            <a:ext cx="2715207" cy="44786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5819191" y="1452563"/>
            <a:ext cx="2497036" cy="43088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200" dirty="0" err="1">
                <a:latin typeface="+mj-lt"/>
              </a:rPr>
              <a:t>Raktározott</a:t>
            </a:r>
            <a:r>
              <a:rPr lang="sk-SK" sz="2200" dirty="0">
                <a:latin typeface="+mj-lt"/>
              </a:rPr>
              <a:t> </a:t>
            </a:r>
            <a:r>
              <a:rPr lang="sk-SK" sz="2200" dirty="0" err="1">
                <a:latin typeface="+mj-lt"/>
              </a:rPr>
              <a:t>érték</a:t>
            </a:r>
            <a:endParaRPr lang="cs-CZ" sz="2200" dirty="0">
              <a:latin typeface="+mj-lt"/>
            </a:endParaRPr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H="1">
            <a:off x="2621902" y="3632719"/>
            <a:ext cx="3352798" cy="34212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5859624" y="3125853"/>
            <a:ext cx="2918616" cy="120032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A </a:t>
            </a:r>
            <a:r>
              <a:rPr lang="sk-SK" sz="2400" dirty="0" err="1">
                <a:latin typeface="Trebuchet MS" pitchFamily="34" charset="0"/>
              </a:rPr>
              <a:t>változó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értékenek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típusa</a:t>
            </a:r>
            <a:r>
              <a:rPr lang="sk-SK" sz="2400" dirty="0">
                <a:latin typeface="Trebuchet MS" pitchFamily="34" charset="0"/>
              </a:rPr>
              <a:t>, </a:t>
            </a:r>
            <a:r>
              <a:rPr lang="sk-SK" sz="2400" dirty="0" err="1">
                <a:latin typeface="Trebuchet MS" pitchFamily="34" charset="0"/>
              </a:rPr>
              <a:t>melyet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képes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elraktározni</a:t>
            </a:r>
            <a:endParaRPr lang="cs-CZ" sz="2400" dirty="0">
              <a:latin typeface="Trebuchet MS" pitchFamily="34" charset="0"/>
            </a:endParaRPr>
          </a:p>
        </p:txBody>
      </p:sp>
      <p:sp>
        <p:nvSpPr>
          <p:cNvPr id="17" name="Line 5"/>
          <p:cNvSpPr>
            <a:spLocks noChangeShapeType="1"/>
          </p:cNvSpPr>
          <p:nvPr/>
        </p:nvSpPr>
        <p:spPr bwMode="auto">
          <a:xfrm flipH="1" flipV="1">
            <a:off x="2687215" y="5374433"/>
            <a:ext cx="3626497" cy="73400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6198636" y="5760196"/>
            <a:ext cx="2345095" cy="769441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200" dirty="0">
                <a:latin typeface="+mj-lt"/>
              </a:rPr>
              <a:t>A „</a:t>
            </a:r>
            <a:r>
              <a:rPr lang="sk-SK" sz="2200" dirty="0" err="1">
                <a:latin typeface="+mj-lt"/>
              </a:rPr>
              <a:t>raktárhely</a:t>
            </a:r>
            <a:r>
              <a:rPr lang="sk-SK" sz="2200" dirty="0">
                <a:latin typeface="+mj-lt"/>
              </a:rPr>
              <a:t>“ (</a:t>
            </a:r>
            <a:r>
              <a:rPr lang="sk-SK" sz="2200" dirty="0" err="1">
                <a:latin typeface="+mj-lt"/>
              </a:rPr>
              <a:t>változó</a:t>
            </a:r>
            <a:r>
              <a:rPr lang="sk-SK" sz="2200" dirty="0">
                <a:latin typeface="+mj-lt"/>
              </a:rPr>
              <a:t>) </a:t>
            </a:r>
            <a:r>
              <a:rPr lang="sk-SK" sz="2200" dirty="0" err="1">
                <a:latin typeface="+mj-lt"/>
              </a:rPr>
              <a:t>neve</a:t>
            </a:r>
            <a:endParaRPr lang="sk-SK" sz="2200" dirty="0">
              <a:latin typeface="+mj-lt"/>
            </a:endParaRPr>
          </a:p>
        </p:txBody>
      </p:sp>
    </p:spTree>
  </p:cSld>
  <p:clrMapOvr>
    <a:masterClrMapping/>
  </p:clrMapOvr>
  <p:transition spd="med">
    <p:randomBa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Mit</a:t>
            </a:r>
            <a:r>
              <a:rPr lang="sk-SK" sz="4000" dirty="0"/>
              <a:t> </a:t>
            </a:r>
            <a:r>
              <a:rPr lang="sk-SK" sz="4000" dirty="0" err="1"/>
              <a:t>kell</a:t>
            </a:r>
            <a:r>
              <a:rPr lang="sk-SK" sz="4000" dirty="0"/>
              <a:t> </a:t>
            </a:r>
            <a:r>
              <a:rPr lang="sk-SK" sz="4000" dirty="0" err="1"/>
              <a:t>tundunk</a:t>
            </a:r>
            <a:r>
              <a:rPr lang="en-US" sz="4000" dirty="0"/>
              <a:t>?</a:t>
            </a:r>
            <a:endParaRPr lang="cs-CZ" sz="40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Alapkérdések</a:t>
            </a:r>
            <a:r>
              <a:rPr lang="sk-SK" dirty="0"/>
              <a:t> a </a:t>
            </a:r>
            <a:r>
              <a:rPr lang="sk-SK" dirty="0" err="1"/>
              <a:t>változókról</a:t>
            </a:r>
            <a:r>
              <a:rPr lang="sk-SK" dirty="0"/>
              <a:t>...</a:t>
            </a:r>
          </a:p>
          <a:p>
            <a:pPr lvl="1" eaLnBrk="1" hangingPunct="1"/>
            <a:r>
              <a:rPr lang="sk-SK" dirty="0" err="1"/>
              <a:t>Hogyan</a:t>
            </a:r>
            <a:r>
              <a:rPr lang="sk-SK" dirty="0"/>
              <a:t> </a:t>
            </a:r>
            <a:r>
              <a:rPr lang="sk-SK" b="1" dirty="0" err="1"/>
              <a:t>hozunk</a:t>
            </a:r>
            <a:r>
              <a:rPr lang="sk-SK" b="1" dirty="0"/>
              <a:t> </a:t>
            </a:r>
            <a:r>
              <a:rPr lang="sk-SK" b="1" dirty="0" err="1"/>
              <a:t>létre</a:t>
            </a:r>
            <a:r>
              <a:rPr lang="sk-SK" dirty="0"/>
              <a:t> </a:t>
            </a:r>
            <a:r>
              <a:rPr lang="sk-SK" dirty="0" err="1"/>
              <a:t>változót</a:t>
            </a:r>
            <a:r>
              <a:rPr lang="en-US" dirty="0"/>
              <a:t>?</a:t>
            </a:r>
            <a:endParaRPr lang="sk-SK" dirty="0"/>
          </a:p>
          <a:p>
            <a:pPr lvl="1" eaLnBrk="1" hangingPunct="1"/>
            <a:r>
              <a:rPr lang="sk-SK" dirty="0" err="1"/>
              <a:t>Hogyan</a:t>
            </a:r>
            <a:r>
              <a:rPr lang="sk-SK" dirty="0"/>
              <a:t> </a:t>
            </a:r>
            <a:r>
              <a:rPr lang="sk-SK" b="1" dirty="0" err="1"/>
              <a:t>nevezzük</a:t>
            </a:r>
            <a:r>
              <a:rPr lang="sk-SK" b="1" dirty="0"/>
              <a:t> </a:t>
            </a:r>
            <a:r>
              <a:rPr lang="sk-SK" b="1" dirty="0" err="1"/>
              <a:t>el</a:t>
            </a:r>
            <a:r>
              <a:rPr lang="sk-SK" dirty="0"/>
              <a:t> a </a:t>
            </a:r>
            <a:r>
              <a:rPr lang="sk-SK" dirty="0" err="1"/>
              <a:t>változót</a:t>
            </a:r>
            <a:r>
              <a:rPr lang="en-US" dirty="0"/>
              <a:t>?</a:t>
            </a:r>
          </a:p>
          <a:p>
            <a:pPr lvl="1" eaLnBrk="1" hangingPunct="1"/>
            <a:r>
              <a:rPr lang="hu-HU" dirty="0"/>
              <a:t>Milyen értékeket tud a változó</a:t>
            </a:r>
            <a:r>
              <a:rPr lang="sk-SK" dirty="0"/>
              <a:t> </a:t>
            </a:r>
            <a:r>
              <a:rPr lang="sk-SK" b="1" dirty="0" err="1"/>
              <a:t>raktározni</a:t>
            </a:r>
            <a:r>
              <a:rPr lang="en-US" dirty="0"/>
              <a:t>?</a:t>
            </a:r>
            <a:endParaRPr lang="sk-SK" dirty="0"/>
          </a:p>
          <a:p>
            <a:pPr lvl="1" eaLnBrk="1" hangingPunct="1"/>
            <a:r>
              <a:rPr lang="sk-SK" dirty="0" err="1"/>
              <a:t>Hogyan</a:t>
            </a:r>
            <a:r>
              <a:rPr lang="sk-SK" dirty="0"/>
              <a:t> </a:t>
            </a:r>
            <a:r>
              <a:rPr lang="sk-SK" b="1" dirty="0" err="1"/>
              <a:t>mentünk</a:t>
            </a:r>
            <a:r>
              <a:rPr lang="sk-SK" b="1" dirty="0"/>
              <a:t> </a:t>
            </a:r>
            <a:r>
              <a:rPr lang="sk-SK" b="1" dirty="0" err="1"/>
              <a:t>el</a:t>
            </a:r>
            <a:r>
              <a:rPr lang="sk-SK" dirty="0"/>
              <a:t> a </a:t>
            </a:r>
            <a:r>
              <a:rPr lang="sk-SK" dirty="0" err="1"/>
              <a:t>változóba</a:t>
            </a:r>
            <a:r>
              <a:rPr lang="sk-SK" dirty="0"/>
              <a:t> </a:t>
            </a:r>
            <a:r>
              <a:rPr lang="sk-SK" dirty="0" err="1"/>
              <a:t>valamilyen</a:t>
            </a:r>
            <a:r>
              <a:rPr lang="sk-SK" dirty="0"/>
              <a:t> </a:t>
            </a:r>
            <a:r>
              <a:rPr lang="sk-SK" dirty="0" err="1"/>
              <a:t>értéket</a:t>
            </a:r>
            <a:r>
              <a:rPr lang="en-US" dirty="0"/>
              <a:t>?</a:t>
            </a:r>
            <a:endParaRPr lang="sk-SK" dirty="0"/>
          </a:p>
          <a:p>
            <a:pPr lvl="1" eaLnBrk="1" hangingPunct="1"/>
            <a:r>
              <a:rPr lang="sk-SK" dirty="0" err="1"/>
              <a:t>Hogyan</a:t>
            </a:r>
            <a:r>
              <a:rPr lang="sk-SK" dirty="0"/>
              <a:t> </a:t>
            </a:r>
            <a:r>
              <a:rPr lang="sk-SK" dirty="0" err="1"/>
              <a:t>tudjuk</a:t>
            </a:r>
            <a:r>
              <a:rPr lang="sk-SK" dirty="0"/>
              <a:t> a </a:t>
            </a:r>
            <a:r>
              <a:rPr lang="sk-SK" dirty="0" err="1"/>
              <a:t>változóba</a:t>
            </a:r>
            <a:r>
              <a:rPr lang="sk-SK" dirty="0"/>
              <a:t> </a:t>
            </a:r>
            <a:r>
              <a:rPr lang="sk-SK" dirty="0" err="1"/>
              <a:t>elmentett</a:t>
            </a:r>
            <a:r>
              <a:rPr lang="sk-SK" dirty="0"/>
              <a:t> </a:t>
            </a:r>
            <a:br>
              <a:rPr lang="sk-SK" dirty="0"/>
            </a:br>
            <a:r>
              <a:rPr lang="sk-SK" dirty="0" err="1"/>
              <a:t>értéket</a:t>
            </a:r>
            <a:r>
              <a:rPr lang="sk-SK" dirty="0"/>
              <a:t> </a:t>
            </a:r>
            <a:r>
              <a:rPr lang="sk-SK" b="1" dirty="0" err="1"/>
              <a:t>kiolvasni</a:t>
            </a:r>
            <a:r>
              <a:rPr lang="en-US" dirty="0"/>
              <a:t>?</a:t>
            </a:r>
            <a:endParaRPr lang="sk-SK" dirty="0"/>
          </a:p>
          <a:p>
            <a:pPr lvl="1" eaLnBrk="1" hangingPunct="1"/>
            <a:r>
              <a:rPr lang="sk-SK" dirty="0" err="1"/>
              <a:t>Mikor</a:t>
            </a:r>
            <a:r>
              <a:rPr lang="sk-SK" dirty="0"/>
              <a:t> </a:t>
            </a:r>
            <a:r>
              <a:rPr lang="sk-SK" b="1" dirty="0" err="1"/>
              <a:t>végződik</a:t>
            </a:r>
            <a:r>
              <a:rPr lang="sk-SK" dirty="0"/>
              <a:t> </a:t>
            </a:r>
            <a:br>
              <a:rPr lang="sk-SK" dirty="0"/>
            </a:br>
            <a:r>
              <a:rPr lang="sk-SK" dirty="0"/>
              <a:t>a </a:t>
            </a:r>
            <a:r>
              <a:rPr lang="sk-SK" dirty="0" err="1"/>
              <a:t>változó</a:t>
            </a:r>
            <a:r>
              <a:rPr lang="sk-SK" dirty="0"/>
              <a:t> </a:t>
            </a:r>
            <a:r>
              <a:rPr lang="sk-SK" dirty="0" err="1"/>
              <a:t>élete</a:t>
            </a:r>
            <a:r>
              <a:rPr lang="en-US" dirty="0"/>
              <a:t>?</a:t>
            </a:r>
            <a:endParaRPr lang="cs-CZ" dirty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16675" y="1172029"/>
            <a:ext cx="2527300" cy="154146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5" name="Picture 8" descr="http://media.investicniweb.cz/photos/2014/03/28/80-31854-sklad-amazonu-ve-phoenixu-krabice-kam-se-podiva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448" y="4469208"/>
            <a:ext cx="3628376" cy="228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randomBa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Változó</a:t>
            </a:r>
            <a:r>
              <a:rPr lang="sk-SK" sz="4000" dirty="0"/>
              <a:t> </a:t>
            </a:r>
            <a:r>
              <a:rPr lang="sk-SK" sz="4000" dirty="0" err="1"/>
              <a:t>létrehozása</a:t>
            </a:r>
            <a:endParaRPr lang="cs-CZ" sz="40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dirty="0"/>
              <a:t>A változó létrehozására szolgáló parancs</a:t>
            </a:r>
            <a:r>
              <a:rPr lang="sk-SK" dirty="0"/>
              <a:t>:</a:t>
            </a:r>
            <a:endParaRPr lang="en-US" b="1" dirty="0">
              <a:solidFill>
                <a:srgbClr val="7F0055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xPozicioA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endParaRPr lang="sk-SK" dirty="0"/>
          </a:p>
          <a:p>
            <a:pPr eaLnBrk="1" hangingPunct="1"/>
            <a:r>
              <a:rPr lang="hu-HU" dirty="0"/>
              <a:t>A létrehozott változó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nem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inicializált</a:t>
            </a:r>
            <a:r>
              <a:rPr lang="sk-SK" dirty="0"/>
              <a:t>, </a:t>
            </a:r>
            <a:r>
              <a:rPr lang="sk-SK" dirty="0" err="1"/>
              <a:t>nem</a:t>
            </a:r>
            <a:r>
              <a:rPr lang="sk-SK" dirty="0"/>
              <a:t> </a:t>
            </a:r>
            <a:r>
              <a:rPr lang="sk-SK" dirty="0" err="1"/>
              <a:t>hordoz</a:t>
            </a:r>
            <a:r>
              <a:rPr lang="sk-SK" dirty="0"/>
              <a:t> </a:t>
            </a:r>
            <a:r>
              <a:rPr lang="sk-SK" dirty="0" err="1"/>
              <a:t>semmilyen</a:t>
            </a:r>
            <a:r>
              <a:rPr lang="sk-SK" dirty="0"/>
              <a:t> </a:t>
            </a:r>
            <a:r>
              <a:rPr lang="sk-SK" dirty="0" err="1"/>
              <a:t>értéket</a:t>
            </a:r>
            <a:r>
              <a:rPr lang="sk-SK" dirty="0"/>
              <a:t>.</a:t>
            </a:r>
            <a:endParaRPr lang="en-US" b="1" dirty="0">
              <a:solidFill>
                <a:srgbClr val="7F0055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pic>
        <p:nvPicPr>
          <p:cNvPr id="15368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7" y="1389597"/>
            <a:ext cx="1103928" cy="1419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Line 5"/>
          <p:cNvSpPr>
            <a:spLocks noChangeShapeType="1"/>
          </p:cNvSpPr>
          <p:nvPr/>
        </p:nvSpPr>
        <p:spPr bwMode="auto">
          <a:xfrm flipV="1">
            <a:off x="2397966" y="2360645"/>
            <a:ext cx="914399" cy="105435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724677" y="3225379"/>
            <a:ext cx="3436778" cy="120032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sz="2400" dirty="0">
                <a:latin typeface="Trebuchet MS" pitchFamily="34" charset="0"/>
              </a:rPr>
              <a:t>A megengedett értékek típusa, melyeket a változóba „tehetünk”</a:t>
            </a:r>
            <a:endParaRPr lang="cs-CZ" sz="2400" dirty="0">
              <a:latin typeface="Trebuchet MS" pitchFamily="34" charset="0"/>
            </a:endParaRP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H="1" flipV="1">
            <a:off x="4982546" y="2388637"/>
            <a:ext cx="1020145" cy="132805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702628" y="3592384"/>
            <a:ext cx="2659225" cy="461665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sz="2400" dirty="0">
                <a:latin typeface="Trebuchet MS" pitchFamily="34" charset="0"/>
              </a:rPr>
              <a:t>A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változó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neve</a:t>
            </a:r>
            <a:endParaRPr lang="cs-CZ" sz="2400" dirty="0">
              <a:latin typeface="Trebuchet MS" pitchFamily="34" charset="0"/>
            </a:endParaRPr>
          </a:p>
        </p:txBody>
      </p:sp>
      <p:pic>
        <p:nvPicPr>
          <p:cNvPr id="13" name="Picture 2" descr="http://cache.lifehacker.com/assets/resources/2008/06/carboard-box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95323" y="1911014"/>
            <a:ext cx="803696" cy="73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3200" dirty="0" err="1"/>
              <a:t>Változó</a:t>
            </a:r>
            <a:r>
              <a:rPr lang="sk-SK" sz="3200" dirty="0"/>
              <a:t> </a:t>
            </a:r>
            <a:r>
              <a:rPr lang="sk-SK" sz="3200" dirty="0" err="1"/>
              <a:t>értékének</a:t>
            </a:r>
            <a:r>
              <a:rPr lang="sk-SK" sz="3200" dirty="0"/>
              <a:t> </a:t>
            </a:r>
            <a:r>
              <a:rPr lang="sk-SK" sz="3200" dirty="0" err="1"/>
              <a:t>beállítása</a:t>
            </a:r>
            <a:endParaRPr lang="cs-CZ" sz="3200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dirty="0"/>
              <a:t>A változó értékének beállítására szolgáló parancs</a:t>
            </a:r>
            <a:r>
              <a:rPr lang="sk-SK" dirty="0"/>
              <a:t>:</a:t>
            </a:r>
          </a:p>
          <a:p>
            <a:pPr algn="ctr" eaLnBrk="1" hangingPunct="1">
              <a:buFontTx/>
              <a:buNone/>
            </a:pP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xPozicioA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30.5;</a:t>
            </a: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en-US" sz="40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r>
              <a:rPr lang="hu-HU" dirty="0"/>
              <a:t>Értékként beállíthatjuk egy metódus eredményét</a:t>
            </a:r>
            <a:r>
              <a:rPr lang="sk-SK" dirty="0"/>
              <a:t>:</a:t>
            </a:r>
          </a:p>
          <a:p>
            <a:pPr marL="357188" lvl="1" indent="-357188" eaLnBrk="1" hangingPunct="1">
              <a:buClr>
                <a:srgbClr val="E5EEC2"/>
              </a:buClr>
              <a:buSzPct val="120000"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		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xPozicioA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=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.getX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en-US" dirty="0"/>
          </a:p>
          <a:p>
            <a:pPr eaLnBrk="1" hangingPunct="1"/>
            <a:r>
              <a:rPr lang="hu-HU" dirty="0" err="1"/>
              <a:t>Iniciálizatlan</a:t>
            </a:r>
            <a:r>
              <a:rPr lang="hu-HU" dirty="0"/>
              <a:t> változó ezután a művelet után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inicializálttá</a:t>
            </a:r>
            <a:r>
              <a:rPr lang="sk-SK" dirty="0"/>
              <a:t> </a:t>
            </a:r>
            <a:r>
              <a:rPr lang="sk-SK" dirty="0" err="1"/>
              <a:t>válik</a:t>
            </a:r>
            <a:r>
              <a:rPr lang="sk-SK" dirty="0"/>
              <a:t>.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2192694" y="2341982"/>
            <a:ext cx="970384" cy="125963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87354" y="3057429"/>
            <a:ext cx="3547762" cy="83099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A </a:t>
            </a:r>
            <a:r>
              <a:rPr lang="sk-SK" sz="2400" dirty="0" err="1">
                <a:latin typeface="Trebuchet MS" pitchFamily="34" charset="0"/>
              </a:rPr>
              <a:t>változó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neve</a:t>
            </a:r>
            <a:r>
              <a:rPr lang="sk-SK" sz="2400" dirty="0">
                <a:latin typeface="Trebuchet MS" pitchFamily="34" charset="0"/>
              </a:rPr>
              <a:t>, </a:t>
            </a:r>
            <a:r>
              <a:rPr lang="sk-SK" sz="2400" dirty="0" err="1">
                <a:latin typeface="Trebuchet MS" pitchFamily="34" charset="0"/>
              </a:rPr>
              <a:t>melynek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beállítjuk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az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értéket</a:t>
            </a:r>
            <a:endParaRPr lang="cs-CZ" sz="2400" dirty="0">
              <a:latin typeface="Trebuchet M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5887616" y="2332652"/>
            <a:ext cx="702906" cy="133738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665309" y="3079201"/>
            <a:ext cx="3015652" cy="83099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sz="2400" dirty="0">
                <a:latin typeface="Trebuchet MS" pitchFamily="34" charset="0"/>
              </a:rPr>
              <a:t>Az érték amelyet be akarunk állítani</a:t>
            </a:r>
            <a:endParaRPr lang="cs-CZ" sz="2400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Kettő</a:t>
            </a:r>
            <a:r>
              <a:rPr lang="sk-SK" sz="4000" dirty="0"/>
              <a:t> </a:t>
            </a:r>
            <a:r>
              <a:rPr lang="sk-SK" sz="4000" dirty="0" err="1"/>
              <a:t>az</a:t>
            </a:r>
            <a:r>
              <a:rPr lang="sk-SK" sz="4000" dirty="0"/>
              <a:t> </a:t>
            </a:r>
            <a:r>
              <a:rPr lang="sk-SK" sz="4000" dirty="0" err="1"/>
              <a:t>egyben</a:t>
            </a:r>
            <a:endParaRPr lang="cs-CZ" sz="4000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Váltzó</a:t>
            </a:r>
            <a:r>
              <a:rPr lang="sk-SK" dirty="0"/>
              <a:t> </a:t>
            </a:r>
            <a:r>
              <a:rPr lang="sk-SK" dirty="0" err="1"/>
              <a:t>létrehozása</a:t>
            </a:r>
            <a:r>
              <a:rPr lang="sk-SK" dirty="0"/>
              <a:t> </a:t>
            </a:r>
            <a:r>
              <a:rPr lang="sk-SK" dirty="0" err="1"/>
              <a:t>inicializálással</a:t>
            </a:r>
            <a:r>
              <a:rPr lang="sk-SK" dirty="0"/>
              <a:t> </a:t>
            </a:r>
            <a:r>
              <a:rPr lang="sk-SK" dirty="0" err="1"/>
              <a:t>együtt</a:t>
            </a:r>
            <a:endParaRPr lang="en-US" dirty="0"/>
          </a:p>
          <a:p>
            <a:pPr algn="ctr"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xPozicioA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30.5;</a:t>
            </a: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sk-SK" b="1" dirty="0"/>
          </a:p>
          <a:p>
            <a:pPr eaLnBrk="1" hangingPunct="1"/>
            <a:endParaRPr lang="sk-SK" b="1" dirty="0"/>
          </a:p>
          <a:p>
            <a:pPr eaLnBrk="1" hangingPunct="1"/>
            <a:r>
              <a:rPr lang="sk-SK" b="1" dirty="0" err="1"/>
              <a:t>Tanács</a:t>
            </a:r>
            <a:r>
              <a:rPr lang="sk-SK" dirty="0"/>
              <a:t>:</a:t>
            </a:r>
          </a:p>
          <a:p>
            <a:pPr lvl="1" eaLnBrk="1" hangingPunct="1"/>
            <a:r>
              <a:rPr lang="hu-HU" dirty="0"/>
              <a:t>Érdemes inicializálni a változókat rögtön a létrehozás során</a:t>
            </a:r>
            <a:r>
              <a:rPr lang="sk-SK" dirty="0"/>
              <a:t>.</a:t>
            </a:r>
          </a:p>
          <a:p>
            <a:pPr lvl="1" eaLnBrk="1" hangingPunct="1"/>
            <a:r>
              <a:rPr lang="sk-SK" dirty="0" err="1">
                <a:solidFill>
                  <a:srgbClr val="FF0000"/>
                </a:solidFill>
              </a:rPr>
              <a:t>Iniciálizatlan</a:t>
            </a:r>
            <a:r>
              <a:rPr lang="sk-SK" dirty="0"/>
              <a:t> </a:t>
            </a:r>
            <a:r>
              <a:rPr lang="sk-SK" dirty="0" err="1"/>
              <a:t>változóval</a:t>
            </a:r>
            <a:r>
              <a:rPr lang="sk-SK" dirty="0"/>
              <a:t> </a:t>
            </a:r>
            <a:r>
              <a:rPr lang="sk-SK" dirty="0" err="1">
                <a:solidFill>
                  <a:srgbClr val="FF0000"/>
                </a:solidFill>
              </a:rPr>
              <a:t>nem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lehet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dolgozni</a:t>
            </a:r>
            <a:r>
              <a:rPr lang="sk-SK" dirty="0"/>
              <a:t>, a Java </a:t>
            </a:r>
            <a:r>
              <a:rPr lang="sk-SK" dirty="0" err="1"/>
              <a:t>ezt</a:t>
            </a:r>
            <a:r>
              <a:rPr lang="sk-SK" dirty="0"/>
              <a:t> </a:t>
            </a:r>
            <a:r>
              <a:rPr lang="sk-SK" dirty="0" err="1"/>
              <a:t>szigorúan</a:t>
            </a:r>
            <a:r>
              <a:rPr lang="sk-SK" dirty="0"/>
              <a:t> </a:t>
            </a:r>
            <a:r>
              <a:rPr lang="sk-SK" dirty="0" err="1"/>
              <a:t>kontrolálja</a:t>
            </a:r>
            <a:r>
              <a:rPr lang="en-US" dirty="0"/>
              <a:t>!</a:t>
            </a:r>
            <a:endParaRPr lang="cs-CZ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596661" y="2948572"/>
            <a:ext cx="3987018" cy="120032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 err="1">
                <a:latin typeface="Trebuchet MS" pitchFamily="34" charset="0"/>
              </a:rPr>
              <a:t>Rövidítés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az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alábbi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helyett</a:t>
            </a:r>
            <a:r>
              <a:rPr lang="sk-SK" sz="2400" dirty="0">
                <a:latin typeface="Trebuchet MS" pitchFamily="34" charset="0"/>
              </a:rPr>
              <a:t>:</a:t>
            </a:r>
            <a:br>
              <a:rPr lang="sk-SK" sz="2400" dirty="0">
                <a:latin typeface="Trebuchet MS" pitchFamily="34" charset="0"/>
              </a:rPr>
            </a:b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xPozicioA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br>
              <a:rPr lang="en-US" sz="2400" dirty="0">
                <a:solidFill>
                  <a:srgbClr val="000000"/>
                </a:solidFill>
                <a:latin typeface="Courier New" pitchFamily="49" charset="0"/>
              </a:rPr>
            </a:b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xPozicioA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= 30.5;</a:t>
            </a:r>
            <a:endParaRPr lang="en-US" sz="24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9" name="Right Brace 8"/>
          <p:cNvSpPr/>
          <p:nvPr/>
        </p:nvSpPr>
        <p:spPr bwMode="auto">
          <a:xfrm rot="5400000">
            <a:off x="4422710" y="27991"/>
            <a:ext cx="289249" cy="5561045"/>
          </a:xfrm>
          <a:prstGeom prst="rightBrace">
            <a:avLst/>
          </a:prstGeom>
          <a:noFill/>
          <a:ln w="19050" cap="flat" cmpd="sng" algn="ctr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Változó</a:t>
            </a:r>
            <a:r>
              <a:rPr lang="sk-SK" sz="4000" dirty="0"/>
              <a:t> </a:t>
            </a:r>
            <a:r>
              <a:rPr lang="sk-SK" sz="4000" dirty="0" err="1"/>
              <a:t>értékének</a:t>
            </a:r>
            <a:r>
              <a:rPr lang="sk-SK" sz="4000" dirty="0"/>
              <a:t> </a:t>
            </a:r>
            <a:r>
              <a:rPr lang="sk-SK" sz="4000" dirty="0" err="1"/>
              <a:t>olvasása</a:t>
            </a:r>
            <a:endParaRPr lang="cs-CZ" sz="4000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A </a:t>
            </a:r>
            <a:r>
              <a:rPr lang="sk-SK" dirty="0" err="1"/>
              <a:t>változó</a:t>
            </a:r>
            <a:r>
              <a:rPr lang="sk-SK" dirty="0"/>
              <a:t> </a:t>
            </a:r>
            <a:r>
              <a:rPr lang="sk-SK" dirty="0" err="1"/>
              <a:t>neve</a:t>
            </a:r>
            <a:r>
              <a:rPr lang="sk-SK" dirty="0"/>
              <a:t> </a:t>
            </a:r>
            <a:r>
              <a:rPr lang="sk-SK" dirty="0" err="1"/>
              <a:t>azt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az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értékét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képviseli</a:t>
            </a:r>
            <a:r>
              <a:rPr lang="sk-SK" b="1" dirty="0">
                <a:solidFill>
                  <a:srgbClr val="FF0000"/>
                </a:solidFill>
              </a:rPr>
              <a:t>,</a:t>
            </a:r>
            <a:r>
              <a:rPr lang="sk-SK" dirty="0"/>
              <a:t> mely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b="1" dirty="0" err="1"/>
              <a:t>adott</a:t>
            </a:r>
            <a:r>
              <a:rPr lang="sk-SK" b="1" dirty="0"/>
              <a:t> </a:t>
            </a:r>
            <a:r>
              <a:rPr lang="sk-SK" b="1" dirty="0" err="1"/>
              <a:t>pillanatban</a:t>
            </a:r>
            <a:r>
              <a:rPr lang="sk-SK" dirty="0"/>
              <a:t> </a:t>
            </a:r>
            <a:r>
              <a:rPr lang="sk-SK" dirty="0" err="1"/>
              <a:t>el</a:t>
            </a:r>
            <a:r>
              <a:rPr lang="sk-SK" dirty="0"/>
              <a:t> van </a:t>
            </a:r>
            <a:r>
              <a:rPr lang="sk-SK" dirty="0" err="1"/>
              <a:t>benne</a:t>
            </a:r>
            <a:r>
              <a:rPr lang="sk-SK" dirty="0"/>
              <a:t> </a:t>
            </a:r>
            <a:r>
              <a:rPr lang="sk-SK" dirty="0" err="1"/>
              <a:t>mentve</a:t>
            </a:r>
            <a:r>
              <a:rPr lang="sk-SK" dirty="0"/>
              <a:t>.</a:t>
            </a:r>
            <a:endParaRPr lang="en-US" dirty="0"/>
          </a:p>
          <a:p>
            <a:pPr eaLnBrk="1" hangingPunct="1">
              <a:buFontTx/>
              <a:buNone/>
            </a:pPr>
            <a:endParaRPr lang="en-US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lepesHossz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30;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hu-HU" dirty="0" err="1">
                <a:solidFill>
                  <a:srgbClr val="000000"/>
                </a:solidFill>
                <a:latin typeface="Courier New" pitchFamily="49" charset="0"/>
              </a:rPr>
              <a:t>teknos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.step(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lepesHossz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4730620" y="3993502"/>
            <a:ext cx="1800809" cy="168884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946849" y="5072840"/>
            <a:ext cx="4889240" cy="120032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sz="2400" dirty="0">
                <a:latin typeface="Trebuchet MS" pitchFamily="34" charset="0"/>
              </a:rPr>
              <a:t>A teknős annyit lép előre</a:t>
            </a:r>
            <a:r>
              <a:rPr lang="sk-SK" sz="2400" dirty="0">
                <a:latin typeface="Trebuchet MS" pitchFamily="34" charset="0"/>
              </a:rPr>
              <a:t>, </a:t>
            </a:r>
            <a:r>
              <a:rPr lang="sk-SK" sz="2400" dirty="0" err="1">
                <a:latin typeface="Trebuchet MS" pitchFamily="34" charset="0"/>
              </a:rPr>
              <a:t>amilyen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érték</a:t>
            </a:r>
            <a:r>
              <a:rPr lang="sk-SK" sz="2400" dirty="0">
                <a:latin typeface="Trebuchet MS" pitchFamily="34" charset="0"/>
              </a:rPr>
              <a:t> van </a:t>
            </a:r>
            <a:r>
              <a:rPr lang="sk-SK" sz="2400" b="1" dirty="0" err="1">
                <a:solidFill>
                  <a:srgbClr val="FF0000"/>
                </a:solidFill>
                <a:latin typeface="Trebuchet MS" pitchFamily="34" charset="0"/>
              </a:rPr>
              <a:t>aktuálisan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elementve</a:t>
            </a:r>
            <a:r>
              <a:rPr lang="sk-SK" sz="2400" dirty="0">
                <a:latin typeface="Trebuchet MS" pitchFamily="34" charset="0"/>
              </a:rPr>
              <a:t> a </a:t>
            </a:r>
            <a:r>
              <a:rPr lang="sk-SK" sz="2400" i="1" dirty="0" err="1">
                <a:latin typeface="Trebuchet MS" pitchFamily="34" charset="0"/>
              </a:rPr>
              <a:t>lepesHossz</a:t>
            </a:r>
            <a:r>
              <a:rPr lang="en-US" sz="2400" i="1" dirty="0">
                <a:latin typeface="Trebuchet MS" pitchFamily="34" charset="0"/>
              </a:rPr>
              <a:t> </a:t>
            </a:r>
            <a:r>
              <a:rPr lang="hu-HU" sz="2400" dirty="0">
                <a:latin typeface="Trebuchet MS" pitchFamily="34" charset="0"/>
              </a:rPr>
              <a:t>változóban, tehát</a:t>
            </a:r>
            <a:r>
              <a:rPr lang="en-US" sz="2400" dirty="0">
                <a:latin typeface="Trebuchet MS" pitchFamily="34" charset="0"/>
              </a:rPr>
              <a:t> 30</a:t>
            </a:r>
            <a:r>
              <a:rPr lang="hu-HU" sz="2400" dirty="0">
                <a:latin typeface="Trebuchet MS" pitchFamily="34" charset="0"/>
              </a:rPr>
              <a:t>.</a:t>
            </a:r>
            <a:endParaRPr lang="cs-CZ" sz="2400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/>
              <a:t>És végre a háromszög</a:t>
            </a:r>
            <a:r>
              <a:rPr lang="sk-SK" sz="4000" dirty="0"/>
              <a:t>...</a:t>
            </a:r>
            <a:endParaRPr lang="cs-CZ" sz="4000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egyenloszaru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szar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, </a:t>
            </a: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szog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-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szog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/2);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szar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	double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xPozicioA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.getX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	double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yPozicioA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.getY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(-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szar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szog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szar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.moveTo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xPozicioA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,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yPozicioA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>
            <a:off x="5710335" y="2687216"/>
            <a:ext cx="923730" cy="932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298162" y="2124367"/>
            <a:ext cx="2640564" cy="304698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 err="1">
                <a:latin typeface="Trebuchet MS" pitchFamily="34" charset="0"/>
              </a:rPr>
              <a:t>Az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i="1" dirty="0" err="1">
                <a:latin typeface="Trebuchet MS" pitchFamily="34" charset="0"/>
              </a:rPr>
              <a:t>xPozicioA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és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az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i="1" dirty="0" err="1">
                <a:latin typeface="Trebuchet MS" pitchFamily="34" charset="0"/>
              </a:rPr>
              <a:t>yPozicioA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változókba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elmentettük</a:t>
            </a:r>
            <a:r>
              <a:rPr lang="sk-SK" sz="2400" dirty="0">
                <a:latin typeface="Trebuchet MS" pitchFamily="34" charset="0"/>
              </a:rPr>
              <a:t> a </a:t>
            </a:r>
            <a:r>
              <a:rPr lang="sk-SK" sz="2400" dirty="0" err="1">
                <a:latin typeface="Trebuchet MS" pitchFamily="34" charset="0"/>
              </a:rPr>
              <a:t>teknős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koordinátáinak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aktuális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értékeit</a:t>
            </a:r>
            <a:br>
              <a:rPr lang="en-US" sz="2400" dirty="0">
                <a:latin typeface="Trebuchet MS" pitchFamily="34" charset="0"/>
              </a:rPr>
            </a:br>
            <a:r>
              <a:rPr lang="en-US" sz="2400" dirty="0">
                <a:latin typeface="Trebuchet MS" pitchFamily="34" charset="0"/>
              </a:rPr>
              <a:t>(A</a:t>
            </a:r>
            <a:r>
              <a:rPr lang="hu-HU" sz="2400" dirty="0">
                <a:latin typeface="Trebuchet MS" pitchFamily="34" charset="0"/>
              </a:rPr>
              <a:t> pont</a:t>
            </a:r>
            <a:r>
              <a:rPr lang="en-US" sz="2400" dirty="0">
                <a:latin typeface="Trebuchet MS" pitchFamily="34" charset="0"/>
              </a:rPr>
              <a:t>)</a:t>
            </a:r>
            <a:endParaRPr lang="cs-CZ" sz="2400" dirty="0">
              <a:latin typeface="Trebuchet MS" pitchFamily="34" charset="0"/>
            </a:endParaRPr>
          </a:p>
        </p:txBody>
      </p:sp>
      <p:sp>
        <p:nvSpPr>
          <p:cNvPr id="8" name="Right Brace 7"/>
          <p:cNvSpPr/>
          <p:nvPr/>
        </p:nvSpPr>
        <p:spPr bwMode="auto">
          <a:xfrm>
            <a:off x="5430417" y="2332654"/>
            <a:ext cx="223934" cy="727788"/>
          </a:xfrm>
          <a:prstGeom prst="rightBrace">
            <a:avLst/>
          </a:prstGeom>
          <a:noFill/>
          <a:ln w="19050" cap="flat" cmpd="sng" algn="ctr">
            <a:solidFill>
              <a:srgbClr val="008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3377682" y="4488025"/>
            <a:ext cx="674914" cy="100148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V="1">
            <a:off x="4609322" y="4500466"/>
            <a:ext cx="115078" cy="95794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491913" y="5399412"/>
            <a:ext cx="5728014" cy="120032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 err="1">
                <a:latin typeface="Trebuchet MS" pitchFamily="34" charset="0"/>
              </a:rPr>
              <a:t>Felhasználjuk</a:t>
            </a:r>
            <a:r>
              <a:rPr lang="sk-SK" sz="2400" dirty="0">
                <a:latin typeface="Trebuchet MS" pitchFamily="34" charset="0"/>
              </a:rPr>
              <a:t> a </a:t>
            </a:r>
            <a:r>
              <a:rPr lang="sk-SK" sz="2400" dirty="0" err="1">
                <a:latin typeface="Trebuchet MS" pitchFamily="34" charset="0"/>
              </a:rPr>
              <a:t>változókba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elmentett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értékeket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mint</a:t>
            </a:r>
            <a:r>
              <a:rPr lang="sk-SK" sz="2400" dirty="0">
                <a:latin typeface="Trebuchet MS" pitchFamily="34" charset="0"/>
              </a:rPr>
              <a:t> a </a:t>
            </a:r>
            <a:r>
              <a:rPr lang="sk-SK" sz="2400" dirty="0" err="1">
                <a:latin typeface="Trebuchet MS" pitchFamily="34" charset="0"/>
              </a:rPr>
              <a:t>paraméterek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értéke</a:t>
            </a:r>
            <a:r>
              <a:rPr lang="sk-SK" sz="2400" dirty="0">
                <a:latin typeface="Trebuchet MS" pitchFamily="34" charset="0"/>
              </a:rPr>
              <a:t> a </a:t>
            </a:r>
            <a:r>
              <a:rPr lang="sk-SK" sz="2400" dirty="0" err="1">
                <a:latin typeface="Trebuchet MS" pitchFamily="34" charset="0"/>
              </a:rPr>
              <a:t>metódus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hívásánál</a:t>
            </a:r>
            <a:r>
              <a:rPr lang="sk-SK" sz="2400" dirty="0">
                <a:latin typeface="Trebuchet MS" pitchFamily="34" charset="0"/>
              </a:rPr>
              <a:t>.</a:t>
            </a:r>
            <a:endParaRPr lang="cs-CZ" sz="2400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/>
              <a:t>Az „</a:t>
            </a:r>
            <a:r>
              <a:rPr lang="en-US" sz="4000" dirty="0"/>
              <a:t>=</a:t>
            </a:r>
            <a:r>
              <a:rPr lang="hu-HU" sz="4000" dirty="0"/>
              <a:t>” jobb oldaláról</a:t>
            </a:r>
            <a:endParaRPr lang="cs-CZ" sz="4000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Hozzárendelésnél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egyenlőségjel</a:t>
            </a:r>
            <a:r>
              <a:rPr lang="sk-SK" dirty="0"/>
              <a:t> </a:t>
            </a:r>
            <a:r>
              <a:rPr lang="sk-SK" dirty="0" err="1"/>
              <a:t>jobb</a:t>
            </a:r>
            <a:r>
              <a:rPr lang="sk-SK" dirty="0"/>
              <a:t> </a:t>
            </a:r>
            <a:r>
              <a:rPr lang="sk-SK" dirty="0" err="1"/>
              <a:t>oldalára</a:t>
            </a:r>
            <a:r>
              <a:rPr lang="sk-SK" dirty="0"/>
              <a:t> </a:t>
            </a:r>
            <a:r>
              <a:rPr lang="sk-SK" dirty="0" err="1"/>
              <a:t>írhatunk</a:t>
            </a:r>
            <a:r>
              <a:rPr lang="sk-SK" dirty="0"/>
              <a:t> </a:t>
            </a:r>
            <a:r>
              <a:rPr lang="sk-SK" dirty="0" err="1"/>
              <a:t>pl</a:t>
            </a:r>
            <a:r>
              <a:rPr lang="sk-SK" dirty="0"/>
              <a:t>. </a:t>
            </a:r>
            <a:r>
              <a:rPr lang="sk-SK" dirty="0" err="1"/>
              <a:t>tetszőleges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számtani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kifejezést</a:t>
            </a:r>
            <a:r>
              <a:rPr lang="en-US" dirty="0"/>
              <a:t>…</a:t>
            </a:r>
            <a:endParaRPr lang="sk-SK" dirty="0"/>
          </a:p>
          <a:p>
            <a:pPr eaLnBrk="1" hangingPunct="1"/>
            <a:r>
              <a:rPr lang="sk-SK" dirty="0"/>
              <a:t>A </a:t>
            </a:r>
            <a:r>
              <a:rPr lang="sk-SK" dirty="0" err="1"/>
              <a:t>hozzárendelés</a:t>
            </a:r>
            <a:r>
              <a:rPr lang="sk-SK" dirty="0"/>
              <a:t> </a:t>
            </a:r>
            <a:r>
              <a:rPr lang="sk-SK" dirty="0" err="1"/>
              <a:t>előtt</a:t>
            </a:r>
            <a:r>
              <a:rPr lang="sk-SK" dirty="0"/>
              <a:t> </a:t>
            </a:r>
            <a:r>
              <a:rPr lang="sk-SK" dirty="0" err="1"/>
              <a:t>először</a:t>
            </a:r>
            <a:r>
              <a:rPr lang="sk-SK" dirty="0"/>
              <a:t> </a:t>
            </a:r>
            <a:r>
              <a:rPr lang="sk-SK" b="1" dirty="0" err="1"/>
              <a:t>kiértékelődik</a:t>
            </a:r>
            <a:r>
              <a:rPr lang="sk-SK" dirty="0"/>
              <a:t> a </a:t>
            </a:r>
            <a:r>
              <a:rPr lang="sk-SK" dirty="0" err="1"/>
              <a:t>kifejezés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= </a:t>
            </a:r>
            <a:r>
              <a:rPr lang="sk-SK" dirty="0" err="1"/>
              <a:t>jobb</a:t>
            </a:r>
            <a:r>
              <a:rPr lang="sk-SK" dirty="0"/>
              <a:t> </a:t>
            </a:r>
            <a:r>
              <a:rPr lang="sk-SK" dirty="0" err="1"/>
              <a:t>oldalán</a:t>
            </a:r>
            <a:r>
              <a:rPr lang="sk-SK" dirty="0"/>
              <a:t> </a:t>
            </a:r>
            <a:r>
              <a:rPr lang="sk-SK" dirty="0" err="1"/>
              <a:t>és</a:t>
            </a:r>
            <a:r>
              <a:rPr lang="sk-SK" dirty="0"/>
              <a:t> </a:t>
            </a:r>
            <a:r>
              <a:rPr lang="sk-SK" dirty="0" err="1"/>
              <a:t>ez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érték</a:t>
            </a:r>
            <a:r>
              <a:rPr lang="sk-SK" dirty="0"/>
              <a:t> </a:t>
            </a:r>
            <a:r>
              <a:rPr lang="sk-SK" dirty="0" err="1"/>
              <a:t>rendelődik</a:t>
            </a:r>
            <a:r>
              <a:rPr lang="sk-SK" dirty="0"/>
              <a:t> </a:t>
            </a:r>
            <a:r>
              <a:rPr lang="sk-SK" dirty="0" err="1"/>
              <a:t>hozzá</a:t>
            </a:r>
            <a:r>
              <a:rPr lang="sk-SK" dirty="0"/>
              <a:t> a </a:t>
            </a:r>
            <a:r>
              <a:rPr lang="sk-SK" dirty="0" err="1"/>
              <a:t>változóhoz</a:t>
            </a:r>
            <a:endParaRPr lang="sk-SK" dirty="0"/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endParaRPr lang="en-US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10;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double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hatvany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*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hatvany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*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*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</p:txBody>
      </p:sp>
    </p:spTree>
  </p:cSld>
  <p:clrMapOvr>
    <a:masterClrMapping/>
  </p:clrMapOvr>
  <p:transition spd="med">
    <p:randomBa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Mi </a:t>
            </a:r>
            <a:r>
              <a:rPr lang="sk-SK" sz="4000"/>
              <a:t>történik</a:t>
            </a:r>
            <a:r>
              <a:rPr lang="en-US" sz="4000"/>
              <a:t>?</a:t>
            </a:r>
            <a:endParaRPr lang="cs-CZ" sz="40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6778" y="1510213"/>
            <a:ext cx="8574505" cy="4843934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x;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x = 2;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y = 6;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x = 2 * y;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x =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x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+ 2;</a:t>
            </a:r>
          </a:p>
        </p:txBody>
      </p:sp>
      <p:sp>
        <p:nvSpPr>
          <p:cNvPr id="1136644" name="Line 4"/>
          <p:cNvSpPr>
            <a:spLocks noChangeShapeType="1"/>
          </p:cNvSpPr>
          <p:nvPr/>
        </p:nvSpPr>
        <p:spPr bwMode="auto">
          <a:xfrm>
            <a:off x="188913" y="1785938"/>
            <a:ext cx="434975" cy="142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lg" len="lg"/>
          </a:ln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1136645" name="Rectangle 5"/>
          <p:cNvSpPr>
            <a:spLocks noChangeArrowheads="1"/>
          </p:cNvSpPr>
          <p:nvPr/>
        </p:nvSpPr>
        <p:spPr bwMode="auto">
          <a:xfrm>
            <a:off x="5427663" y="1974850"/>
            <a:ext cx="1204912" cy="103028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9525" algn="ctr">
            <a:solidFill>
              <a:srgbClr val="CC9900"/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136646" name="Text Box 6"/>
          <p:cNvSpPr txBox="1">
            <a:spLocks noChangeArrowheads="1"/>
          </p:cNvSpPr>
          <p:nvPr/>
        </p:nvSpPr>
        <p:spPr bwMode="auto">
          <a:xfrm>
            <a:off x="5822398" y="1450392"/>
            <a:ext cx="609600" cy="51911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cs-CZ" sz="2800" dirty="0">
                <a:solidFill>
                  <a:srgbClr val="000000"/>
                </a:solidFill>
                <a:latin typeface="Courier New" pitchFamily="49" charset="0"/>
              </a:rPr>
              <a:t>x</a:t>
            </a:r>
          </a:p>
        </p:txBody>
      </p:sp>
      <p:sp>
        <p:nvSpPr>
          <p:cNvPr id="1136647" name="Text Box 7"/>
          <p:cNvSpPr txBox="1">
            <a:spLocks noChangeArrowheads="1"/>
          </p:cNvSpPr>
          <p:nvPr/>
        </p:nvSpPr>
        <p:spPr bwMode="auto">
          <a:xfrm>
            <a:off x="5646738" y="2263775"/>
            <a:ext cx="812800" cy="51911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???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1136648" name="Rectangle 8"/>
          <p:cNvSpPr>
            <a:spLocks noChangeArrowheads="1"/>
          </p:cNvSpPr>
          <p:nvPr/>
        </p:nvSpPr>
        <p:spPr bwMode="auto">
          <a:xfrm>
            <a:off x="7196138" y="1987550"/>
            <a:ext cx="1204912" cy="103028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9525" algn="ctr">
            <a:solidFill>
              <a:srgbClr val="CC9900"/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136649" name="Text Box 9"/>
          <p:cNvSpPr txBox="1">
            <a:spLocks noChangeArrowheads="1"/>
          </p:cNvSpPr>
          <p:nvPr/>
        </p:nvSpPr>
        <p:spPr bwMode="auto">
          <a:xfrm>
            <a:off x="7618872" y="1435100"/>
            <a:ext cx="609600" cy="51911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Courier New" pitchFamily="49" charset="0"/>
              </a:rPr>
              <a:t>y</a:t>
            </a:r>
            <a:endParaRPr lang="cs-CZ" sz="28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136650" name="Text Box 10"/>
          <p:cNvSpPr txBox="1">
            <a:spLocks noChangeArrowheads="1"/>
          </p:cNvSpPr>
          <p:nvPr/>
        </p:nvSpPr>
        <p:spPr bwMode="auto">
          <a:xfrm>
            <a:off x="7614497" y="2225446"/>
            <a:ext cx="609600" cy="5847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3200" b="1" dirty="0"/>
              <a:t>6</a:t>
            </a:r>
            <a:endParaRPr lang="cs-CZ" sz="3200" b="1" dirty="0"/>
          </a:p>
        </p:txBody>
      </p:sp>
      <p:sp>
        <p:nvSpPr>
          <p:cNvPr id="1136651" name="Text Box 11"/>
          <p:cNvSpPr txBox="1">
            <a:spLocks noChangeArrowheads="1"/>
          </p:cNvSpPr>
          <p:nvPr/>
        </p:nvSpPr>
        <p:spPr bwMode="auto">
          <a:xfrm>
            <a:off x="5840509" y="2196874"/>
            <a:ext cx="429662" cy="5847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cs-CZ" sz="3200" b="1" dirty="0"/>
          </a:p>
        </p:txBody>
      </p:sp>
      <p:sp>
        <p:nvSpPr>
          <p:cNvPr id="1136653" name="Rectangle 13"/>
          <p:cNvSpPr>
            <a:spLocks noChangeArrowheads="1"/>
          </p:cNvSpPr>
          <p:nvPr/>
        </p:nvSpPr>
        <p:spPr bwMode="auto">
          <a:xfrm>
            <a:off x="3395663" y="3328988"/>
            <a:ext cx="2349500" cy="519112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sz="2800">
                <a:solidFill>
                  <a:srgbClr val="000000"/>
                </a:solidFill>
                <a:latin typeface="Courier New" pitchFamily="49" charset="0"/>
              </a:rPr>
              <a:t>x </a:t>
            </a:r>
            <a:r>
              <a:rPr lang="cs-CZ">
                <a:solidFill>
                  <a:srgbClr val="000000"/>
                </a:solidFill>
              </a:rPr>
              <a:t>◄</a:t>
            </a:r>
            <a:r>
              <a:rPr lang="cs-CZ" sz="2800">
                <a:solidFill>
                  <a:srgbClr val="000000"/>
                </a:solidFill>
                <a:latin typeface="Courier New" pitchFamily="49" charset="0"/>
              </a:rPr>
              <a:t> 2 * </a:t>
            </a:r>
            <a:r>
              <a:rPr lang="en-US" sz="2800">
                <a:solidFill>
                  <a:srgbClr val="000000"/>
                </a:solidFill>
                <a:latin typeface="Courier New" pitchFamily="49" charset="0"/>
              </a:rPr>
              <a:t>6</a:t>
            </a:r>
            <a:r>
              <a:rPr lang="cs-CZ" sz="280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</p:txBody>
      </p:sp>
      <p:sp>
        <p:nvSpPr>
          <p:cNvPr id="1136654" name="Rectangle 14"/>
          <p:cNvSpPr>
            <a:spLocks noChangeArrowheads="1"/>
          </p:cNvSpPr>
          <p:nvPr/>
        </p:nvSpPr>
        <p:spPr bwMode="auto">
          <a:xfrm>
            <a:off x="3405188" y="3340100"/>
            <a:ext cx="1711325" cy="51911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sz="2800" dirty="0">
                <a:solidFill>
                  <a:srgbClr val="000000"/>
                </a:solidFill>
                <a:latin typeface="Courier New" pitchFamily="49" charset="0"/>
              </a:rPr>
              <a:t>x </a:t>
            </a:r>
            <a:r>
              <a:rPr lang="cs-CZ" dirty="0">
                <a:solidFill>
                  <a:srgbClr val="000000"/>
                </a:solidFill>
              </a:rPr>
              <a:t>◄</a:t>
            </a:r>
            <a:r>
              <a:rPr lang="cs-CZ" sz="28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Courier New" pitchFamily="49" charset="0"/>
              </a:rPr>
              <a:t>12</a:t>
            </a:r>
            <a:r>
              <a:rPr lang="cs-CZ" sz="28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</p:txBody>
      </p:sp>
      <p:sp>
        <p:nvSpPr>
          <p:cNvPr id="1136655" name="Text Box 15"/>
          <p:cNvSpPr txBox="1">
            <a:spLocks noChangeArrowheads="1"/>
          </p:cNvSpPr>
          <p:nvPr/>
        </p:nvSpPr>
        <p:spPr bwMode="auto">
          <a:xfrm>
            <a:off x="5694590" y="2241939"/>
            <a:ext cx="812800" cy="5847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3200" b="1" dirty="0"/>
              <a:t>12</a:t>
            </a:r>
            <a:endParaRPr lang="cs-CZ" sz="3200" b="1" dirty="0"/>
          </a:p>
        </p:txBody>
      </p:sp>
      <p:sp>
        <p:nvSpPr>
          <p:cNvPr id="1136656" name="Rectangle 16"/>
          <p:cNvSpPr>
            <a:spLocks noChangeArrowheads="1"/>
          </p:cNvSpPr>
          <p:nvPr/>
        </p:nvSpPr>
        <p:spPr bwMode="auto">
          <a:xfrm>
            <a:off x="3417888" y="3919538"/>
            <a:ext cx="2524125" cy="519112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sz="2800">
                <a:solidFill>
                  <a:srgbClr val="000000"/>
                </a:solidFill>
                <a:latin typeface="Courier New" pitchFamily="49" charset="0"/>
              </a:rPr>
              <a:t>x </a:t>
            </a:r>
            <a:r>
              <a:rPr lang="cs-CZ" sz="28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◄</a:t>
            </a:r>
            <a:r>
              <a:rPr lang="en-US" sz="28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>
                <a:solidFill>
                  <a:srgbClr val="000000"/>
                </a:solidFill>
                <a:latin typeface="Courier New" pitchFamily="49" charset="0"/>
              </a:rPr>
              <a:t>12 + 2</a:t>
            </a:r>
            <a:r>
              <a:rPr lang="cs-CZ" sz="280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</p:txBody>
      </p:sp>
      <p:sp>
        <p:nvSpPr>
          <p:cNvPr id="1136657" name="Text Box 17"/>
          <p:cNvSpPr txBox="1">
            <a:spLocks noChangeArrowheads="1"/>
          </p:cNvSpPr>
          <p:nvPr/>
        </p:nvSpPr>
        <p:spPr bwMode="auto">
          <a:xfrm>
            <a:off x="5700749" y="2221691"/>
            <a:ext cx="812800" cy="5847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3200" b="1" dirty="0"/>
              <a:t>14</a:t>
            </a:r>
            <a:endParaRPr lang="cs-CZ" sz="3200" b="1" dirty="0"/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940591" y="4794578"/>
            <a:ext cx="7317001" cy="1755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57188" lvl="0" indent="-357188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 typeface="Trebuchet MS" pitchFamily="34" charset="0"/>
              <a:buChar char="●"/>
            </a:pPr>
            <a:r>
              <a:rPr lang="sk-SK" sz="2400" kern="0" dirty="0" err="1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Mindig</a:t>
            </a:r>
            <a:r>
              <a:rPr lang="sk-SK" sz="2400" kern="0" dirty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hu-HU" sz="2400" kern="0" dirty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először az</a:t>
            </a:r>
            <a:r>
              <a:rPr lang="sk-SK" sz="2400" kern="0" dirty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sk-SK" sz="2400" b="1" kern="0" dirty="0">
                <a:solidFill>
                  <a:srgbClr val="FF0000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= </a:t>
            </a:r>
            <a:r>
              <a:rPr lang="hu-HU" sz="2400" kern="0" dirty="0">
                <a:solidFill>
                  <a:srgbClr val="2B3212"/>
                </a:solidFill>
                <a:ea typeface="Lucida Sans Unicode" pitchFamily="34" charset="0"/>
                <a:cs typeface="Lucida Sans Unicode" pitchFamily="34" charset="0"/>
              </a:rPr>
              <a:t>jobb oldala számítódik ki!</a:t>
            </a:r>
            <a:endParaRPr lang="sk-SK" sz="2400" b="1" kern="0" dirty="0">
              <a:solidFill>
                <a:srgbClr val="FF0000"/>
              </a:solidFill>
              <a:latin typeface="+mn-lt"/>
              <a:ea typeface="Lucida Sans Unicode" pitchFamily="34" charset="0"/>
              <a:cs typeface="Lucida Sans Unicode" pitchFamily="34" charset="0"/>
            </a:endParaRPr>
          </a:p>
          <a:p>
            <a:pPr marL="357188" marR="0" lvl="0" indent="-3571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Tx/>
              <a:buNone/>
              <a:tabLst/>
              <a:defRPr/>
            </a:pPr>
            <a:endParaRPr kumimoji="0" lang="cs-CZ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itchFamily="49" charset="0"/>
              <a:ea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62428E-7 L -4.44444E-6 0.087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366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136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36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36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36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36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36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36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36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36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36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.08786 L -4.44444E-6 0.1736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1366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.18405 L -4.44444E-6 0.2589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1366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36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36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36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36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36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36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1136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113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136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136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.25896 L -4.44444E-6 0.34867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1366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5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36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36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36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36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136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136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136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136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36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36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136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136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36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36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136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136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.34867 L -4.44444E-6 0.42382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11366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1136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1136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44" grpId="0" animBg="1"/>
      <p:bldP spid="1136644" grpId="1" animBg="1"/>
      <p:bldP spid="1136644" grpId="2" animBg="1"/>
      <p:bldP spid="1136644" grpId="3" animBg="1"/>
      <p:bldP spid="1136644" grpId="4" animBg="1"/>
      <p:bldP spid="1136645" grpId="0" animBg="1"/>
      <p:bldP spid="1136646" grpId="0"/>
      <p:bldP spid="1136647" grpId="0"/>
      <p:bldP spid="1136647" grpId="1"/>
      <p:bldP spid="1136648" grpId="0" animBg="1"/>
      <p:bldP spid="1136649" grpId="0"/>
      <p:bldP spid="1136650" grpId="0"/>
      <p:bldP spid="1136651" grpId="0"/>
      <p:bldP spid="1136651" grpId="1"/>
      <p:bldP spid="1136653" grpId="0"/>
      <p:bldP spid="1136653" grpId="1"/>
      <p:bldP spid="1136654" grpId="0"/>
      <p:bldP spid="1136654" grpId="1"/>
      <p:bldP spid="1136655" grpId="0"/>
      <p:bldP spid="1136655" grpId="1"/>
      <p:bldP spid="1136655" grpId="2"/>
      <p:bldP spid="1136656" grpId="0"/>
      <p:bldP spid="1136656" grpId="1"/>
      <p:bldP spid="1136657" grpId="0"/>
      <p:bldP spid="1136657" grpId="1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/>
              <a:t>Az „</a:t>
            </a:r>
            <a:r>
              <a:rPr lang="en-US" sz="4000" dirty="0"/>
              <a:t>=</a:t>
            </a:r>
            <a:r>
              <a:rPr lang="hu-HU" sz="4000" dirty="0"/>
              <a:t>” jobb oldaláról</a:t>
            </a:r>
            <a:endParaRPr lang="cs-CZ" sz="4000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Ha </a:t>
            </a:r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dirty="0" err="1"/>
              <a:t>double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sk-SK" dirty="0" err="1"/>
              <a:t>int</a:t>
            </a:r>
            <a:r>
              <a:rPr lang="en-US" dirty="0"/>
              <a:t>)</a:t>
            </a:r>
            <a:r>
              <a:rPr lang="hu-HU" dirty="0"/>
              <a:t> típusú változóhoz értéket rendelünk</a:t>
            </a:r>
            <a:r>
              <a:rPr lang="sk-SK" dirty="0"/>
              <a:t>,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en-US" b="1" dirty="0">
                <a:solidFill>
                  <a:srgbClr val="FF0000"/>
                </a:solidFill>
              </a:rPr>
              <a:t>=</a:t>
            </a:r>
            <a:r>
              <a:rPr lang="en-US" dirty="0"/>
              <a:t> </a:t>
            </a:r>
            <a:r>
              <a:rPr lang="hu-HU" dirty="0"/>
              <a:t>jobb oldalára tetszőleges, </a:t>
            </a:r>
            <a:r>
              <a:rPr lang="sk-SK" dirty="0" err="1">
                <a:solidFill>
                  <a:srgbClr val="FF0000"/>
                </a:solidFill>
              </a:rPr>
              <a:t>számtani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kifejezést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hu-HU" dirty="0"/>
              <a:t>írhatunk, melynek eredménye egy valós (egész) szám </a:t>
            </a:r>
            <a:r>
              <a:rPr lang="sk-SK" dirty="0"/>
              <a:t>– </a:t>
            </a:r>
            <a:r>
              <a:rPr lang="sk-SK" b="1" dirty="0" err="1">
                <a:solidFill>
                  <a:srgbClr val="FF0000"/>
                </a:solidFill>
              </a:rPr>
              <a:t>kompatibilis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érték</a:t>
            </a:r>
            <a:r>
              <a:rPr lang="sk-SK" dirty="0"/>
              <a:t>.</a:t>
            </a:r>
            <a:endParaRPr lang="en-US" dirty="0"/>
          </a:p>
          <a:p>
            <a:pPr eaLnBrk="1" hangingPunct="1"/>
            <a:r>
              <a:rPr lang="sk-SK" b="1" dirty="0" err="1"/>
              <a:t>Megjegyzés</a:t>
            </a:r>
            <a:r>
              <a:rPr lang="sk-SK" b="1" dirty="0"/>
              <a:t>:</a:t>
            </a:r>
            <a:r>
              <a:rPr lang="sk-SK" dirty="0"/>
              <a:t> </a:t>
            </a:r>
            <a:r>
              <a:rPr lang="sk-SK" dirty="0" err="1"/>
              <a:t>számtani</a:t>
            </a:r>
            <a:r>
              <a:rPr lang="sk-SK" dirty="0"/>
              <a:t> </a:t>
            </a:r>
            <a:r>
              <a:rPr lang="sk-SK" dirty="0" err="1"/>
              <a:t>kifejezést</a:t>
            </a:r>
            <a:r>
              <a:rPr lang="sk-SK" dirty="0"/>
              <a:t> </a:t>
            </a:r>
            <a:r>
              <a:rPr lang="sk-SK" dirty="0" err="1"/>
              <a:t>írhatunk</a:t>
            </a:r>
            <a:r>
              <a:rPr lang="sk-SK" dirty="0"/>
              <a:t> a </a:t>
            </a:r>
            <a:r>
              <a:rPr lang="sk-SK" dirty="0" err="1"/>
              <a:t>hívott</a:t>
            </a:r>
            <a:r>
              <a:rPr lang="sk-SK" dirty="0"/>
              <a:t> </a:t>
            </a:r>
            <a:r>
              <a:rPr lang="sk-SK" dirty="0" err="1"/>
              <a:t>metódus</a:t>
            </a:r>
            <a:r>
              <a:rPr lang="sk-SK" dirty="0"/>
              <a:t> </a:t>
            </a:r>
            <a:r>
              <a:rPr lang="sk-SK" dirty="0" err="1"/>
              <a:t>paramétereinek</a:t>
            </a:r>
            <a:r>
              <a:rPr lang="sk-SK" dirty="0"/>
              <a:t> </a:t>
            </a:r>
            <a:r>
              <a:rPr lang="sk-SK" dirty="0" err="1"/>
              <a:t>helyére</a:t>
            </a:r>
            <a:r>
              <a:rPr lang="sk-SK" dirty="0"/>
              <a:t> </a:t>
            </a:r>
            <a:r>
              <a:rPr lang="sk-SK" dirty="0" err="1"/>
              <a:t>is</a:t>
            </a:r>
            <a:endParaRPr lang="sk-SK" dirty="0"/>
          </a:p>
          <a:p>
            <a:pPr algn="ctr" eaLnBrk="1" hangingPunct="1">
              <a:buFontTx/>
              <a:buNone/>
            </a:pPr>
            <a:r>
              <a:rPr lang="en-US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.setDirection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(2*</a:t>
            </a:r>
            <a:r>
              <a:rPr lang="hu-HU" dirty="0">
                <a:solidFill>
                  <a:srgbClr val="000000"/>
                </a:solidFill>
                <a:latin typeface="Courier New" pitchFamily="49" charset="0"/>
              </a:rPr>
              <a:t>elfordulás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en-US" dirty="0"/>
          </a:p>
          <a:p>
            <a:pPr eaLnBrk="1" hangingPunct="1">
              <a:buFontTx/>
              <a:buNone/>
            </a:pPr>
            <a:endParaRPr lang="sk-SK" dirty="0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flipH="1" flipV="1">
            <a:off x="6243537" y="4787961"/>
            <a:ext cx="121298" cy="793101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181284" y="5473965"/>
            <a:ext cx="5505062" cy="83099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A </a:t>
            </a:r>
            <a:r>
              <a:rPr lang="sk-SK" sz="2400" dirty="0" err="1">
                <a:latin typeface="Trebuchet MS" pitchFamily="34" charset="0"/>
              </a:rPr>
              <a:t>metódus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hívása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előtt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kiszámítódik</a:t>
            </a:r>
            <a:r>
              <a:rPr lang="sk-SK" sz="2400" dirty="0">
                <a:latin typeface="Trebuchet MS" pitchFamily="34" charset="0"/>
              </a:rPr>
              <a:t> a </a:t>
            </a:r>
            <a:r>
              <a:rPr lang="sk-SK" sz="2400" dirty="0" err="1">
                <a:latin typeface="Trebuchet MS" pitchFamily="34" charset="0"/>
              </a:rPr>
              <a:t>kifejezés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értéke</a:t>
            </a:r>
            <a:r>
              <a:rPr lang="sk-SK" sz="2400" dirty="0">
                <a:latin typeface="Trebuchet MS" pitchFamily="34" charset="0"/>
              </a:rPr>
              <a:t>.</a:t>
            </a:r>
            <a:endParaRPr lang="cs-CZ" sz="2400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Számtani</a:t>
            </a:r>
            <a:r>
              <a:rPr lang="sk-SK" sz="4000" dirty="0"/>
              <a:t> </a:t>
            </a:r>
            <a:r>
              <a:rPr lang="sk-SK" sz="4000" dirty="0" err="1"/>
              <a:t>kifejezés</a:t>
            </a:r>
            <a:endParaRPr lang="cs-CZ" sz="4000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dirty="0" err="1"/>
              <a:t>számtani</a:t>
            </a:r>
            <a:r>
              <a:rPr lang="sk-SK" dirty="0"/>
              <a:t> </a:t>
            </a:r>
            <a:r>
              <a:rPr lang="sk-SK" dirty="0" err="1"/>
              <a:t>kifejezésben</a:t>
            </a:r>
            <a:r>
              <a:rPr lang="sk-SK" dirty="0"/>
              <a:t> </a:t>
            </a:r>
            <a:r>
              <a:rPr lang="sk-SK" dirty="0" err="1"/>
              <a:t>használhatunk</a:t>
            </a:r>
            <a:r>
              <a:rPr lang="sk-SK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 err="1">
                <a:solidFill>
                  <a:srgbClr val="FF0000"/>
                </a:solidFill>
              </a:rPr>
              <a:t>Matematikai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műveletek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hu-HU" dirty="0"/>
              <a:t>jeleit</a:t>
            </a:r>
            <a:r>
              <a:rPr lang="sk-SK" dirty="0"/>
              <a:t> :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>
                <a:latin typeface="Courier New" pitchFamily="49" charset="0"/>
              </a:rPr>
              <a:t>* </a:t>
            </a:r>
            <a:r>
              <a:rPr lang="en-US" dirty="0"/>
              <a:t>(</a:t>
            </a:r>
            <a:r>
              <a:rPr lang="hu-HU" dirty="0"/>
              <a:t>szorzás</a:t>
            </a:r>
            <a:r>
              <a:rPr lang="en-US" dirty="0"/>
              <a:t>), </a:t>
            </a:r>
            <a:r>
              <a:rPr lang="en-US" dirty="0">
                <a:latin typeface="Courier New" pitchFamily="49" charset="0"/>
              </a:rPr>
              <a:t>+ </a:t>
            </a:r>
            <a:r>
              <a:rPr lang="en-US" dirty="0"/>
              <a:t>(</a:t>
            </a:r>
            <a:r>
              <a:rPr lang="hu-HU" dirty="0"/>
              <a:t>összeadás</a:t>
            </a:r>
            <a:r>
              <a:rPr lang="en-US" dirty="0"/>
              <a:t>)</a:t>
            </a:r>
            <a:r>
              <a:rPr lang="sk-SK" dirty="0"/>
              <a:t>, </a:t>
            </a:r>
            <a:r>
              <a:rPr lang="en-US" dirty="0">
                <a:latin typeface="Courier New" pitchFamily="49" charset="0"/>
              </a:rPr>
              <a:t>- </a:t>
            </a:r>
            <a:r>
              <a:rPr lang="en-US" dirty="0"/>
              <a:t>(</a:t>
            </a:r>
            <a:r>
              <a:rPr lang="hu-HU" dirty="0"/>
              <a:t>kivonás</a:t>
            </a:r>
            <a:r>
              <a:rPr lang="en-US" dirty="0"/>
              <a:t>)</a:t>
            </a:r>
            <a:r>
              <a:rPr lang="sk-SK" dirty="0"/>
              <a:t>,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/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/>
              <a:t>(</a:t>
            </a:r>
            <a:r>
              <a:rPr lang="hu-HU" dirty="0"/>
              <a:t>osztás</a:t>
            </a:r>
            <a:r>
              <a:rPr lang="en-US" dirty="0"/>
              <a:t>), </a:t>
            </a:r>
          </a:p>
          <a:p>
            <a:pPr lvl="2" eaLnBrk="1" hangingPunct="1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</a:rPr>
              <a:t>%</a:t>
            </a:r>
            <a:r>
              <a:rPr lang="en-US" dirty="0"/>
              <a:t> (</a:t>
            </a:r>
            <a:r>
              <a:rPr lang="hu-HU" dirty="0"/>
              <a:t>maradékos osztás</a:t>
            </a:r>
            <a:r>
              <a:rPr lang="en-US" dirty="0"/>
              <a:t>):</a:t>
            </a:r>
            <a:r>
              <a:rPr lang="sk-SK" dirty="0"/>
              <a:t> </a:t>
            </a:r>
            <a:r>
              <a:rPr lang="en-US" dirty="0"/>
              <a:t>10</a:t>
            </a:r>
            <a:r>
              <a:rPr lang="sk-SK" dirty="0"/>
              <a:t> </a:t>
            </a:r>
            <a:r>
              <a:rPr lang="en-US" dirty="0"/>
              <a:t>% 3 </a:t>
            </a:r>
            <a:r>
              <a:rPr lang="hu-HU" dirty="0"/>
              <a:t>=</a:t>
            </a:r>
            <a:r>
              <a:rPr lang="en-US" dirty="0"/>
              <a:t> 1, 6 % </a:t>
            </a:r>
            <a:r>
              <a:rPr lang="sk-SK" dirty="0"/>
              <a:t>8 = </a:t>
            </a:r>
            <a:r>
              <a:rPr lang="en-US" dirty="0"/>
              <a:t>6</a:t>
            </a:r>
            <a:r>
              <a:rPr lang="sk-SK" dirty="0"/>
              <a:t>, </a:t>
            </a:r>
            <a:r>
              <a:rPr lang="en-US" dirty="0"/>
              <a:t>12 % 4 </a:t>
            </a:r>
            <a:r>
              <a:rPr lang="hu-HU" dirty="0"/>
              <a:t>=</a:t>
            </a:r>
            <a:r>
              <a:rPr lang="en-US" dirty="0"/>
              <a:t> 0</a:t>
            </a:r>
          </a:p>
          <a:p>
            <a:pPr lvl="1" eaLnBrk="1" hangingPunct="1">
              <a:lnSpc>
                <a:spcPct val="90000"/>
              </a:lnSpc>
            </a:pPr>
            <a:r>
              <a:rPr lang="hu-HU" dirty="0"/>
              <a:t>Kerek </a:t>
            </a:r>
            <a:r>
              <a:rPr lang="hu-HU" dirty="0" err="1"/>
              <a:t>zarójeleket</a:t>
            </a:r>
            <a:r>
              <a:rPr lang="hu-HU" dirty="0"/>
              <a:t> </a:t>
            </a:r>
            <a:r>
              <a:rPr lang="en-US" dirty="0"/>
              <a:t>()</a:t>
            </a:r>
            <a:endParaRPr lang="sk-SK" dirty="0"/>
          </a:p>
          <a:p>
            <a:pPr lvl="1" eaLnBrk="1" hangingPunct="1">
              <a:lnSpc>
                <a:spcPct val="90000"/>
              </a:lnSpc>
            </a:pPr>
            <a:r>
              <a:rPr lang="hu-HU" dirty="0"/>
              <a:t>Változók neveit, melyek a bennük lévő értéket képviselik</a:t>
            </a:r>
            <a:endParaRPr lang="sk-SK" dirty="0"/>
          </a:p>
          <a:p>
            <a:pPr lvl="1" eaLnBrk="1" hangingPunct="1">
              <a:lnSpc>
                <a:spcPct val="90000"/>
              </a:lnSpc>
            </a:pPr>
            <a:r>
              <a:rPr lang="hu-HU" dirty="0"/>
              <a:t>számokat</a:t>
            </a:r>
            <a:endParaRPr lang="cs-CZ" dirty="0"/>
          </a:p>
          <a:p>
            <a:pPr lvl="1" eaLnBrk="1" hangingPunct="1">
              <a:lnSpc>
                <a:spcPct val="90000"/>
              </a:lnSpc>
            </a:pPr>
            <a:r>
              <a:rPr lang="sk-SK" dirty="0" err="1"/>
              <a:t>Értékeket</a:t>
            </a:r>
            <a:r>
              <a:rPr lang="sk-SK" dirty="0"/>
              <a:t> </a:t>
            </a:r>
            <a:r>
              <a:rPr lang="sk-SK" dirty="0" err="1"/>
              <a:t>visszaadó</a:t>
            </a:r>
            <a:r>
              <a:rPr lang="sk-SK" dirty="0"/>
              <a:t> </a:t>
            </a:r>
            <a:r>
              <a:rPr lang="sk-SK" dirty="0" err="1"/>
              <a:t>metódusokat</a:t>
            </a:r>
            <a:r>
              <a:rPr lang="sk-SK" dirty="0"/>
              <a:t>: </a:t>
            </a:r>
            <a:endParaRPr lang="en-US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cs-CZ" sz="800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		double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változás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br>
              <a:rPr lang="cs-CZ" sz="2400" dirty="0">
                <a:solidFill>
                  <a:srgbClr val="000000"/>
                </a:solidFill>
                <a:latin typeface="Courier New" pitchFamily="49" charset="0"/>
              </a:rPr>
            </a:b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		3 *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.distanceTo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(100, 200);</a:t>
            </a:r>
          </a:p>
        </p:txBody>
      </p:sp>
      <p:pic>
        <p:nvPicPr>
          <p:cNvPr id="25604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32441" y="1219433"/>
            <a:ext cx="1343608" cy="1074601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/>
              <a:t>S</a:t>
            </a:r>
            <a:r>
              <a:rPr lang="sk-SK" sz="4000" dirty="0" err="1"/>
              <a:t>pirál</a:t>
            </a:r>
            <a:endParaRPr lang="cs-CZ" sz="40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Tanítsuk</a:t>
            </a:r>
            <a:r>
              <a:rPr lang="sk-SK" dirty="0"/>
              <a:t> </a:t>
            </a:r>
            <a:r>
              <a:rPr lang="sk-SK" dirty="0" err="1"/>
              <a:t>meg</a:t>
            </a:r>
            <a:r>
              <a:rPr lang="sk-SK" dirty="0"/>
              <a:t> a </a:t>
            </a:r>
            <a:r>
              <a:rPr lang="sk-SK" dirty="0" err="1"/>
              <a:t>teknőst</a:t>
            </a:r>
            <a:r>
              <a:rPr lang="sk-SK" dirty="0"/>
              <a:t> a </a:t>
            </a:r>
            <a:r>
              <a:rPr lang="sk-SK" dirty="0" err="1"/>
              <a:t>spirál</a:t>
            </a:r>
            <a:r>
              <a:rPr lang="sk-SK" dirty="0"/>
              <a:t> </a:t>
            </a:r>
            <a:r>
              <a:rPr lang="sk-SK" dirty="0" err="1"/>
              <a:t>metódusra</a:t>
            </a:r>
            <a:r>
              <a:rPr lang="sk-SK" dirty="0"/>
              <a:t>:</a:t>
            </a:r>
          </a:p>
          <a:p>
            <a:pPr algn="ctr" eaLnBrk="1" hangingPunct="1"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	public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negyzetesSpiral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oldalszam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</a:t>
            </a:r>
          </a:p>
          <a:p>
            <a:pPr lvl="1" eaLnBrk="1" hangingPunct="1"/>
            <a:r>
              <a:rPr lang="sk-SK" dirty="0" err="1"/>
              <a:t>rajzolj</a:t>
            </a:r>
            <a:r>
              <a:rPr lang="sk-SK" dirty="0"/>
              <a:t> </a:t>
            </a:r>
            <a:r>
              <a:rPr lang="hu-HU" b="1" dirty="0">
                <a:solidFill>
                  <a:srgbClr val="FF0000"/>
                </a:solidFill>
              </a:rPr>
              <a:t>négyzet alakú spirált </a:t>
            </a:r>
            <a:r>
              <a:rPr lang="hu-HU" dirty="0"/>
              <a:t>a megadott oldalak számával</a:t>
            </a:r>
            <a:endParaRPr lang="sk-SK" dirty="0"/>
          </a:p>
          <a:p>
            <a:pPr lvl="1" eaLnBrk="1" hangingPunct="1"/>
            <a:r>
              <a:rPr lang="hu-HU" dirty="0"/>
              <a:t>Az első oldal hossza 150</a:t>
            </a:r>
            <a:endParaRPr lang="sk-SK" dirty="0"/>
          </a:p>
          <a:p>
            <a:pPr lvl="1" eaLnBrk="1" hangingPunct="1"/>
            <a:r>
              <a:rPr lang="hu-HU" dirty="0"/>
              <a:t>Minden lépéssel az oldal hossza 2-vel csökken</a:t>
            </a:r>
            <a:endParaRPr lang="en-US" dirty="0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 l="10633" t="9395" r="10767" b="15221"/>
          <a:stretch>
            <a:fillRect/>
          </a:stretch>
        </p:blipFill>
        <p:spPr bwMode="auto">
          <a:xfrm>
            <a:off x="6708711" y="4432041"/>
            <a:ext cx="2043404" cy="1922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2" name="Picture 4" descr="http://icons.iconarchive.com/icons/iconshock/tiny-animals/256/turtle-ic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8962" y="5079999"/>
            <a:ext cx="1483633" cy="1483633"/>
          </a:xfrm>
          <a:prstGeom prst="rect">
            <a:avLst/>
          </a:prstGeom>
          <a:noFill/>
        </p:spPr>
      </p:pic>
      <p:sp>
        <p:nvSpPr>
          <p:cNvPr id="9" name="Cloud Callout 8"/>
          <p:cNvSpPr/>
          <p:nvPr/>
        </p:nvSpPr>
        <p:spPr bwMode="auto">
          <a:xfrm>
            <a:off x="2509933" y="4208106"/>
            <a:ext cx="2873829" cy="1077575"/>
          </a:xfrm>
          <a:prstGeom prst="cloudCallout">
            <a:avLst>
              <a:gd name="adj1" fmla="val -46403"/>
              <a:gd name="adj2" fmla="val 63324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Lucida Bright" pitchFamily="18" charset="0"/>
              </a:rPr>
              <a:t>150, 148, 146, 144, …</a:t>
            </a:r>
            <a:endParaRPr kumimoji="0" lang="sk-SK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Bright" pitchFamily="18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/>
              <a:t>Típusszabályok</a:t>
            </a:r>
            <a:endParaRPr lang="cs-CZ" sz="4000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dirty="0">
                <a:solidFill>
                  <a:srgbClr val="FF0000"/>
                </a:solidFill>
              </a:rPr>
              <a:t>Egy egész számú változóba (int típusú) csak egész számot menthetünk el</a:t>
            </a:r>
            <a:endParaRPr lang="en-US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hu-HU" dirty="0"/>
              <a:t>Eredmény típusa</a:t>
            </a:r>
            <a:r>
              <a:rPr lang="sk-SK" dirty="0"/>
              <a:t>: </a:t>
            </a:r>
            <a:endParaRPr lang="en-US" dirty="0"/>
          </a:p>
          <a:p>
            <a:pPr lvl="1" eaLnBrk="1" hangingPunct="1">
              <a:lnSpc>
                <a:spcPct val="90000"/>
              </a:lnSpc>
            </a:pPr>
            <a:r>
              <a:rPr lang="sk-SK" i="1" dirty="0" err="1"/>
              <a:t>int</a:t>
            </a:r>
            <a:r>
              <a:rPr lang="sk-SK" i="1" dirty="0"/>
              <a:t> </a:t>
            </a:r>
            <a:r>
              <a:rPr lang="en-US" i="1" dirty="0"/>
              <a:t>+ double » double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i="1" dirty="0"/>
              <a:t>int + int » int</a:t>
            </a:r>
          </a:p>
        </p:txBody>
      </p:sp>
    </p:spTree>
  </p:cSld>
  <p:clrMapOvr>
    <a:masterClrMapping/>
  </p:clrMapOvr>
  <p:transition spd="med">
    <p:randomBa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dirty="0"/>
              <a:t>Meddig él egy változó</a:t>
            </a:r>
            <a:r>
              <a:rPr lang="en-US" dirty="0"/>
              <a:t>? (1)</a:t>
            </a:r>
            <a:endParaRPr lang="cs-CZ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8529637" cy="49339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egymáshoz</a:t>
            </a:r>
            <a:r>
              <a:rPr lang="sk-SK" dirty="0"/>
              <a:t> </a:t>
            </a:r>
            <a:r>
              <a:rPr lang="sk-SK" dirty="0" err="1"/>
              <a:t>tartozó</a:t>
            </a:r>
            <a:r>
              <a:rPr lang="sk-SK" dirty="0"/>
              <a:t> </a:t>
            </a:r>
            <a:r>
              <a:rPr lang="sk-SK" dirty="0" err="1"/>
              <a:t>kapcsos</a:t>
            </a:r>
            <a:r>
              <a:rPr lang="sk-SK" dirty="0"/>
              <a:t> </a:t>
            </a:r>
            <a:r>
              <a:rPr lang="sk-SK" dirty="0" err="1"/>
              <a:t>zárójelek</a:t>
            </a:r>
            <a:r>
              <a:rPr lang="sk-SK" dirty="0"/>
              <a:t> </a:t>
            </a:r>
            <a:r>
              <a:rPr lang="en-US" dirty="0"/>
              <a:t>{} </a:t>
            </a:r>
            <a:r>
              <a:rPr lang="sk-SK" dirty="0" err="1"/>
              <a:t>határozzák</a:t>
            </a:r>
            <a:r>
              <a:rPr lang="sk-SK" dirty="0"/>
              <a:t> </a:t>
            </a:r>
            <a:r>
              <a:rPr lang="sk-SK" dirty="0" err="1"/>
              <a:t>meg</a:t>
            </a:r>
            <a:r>
              <a:rPr lang="sk-SK" dirty="0"/>
              <a:t> a </a:t>
            </a:r>
            <a:r>
              <a:rPr lang="sk-SK" b="1" dirty="0" err="1">
                <a:solidFill>
                  <a:srgbClr val="FF0000"/>
                </a:solidFill>
              </a:rPr>
              <a:t>parancsok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blokkjait</a:t>
            </a:r>
            <a:endParaRPr lang="sk-SK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sk-SK" dirty="0"/>
              <a:t>A </a:t>
            </a:r>
            <a:r>
              <a:rPr lang="sk-SK" dirty="0" err="1"/>
              <a:t>blokkok</a:t>
            </a:r>
            <a:r>
              <a:rPr lang="sk-SK" dirty="0"/>
              <a:t> </a:t>
            </a:r>
            <a:r>
              <a:rPr lang="sk-SK" dirty="0" err="1"/>
              <a:t>további</a:t>
            </a:r>
            <a:r>
              <a:rPr lang="sk-SK" dirty="0"/>
              <a:t> </a:t>
            </a:r>
            <a:r>
              <a:rPr lang="sk-SK" dirty="0" err="1"/>
              <a:t>blokkokat</a:t>
            </a:r>
            <a:r>
              <a:rPr lang="sk-SK" dirty="0"/>
              <a:t> </a:t>
            </a:r>
            <a:r>
              <a:rPr lang="sk-SK" dirty="0" err="1"/>
              <a:t>tartalmazhatnak</a:t>
            </a:r>
            <a:r>
              <a:rPr lang="sk-SK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A </a:t>
            </a:r>
            <a:r>
              <a:rPr lang="sk-SK" dirty="0" err="1"/>
              <a:t>metódus</a:t>
            </a:r>
            <a:r>
              <a:rPr lang="sk-SK" dirty="0"/>
              <a:t> </a:t>
            </a:r>
            <a:r>
              <a:rPr lang="sk-SK" dirty="0" err="1"/>
              <a:t>blokkja</a:t>
            </a:r>
            <a:r>
              <a:rPr lang="sk-SK" dirty="0"/>
              <a:t> </a:t>
            </a:r>
            <a:r>
              <a:rPr lang="sk-SK" dirty="0" err="1"/>
              <a:t>alblokként</a:t>
            </a:r>
            <a:r>
              <a:rPr lang="sk-SK" dirty="0"/>
              <a:t> </a:t>
            </a:r>
            <a:r>
              <a:rPr lang="sk-SK" dirty="0" err="1"/>
              <a:t>tartalmazhatja</a:t>
            </a:r>
            <a:r>
              <a:rPr lang="sk-SK" dirty="0"/>
              <a:t> a </a:t>
            </a:r>
            <a:r>
              <a:rPr lang="sk-SK" b="1" i="1" dirty="0" err="1"/>
              <a:t>for</a:t>
            </a:r>
            <a:r>
              <a:rPr lang="sk-SK" dirty="0"/>
              <a:t> </a:t>
            </a:r>
            <a:r>
              <a:rPr lang="sk-SK" dirty="0" err="1"/>
              <a:t>ciklus</a:t>
            </a:r>
            <a:r>
              <a:rPr lang="sk-SK" dirty="0"/>
              <a:t> </a:t>
            </a:r>
            <a:r>
              <a:rPr lang="sk-SK" dirty="0" err="1"/>
              <a:t>blokkját</a:t>
            </a:r>
            <a:endParaRPr lang="sk-SK" dirty="0"/>
          </a:p>
          <a:p>
            <a:pPr eaLnBrk="1" hangingPunct="1">
              <a:lnSpc>
                <a:spcPct val="90000"/>
              </a:lnSpc>
            </a:pPr>
            <a:r>
              <a:rPr lang="sk-SK" dirty="0">
                <a:solidFill>
                  <a:srgbClr val="FF0000"/>
                </a:solidFill>
              </a:rPr>
              <a:t>A </a:t>
            </a:r>
            <a:r>
              <a:rPr lang="sk-SK" dirty="0" err="1">
                <a:solidFill>
                  <a:srgbClr val="FF0000"/>
                </a:solidFill>
              </a:rPr>
              <a:t>változó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akkor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szűnik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meg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létezni</a:t>
            </a:r>
            <a:r>
              <a:rPr lang="sk-SK" dirty="0">
                <a:solidFill>
                  <a:srgbClr val="FF0000"/>
                </a:solidFill>
              </a:rPr>
              <a:t>, ha </a:t>
            </a:r>
            <a:r>
              <a:rPr lang="sk-SK" dirty="0" err="1">
                <a:solidFill>
                  <a:srgbClr val="FF0000"/>
                </a:solidFill>
              </a:rPr>
              <a:t>befejeződik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azon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blokk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végrehajtása</a:t>
            </a:r>
            <a:r>
              <a:rPr lang="hu-HU" dirty="0">
                <a:solidFill>
                  <a:srgbClr val="FF0000"/>
                </a:solidFill>
              </a:rPr>
              <a:t> amelyben létrejött</a:t>
            </a:r>
            <a:r>
              <a:rPr lang="en-US" dirty="0">
                <a:solidFill>
                  <a:srgbClr val="FF0000"/>
                </a:solidFill>
              </a:rPr>
              <a:t>!</a:t>
            </a:r>
          </a:p>
          <a:p>
            <a:pPr eaLnBrk="1" hangingPunct="1">
              <a:lnSpc>
                <a:spcPct val="90000"/>
              </a:lnSpc>
            </a:pPr>
            <a:r>
              <a:rPr lang="hu-HU" b="1" dirty="0"/>
              <a:t>A változó élettartama</a:t>
            </a:r>
            <a:r>
              <a:rPr lang="sk-SK" dirty="0"/>
              <a:t> –</a:t>
            </a:r>
            <a:r>
              <a:rPr lang="en-US" dirty="0"/>
              <a:t> </a:t>
            </a:r>
            <a:r>
              <a:rPr lang="hu-HU" dirty="0"/>
              <a:t>a változó létrejöttétől (deklarálásától) az adott blokk csukó kapcsos zárójeléig</a:t>
            </a:r>
            <a:r>
              <a:rPr lang="sk-SK" dirty="0"/>
              <a:t>.</a:t>
            </a:r>
            <a:endParaRPr lang="cs-CZ" dirty="0"/>
          </a:p>
        </p:txBody>
      </p:sp>
    </p:spTree>
  </p:cSld>
  <p:clrMapOvr>
    <a:masterClrMapping/>
  </p:clrMapOvr>
  <p:transition spd="med">
    <p:randomBa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dirty="0"/>
              <a:t>Meddig él egy változó</a:t>
            </a:r>
            <a:r>
              <a:rPr lang="en-US" dirty="0"/>
              <a:t>?</a:t>
            </a:r>
            <a:r>
              <a:rPr lang="hu-HU" dirty="0"/>
              <a:t> </a:t>
            </a:r>
            <a:r>
              <a:rPr lang="en-US" dirty="0"/>
              <a:t>(2)</a:t>
            </a:r>
            <a:endParaRPr lang="sk-SK" dirty="0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nn-NO" sz="2400" b="1" dirty="0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nn-NO" sz="2400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nn-NO" sz="2400" b="1" dirty="0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nn-NO" sz="2400" dirty="0">
                <a:solidFill>
                  <a:srgbClr val="000000"/>
                </a:solidFill>
                <a:latin typeface="Courier New" pitchFamily="49" charset="0"/>
              </a:rPr>
              <a:t> i=0; i&lt;20; i++) {</a:t>
            </a: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xPozicio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.getX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(10);</a:t>
            </a: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(10);</a:t>
            </a: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.setX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xPozicio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+ 8);</a:t>
            </a:r>
          </a:p>
          <a:p>
            <a:pPr eaLnBrk="1" hangingPunct="1">
              <a:buFontTx/>
              <a:buNone/>
            </a:pP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sk-SK" sz="2400" dirty="0"/>
          </a:p>
        </p:txBody>
      </p:sp>
      <p:pic>
        <p:nvPicPr>
          <p:cNvPr id="30728" name="Picture 9" descr="Súbor:Dea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4058" y="4623546"/>
            <a:ext cx="1392237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Line 5"/>
          <p:cNvSpPr>
            <a:spLocks noChangeShapeType="1"/>
          </p:cNvSpPr>
          <p:nvPr/>
        </p:nvSpPr>
        <p:spPr bwMode="auto">
          <a:xfrm flipH="1" flipV="1">
            <a:off x="625151" y="4189445"/>
            <a:ext cx="1259631" cy="95172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254966" y="5000041"/>
            <a:ext cx="2855168" cy="120032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 err="1">
                <a:latin typeface="Trebuchet MS" pitchFamily="34" charset="0"/>
              </a:rPr>
              <a:t>Ennél</a:t>
            </a:r>
            <a:r>
              <a:rPr lang="sk-SK" sz="2400" dirty="0">
                <a:latin typeface="Trebuchet MS" pitchFamily="34" charset="0"/>
              </a:rPr>
              <a:t> a </a:t>
            </a:r>
            <a:r>
              <a:rPr lang="sk-SK" sz="2400" dirty="0" err="1">
                <a:latin typeface="Trebuchet MS" pitchFamily="34" charset="0"/>
              </a:rPr>
              <a:t>zárójelnél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szűnik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meg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az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xPozicio</a:t>
            </a:r>
            <a:r>
              <a:rPr lang="sk-SK" sz="24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Trebuchet MS" pitchFamily="34" charset="0"/>
              </a:rPr>
              <a:t>változó</a:t>
            </a:r>
            <a:endParaRPr lang="cs-CZ" sz="2400" b="1" dirty="0">
              <a:latin typeface="Trebuchet MS" pitchFamily="34" charset="0"/>
            </a:endParaRP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H="1" flipV="1">
            <a:off x="3582955" y="2183363"/>
            <a:ext cx="2855168" cy="149289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6329264" y="2881042"/>
            <a:ext cx="2547259" cy="120032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sz="2400" dirty="0">
                <a:latin typeface="Trebuchet MS" pitchFamily="34" charset="0"/>
              </a:rPr>
              <a:t>Az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xPozicio</a:t>
            </a:r>
            <a:r>
              <a:rPr lang="sk-SK" sz="24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>
                <a:solidFill>
                  <a:srgbClr val="000000"/>
                </a:solidFill>
                <a:latin typeface="Trebuchet MS" pitchFamily="34" charset="0"/>
              </a:rPr>
              <a:t>20-szor </a:t>
            </a:r>
            <a:r>
              <a:rPr lang="sk-SK" sz="2400" dirty="0" err="1">
                <a:solidFill>
                  <a:srgbClr val="000000"/>
                </a:solidFill>
                <a:latin typeface="Trebuchet MS" pitchFamily="34" charset="0"/>
              </a:rPr>
              <a:t>jön</a:t>
            </a:r>
            <a:r>
              <a:rPr lang="sk-SK" sz="2400" dirty="0">
                <a:solidFill>
                  <a:srgbClr val="000000"/>
                </a:solidFill>
                <a:latin typeface="Trebuchet MS" pitchFamily="34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Trebuchet MS" pitchFamily="34" charset="0"/>
              </a:rPr>
              <a:t>létre</a:t>
            </a:r>
            <a:r>
              <a:rPr lang="sk-SK" sz="2400" dirty="0">
                <a:solidFill>
                  <a:srgbClr val="000000"/>
                </a:solidFill>
                <a:latin typeface="Trebuchet MS" pitchFamily="34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Trebuchet MS" pitchFamily="34" charset="0"/>
              </a:rPr>
              <a:t>és</a:t>
            </a:r>
            <a:r>
              <a:rPr lang="sk-SK" sz="2400" dirty="0">
                <a:solidFill>
                  <a:srgbClr val="000000"/>
                </a:solidFill>
                <a:latin typeface="Trebuchet MS" pitchFamily="34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Trebuchet MS" pitchFamily="34" charset="0"/>
              </a:rPr>
              <a:t>szűnik</a:t>
            </a:r>
            <a:r>
              <a:rPr lang="sk-SK" sz="2400" dirty="0">
                <a:solidFill>
                  <a:srgbClr val="000000"/>
                </a:solidFill>
                <a:latin typeface="Trebuchet MS" pitchFamily="34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Trebuchet MS" pitchFamily="34" charset="0"/>
              </a:rPr>
              <a:t>meg</a:t>
            </a:r>
            <a:r>
              <a:rPr lang="sk-SK" sz="2400" dirty="0">
                <a:solidFill>
                  <a:srgbClr val="000000"/>
                </a:solidFill>
                <a:latin typeface="Trebuchet MS" pitchFamily="34" charset="0"/>
              </a:rPr>
              <a:t>.</a:t>
            </a:r>
            <a:endParaRPr lang="cs-CZ" sz="2400" b="1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3200" dirty="0"/>
              <a:t>A primitív </a:t>
            </a:r>
            <a:r>
              <a:rPr lang="sk-SK" sz="3200" dirty="0" err="1"/>
              <a:t>változók</a:t>
            </a:r>
            <a:r>
              <a:rPr lang="sk-SK" sz="3200" dirty="0"/>
              <a:t> </a:t>
            </a:r>
            <a:r>
              <a:rPr lang="sk-SK" sz="3200" dirty="0" err="1"/>
              <a:t>típusai</a:t>
            </a:r>
            <a:endParaRPr lang="cs-CZ" sz="3200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4990" y="1481850"/>
            <a:ext cx="8529637" cy="49625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b="1" dirty="0" err="1"/>
              <a:t>Egész</a:t>
            </a:r>
            <a:r>
              <a:rPr lang="sk-SK" b="1" dirty="0"/>
              <a:t> </a:t>
            </a:r>
            <a:r>
              <a:rPr lang="sk-SK" b="1" dirty="0" err="1"/>
              <a:t>számú</a:t>
            </a:r>
            <a:r>
              <a:rPr lang="sk-SK" b="1" dirty="0"/>
              <a:t> </a:t>
            </a:r>
            <a:r>
              <a:rPr lang="sk-SK" b="1" dirty="0" err="1"/>
              <a:t>értékek</a:t>
            </a:r>
            <a:r>
              <a:rPr lang="sk-SK" b="1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byte </a:t>
            </a:r>
            <a:r>
              <a:rPr lang="en-US" sz="1800" dirty="0"/>
              <a:t>(</a:t>
            </a:r>
            <a:r>
              <a:rPr lang="cs-CZ" sz="1800" dirty="0"/>
              <a:t>-128-tól 127-ig</a:t>
            </a:r>
            <a:r>
              <a:rPr lang="en-US" sz="1800" dirty="0"/>
              <a:t>)</a:t>
            </a:r>
            <a:endParaRPr lang="sk-SK" sz="1800" dirty="0"/>
          </a:p>
          <a:p>
            <a:pPr lvl="1" eaLnBrk="1" hangingPunct="1">
              <a:lnSpc>
                <a:spcPct val="90000"/>
              </a:lnSpc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short</a:t>
            </a:r>
            <a:r>
              <a:rPr lang="en-US" dirty="0"/>
              <a:t> </a:t>
            </a:r>
            <a:r>
              <a:rPr lang="en-US" sz="1800" dirty="0"/>
              <a:t>(</a:t>
            </a:r>
            <a:r>
              <a:rPr lang="cs-CZ" sz="1800" dirty="0"/>
              <a:t>-32 768-tól 32 767-ig</a:t>
            </a:r>
            <a:r>
              <a:rPr lang="en-US" sz="1800" dirty="0"/>
              <a:t>)</a:t>
            </a:r>
            <a:endParaRPr lang="sk-SK" sz="1800" dirty="0"/>
          </a:p>
          <a:p>
            <a:pPr lvl="1" eaLnBrk="1" hangingPunct="1">
              <a:lnSpc>
                <a:spcPct val="90000"/>
              </a:lnSpc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 dirty="0"/>
              <a:t> </a:t>
            </a:r>
            <a:r>
              <a:rPr lang="en-US" sz="1800" dirty="0"/>
              <a:t>(</a:t>
            </a:r>
            <a:r>
              <a:rPr lang="cs-CZ" sz="1800" dirty="0"/>
              <a:t>-2 147 483 648-tól 2 147 483 647-ig</a:t>
            </a:r>
            <a:r>
              <a:rPr lang="en-US" sz="1800" dirty="0"/>
              <a:t>)</a:t>
            </a:r>
            <a:endParaRPr lang="sk-SK" sz="1800" dirty="0"/>
          </a:p>
          <a:p>
            <a:pPr lvl="1" eaLnBrk="1" hangingPunct="1">
              <a:lnSpc>
                <a:spcPct val="90000"/>
              </a:lnSpc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long</a:t>
            </a:r>
            <a:r>
              <a:rPr lang="en-US" dirty="0"/>
              <a:t> </a:t>
            </a:r>
            <a:r>
              <a:rPr lang="en-US" sz="1800" dirty="0"/>
              <a:t>(</a:t>
            </a:r>
            <a:r>
              <a:rPr lang="cs-CZ" sz="1800" dirty="0"/>
              <a:t>-9 223 372 036 854 775 808-tól 9 223 372 036 854 775 807-ig</a:t>
            </a:r>
            <a:r>
              <a:rPr lang="en-US" sz="1800" dirty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hu-HU" b="1" dirty="0"/>
              <a:t>Valós számok</a:t>
            </a:r>
            <a:r>
              <a:rPr lang="sk-SK" b="1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sk-SK" dirty="0"/>
              <a:t> – </a:t>
            </a:r>
            <a:r>
              <a:rPr lang="sk-SK" dirty="0" err="1"/>
              <a:t>pontosabb</a:t>
            </a:r>
            <a:r>
              <a:rPr lang="sk-SK" dirty="0"/>
              <a:t>, </a:t>
            </a:r>
            <a:r>
              <a:rPr lang="sk-SK" dirty="0" err="1"/>
              <a:t>több</a:t>
            </a:r>
            <a:r>
              <a:rPr lang="sk-SK" dirty="0"/>
              <a:t> </a:t>
            </a:r>
            <a:r>
              <a:rPr lang="sk-SK" dirty="0" err="1"/>
              <a:t>helyet</a:t>
            </a:r>
            <a:r>
              <a:rPr lang="sk-SK" dirty="0"/>
              <a:t> </a:t>
            </a:r>
            <a:r>
              <a:rPr lang="sk-SK" dirty="0" err="1"/>
              <a:t>foglal</a:t>
            </a:r>
            <a:endParaRPr lang="sk-SK" dirty="0"/>
          </a:p>
          <a:p>
            <a:pPr lvl="1" eaLnBrk="1" hangingPunct="1">
              <a:lnSpc>
                <a:spcPct val="90000"/>
              </a:lnSpc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float</a:t>
            </a:r>
            <a:r>
              <a:rPr lang="sk-SK" dirty="0"/>
              <a:t> – </a:t>
            </a:r>
            <a:r>
              <a:rPr lang="sk-SK" dirty="0" err="1"/>
              <a:t>kevésbé</a:t>
            </a:r>
            <a:r>
              <a:rPr lang="sk-SK" dirty="0"/>
              <a:t> </a:t>
            </a:r>
            <a:r>
              <a:rPr lang="sk-SK" dirty="0" err="1"/>
              <a:t>pontos</a:t>
            </a:r>
            <a:r>
              <a:rPr lang="sk-SK" dirty="0"/>
              <a:t>, </a:t>
            </a:r>
            <a:r>
              <a:rPr lang="sk-SK" dirty="0" err="1"/>
              <a:t>kevesebb</a:t>
            </a:r>
            <a:r>
              <a:rPr lang="sk-SK" dirty="0"/>
              <a:t> </a:t>
            </a:r>
            <a:r>
              <a:rPr lang="sk-SK" dirty="0" err="1"/>
              <a:t>helyet</a:t>
            </a:r>
            <a:r>
              <a:rPr lang="sk-SK" dirty="0"/>
              <a:t> </a:t>
            </a:r>
            <a:r>
              <a:rPr lang="sk-SK" dirty="0" err="1"/>
              <a:t>foglal</a:t>
            </a:r>
            <a:endParaRPr lang="sk-SK" dirty="0"/>
          </a:p>
        </p:txBody>
      </p:sp>
      <p:pic>
        <p:nvPicPr>
          <p:cNvPr id="31750" name="Picture 7" descr="http://www.mlab.cz/Modules/Memory/Memory_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325" y="5308600"/>
            <a:ext cx="1520825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417975" y="1276178"/>
            <a:ext cx="3604727" cy="120032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 err="1">
                <a:latin typeface="Trebuchet MS" pitchFamily="34" charset="0"/>
              </a:rPr>
              <a:t>Különböző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típusok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en-US" sz="2400" dirty="0">
                <a:latin typeface="Trebuchet MS" pitchFamily="34" charset="0"/>
              </a:rPr>
              <a:t>=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különféle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b="1" dirty="0" err="1">
                <a:latin typeface="Trebuchet MS" pitchFamily="34" charset="0"/>
              </a:rPr>
              <a:t>terjedelem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és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memóriakövetelmény</a:t>
            </a:r>
            <a:endParaRPr lang="cs-CZ" sz="2400" b="1" dirty="0">
              <a:latin typeface="Trebuchet MS" pitchFamily="34" charset="0"/>
            </a:endParaRPr>
          </a:p>
        </p:txBody>
      </p:sp>
      <p:pic>
        <p:nvPicPr>
          <p:cNvPr id="8" name="Picture 2" descr="http://cache.lifehacker.com/assets/resources/2008/06/carboard-box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51930" y="2172839"/>
            <a:ext cx="197207" cy="179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http://cache.lifehacker.com/assets/resources/2008/06/carboard-box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61842" y="2547256"/>
            <a:ext cx="353350" cy="321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http://cache.lifehacker.com/assets/resources/2008/06/carboard-box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11999" y="2939144"/>
            <a:ext cx="568996" cy="51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http://cache.lifehacker.com/assets/resources/2008/06/carboard-box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71194" y="3123780"/>
            <a:ext cx="923732" cy="839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923453" y="5907272"/>
            <a:ext cx="3604728" cy="461665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p</a:t>
            </a:r>
            <a:r>
              <a:rPr lang="en-US" sz="2400" dirty="0" err="1">
                <a:latin typeface="Trebuchet MS" pitchFamily="34" charset="0"/>
              </a:rPr>
              <a:t>rimit</a:t>
            </a:r>
            <a:r>
              <a:rPr lang="sk-SK" sz="2400" dirty="0" err="1">
                <a:latin typeface="Trebuchet MS" pitchFamily="34" charset="0"/>
              </a:rPr>
              <a:t>ív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en-US" sz="2400" dirty="0">
                <a:latin typeface="Trebuchet MS" pitchFamily="34" charset="0"/>
              </a:rPr>
              <a:t>= </a:t>
            </a:r>
            <a:r>
              <a:rPr lang="hu-HU" sz="2400" dirty="0">
                <a:latin typeface="Trebuchet MS" pitchFamily="34" charset="0"/>
              </a:rPr>
              <a:t>egyszerű</a:t>
            </a:r>
            <a:endParaRPr lang="cs-CZ" sz="2400" b="1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Véletlenek</a:t>
            </a:r>
            <a:r>
              <a:rPr lang="sk-SK" sz="4000" dirty="0"/>
              <a:t> ...</a:t>
            </a:r>
            <a:endParaRPr lang="cs-CZ" sz="4000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Javaban</a:t>
            </a:r>
            <a:r>
              <a:rPr lang="sk-SK" dirty="0"/>
              <a:t> </a:t>
            </a:r>
            <a:r>
              <a:rPr lang="sk-SK" dirty="0" err="1"/>
              <a:t>létezik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dirty="0" err="1"/>
              <a:t>metódus</a:t>
            </a:r>
            <a:r>
              <a:rPr lang="sk-SK" dirty="0"/>
              <a:t>, </a:t>
            </a:r>
            <a:r>
              <a:rPr lang="sk-SK" dirty="0" err="1"/>
              <a:t>amely</a:t>
            </a:r>
            <a:r>
              <a:rPr lang="sk-SK" dirty="0"/>
              <a:t> </a:t>
            </a:r>
            <a:r>
              <a:rPr lang="sk-SK" dirty="0" err="1"/>
              <a:t>képes</a:t>
            </a:r>
            <a:r>
              <a:rPr lang="sk-SK" dirty="0"/>
              <a:t> </a:t>
            </a:r>
            <a:r>
              <a:rPr lang="sk-SK" dirty="0" err="1"/>
              <a:t>kigenerálni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dirty="0" err="1">
                <a:solidFill>
                  <a:srgbClr val="FF0000"/>
                </a:solidFill>
              </a:rPr>
              <a:t>véletlen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valós</a:t>
            </a:r>
            <a:r>
              <a:rPr lang="sk-SK" dirty="0">
                <a:solidFill>
                  <a:srgbClr val="FF0000"/>
                </a:solidFill>
              </a:rPr>
              <a:t> </a:t>
            </a:r>
            <a:br>
              <a:rPr lang="sk-SK" dirty="0">
                <a:solidFill>
                  <a:srgbClr val="FF0000"/>
                </a:solidFill>
              </a:rPr>
            </a:br>
            <a:r>
              <a:rPr lang="sk-SK" dirty="0" err="1">
                <a:solidFill>
                  <a:srgbClr val="FF0000"/>
                </a:solidFill>
              </a:rPr>
              <a:t>számot</a:t>
            </a:r>
            <a:r>
              <a:rPr lang="sk-SK" dirty="0"/>
              <a:t> 0 </a:t>
            </a:r>
            <a:r>
              <a:rPr lang="sk-SK" dirty="0" err="1"/>
              <a:t>és</a:t>
            </a:r>
            <a:r>
              <a:rPr lang="sk-SK" dirty="0"/>
              <a:t> 1 </a:t>
            </a:r>
            <a:r>
              <a:rPr lang="sk-SK" dirty="0" err="1"/>
              <a:t>között</a:t>
            </a:r>
            <a:r>
              <a:rPr lang="sk-SK" dirty="0"/>
              <a:t>:</a:t>
            </a:r>
          </a:p>
          <a:p>
            <a:pPr algn="ctr" eaLnBrk="1" hangingPunct="1">
              <a:buFontTx/>
              <a:buNone/>
            </a:pP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Math.random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sk-SK" dirty="0" err="1"/>
              <a:t>Példa</a:t>
            </a:r>
            <a:r>
              <a:rPr lang="sk-SK" dirty="0"/>
              <a:t>:</a:t>
            </a:r>
          </a:p>
          <a:p>
            <a:pPr lvl="1" eaLnBrk="1" hangingPunct="1"/>
            <a:r>
              <a:rPr lang="sk-SK" dirty="0" err="1"/>
              <a:t>Teknős</a:t>
            </a:r>
            <a:r>
              <a:rPr lang="sk-SK" dirty="0"/>
              <a:t> </a:t>
            </a:r>
            <a:r>
              <a:rPr lang="sk-SK" dirty="0" err="1"/>
              <a:t>elfordítása</a:t>
            </a:r>
            <a:r>
              <a:rPr lang="sk-SK" dirty="0"/>
              <a:t> </a:t>
            </a:r>
            <a:r>
              <a:rPr lang="sk-SK" dirty="0" err="1"/>
              <a:t>véletlen</a:t>
            </a:r>
            <a:r>
              <a:rPr lang="sk-SK" dirty="0"/>
              <a:t> </a:t>
            </a:r>
            <a:r>
              <a:rPr lang="sk-SK" dirty="0" err="1"/>
              <a:t>értékkel</a:t>
            </a:r>
            <a:r>
              <a:rPr lang="sk-SK" dirty="0"/>
              <a:t>:</a:t>
            </a:r>
          </a:p>
          <a:p>
            <a:pPr algn="ctr" eaLnBrk="1" hangingPunct="1">
              <a:buFontTx/>
              <a:buNone/>
            </a:pPr>
            <a:r>
              <a:rPr lang="hu-HU" sz="2000" dirty="0" err="1">
                <a:solidFill>
                  <a:srgbClr val="000000"/>
                </a:solidFill>
                <a:latin typeface="Courier New" pitchFamily="49" charset="0"/>
              </a:rPr>
              <a:t>teknos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turn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Math.random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()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*360);</a:t>
            </a:r>
            <a:endParaRPr lang="sk-SK" sz="2000" dirty="0">
              <a:solidFill>
                <a:srgbClr val="000000"/>
              </a:solidFill>
              <a:latin typeface="Courier New" pitchFamily="49" charset="0"/>
            </a:endParaRPr>
          </a:p>
          <a:p>
            <a:pPr lvl="1" eaLnBrk="1" hangingPunct="1"/>
            <a:r>
              <a:rPr lang="hu-HU" dirty="0"/>
              <a:t>Véletlen hosszúságú lépés 10 és 25 között</a:t>
            </a:r>
            <a:r>
              <a:rPr lang="sk-SK" dirty="0"/>
              <a:t>:</a:t>
            </a:r>
          </a:p>
          <a:p>
            <a:pPr algn="ctr" eaLnBrk="1" hangingPunct="1">
              <a:buFontTx/>
              <a:buNone/>
            </a:pPr>
            <a:r>
              <a:rPr lang="hu-HU" sz="2000" dirty="0" err="1">
                <a:solidFill>
                  <a:srgbClr val="000000"/>
                </a:solidFill>
                <a:latin typeface="Courier New" pitchFamily="49" charset="0"/>
              </a:rPr>
              <a:t>teknos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(10 +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Math.random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()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*15);</a:t>
            </a:r>
            <a:endParaRPr lang="sk-SK" sz="2000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sz="2000" dirty="0"/>
          </a:p>
          <a:p>
            <a:pPr eaLnBrk="1" hangingPunct="1">
              <a:buFontTx/>
              <a:buNone/>
            </a:pPr>
            <a:endParaRPr lang="sk-SK" dirty="0"/>
          </a:p>
          <a:p>
            <a:pPr lvl="1" eaLnBrk="1" hangingPunct="1"/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pic>
        <p:nvPicPr>
          <p:cNvPr id="32772" name="Picture 5" descr="http://www.oitc.com/Dice/images/Dice.gif"/>
          <p:cNvPicPr>
            <a:picLocks noChangeAspect="1" noChangeArrowheads="1"/>
          </p:cNvPicPr>
          <p:nvPr/>
        </p:nvPicPr>
        <p:blipFill>
          <a:blip r:embed="rId2" cstate="print"/>
          <a:srcRect l="8151" t="18367" r="6264" b="16795"/>
          <a:stretch>
            <a:fillRect/>
          </a:stretch>
        </p:blipFill>
        <p:spPr bwMode="auto">
          <a:xfrm>
            <a:off x="6246813" y="2396926"/>
            <a:ext cx="2365375" cy="17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U-Turn Arrow 5"/>
          <p:cNvSpPr/>
          <p:nvPr/>
        </p:nvSpPr>
        <p:spPr bwMode="auto">
          <a:xfrm rot="5400000" flipV="1">
            <a:off x="2388914" y="3198788"/>
            <a:ext cx="942394" cy="400110"/>
          </a:xfrm>
          <a:prstGeom prst="uturnArrow">
            <a:avLst/>
          </a:prstGeom>
          <a:gradFill rotWithShape="1">
            <a:gsLst>
              <a:gs pos="0">
                <a:srgbClr val="92D050"/>
              </a:gs>
              <a:gs pos="100000">
                <a:srgbClr val="008000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13786" y="3506593"/>
            <a:ext cx="1502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&lt;0, 1)</a:t>
            </a:r>
            <a:endParaRPr lang="sk-SK" sz="2800" b="1" dirty="0"/>
          </a:p>
        </p:txBody>
      </p:sp>
    </p:spTree>
  </p:cSld>
  <p:clrMapOvr>
    <a:masterClrMapping/>
  </p:clrMapOvr>
  <p:transition spd="med">
    <p:randomBa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Véletlen számok</a:t>
            </a:r>
            <a:endParaRPr lang="sk-SK" dirty="0"/>
          </a:p>
        </p:txBody>
      </p:sp>
      <p:sp>
        <p:nvSpPr>
          <p:cNvPr id="4" name="Rectangle 3"/>
          <p:cNvSpPr/>
          <p:nvPr/>
        </p:nvSpPr>
        <p:spPr>
          <a:xfrm>
            <a:off x="689540" y="1661402"/>
            <a:ext cx="21852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buFontTx/>
              <a:buNone/>
            </a:pPr>
            <a:r>
              <a:rPr lang="cs-CZ" dirty="0" err="1">
                <a:solidFill>
                  <a:srgbClr val="0070C0"/>
                </a:solidFill>
                <a:latin typeface="Courier New" pitchFamily="49" charset="0"/>
              </a:rPr>
              <a:t>Math.random</a:t>
            </a:r>
            <a:r>
              <a:rPr lang="cs-CZ" dirty="0">
                <a:solidFill>
                  <a:srgbClr val="0070C0"/>
                </a:solidFill>
                <a:latin typeface="Courier New" pitchFamily="49" charset="0"/>
              </a:rPr>
              <a:t>()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1045029" y="2565918"/>
            <a:ext cx="7492481" cy="0"/>
          </a:xfrm>
          <a:prstGeom prst="lin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28575" cap="flat" cmpd="sng" algn="ctr">
            <a:solidFill>
              <a:schemeClr val="tx1"/>
            </a:solidFill>
            <a:prstDash val="solid"/>
            <a:round/>
            <a:headEnd type="oval" w="sm" len="sm"/>
            <a:tailEnd type="arrow" w="sm" len="sm"/>
          </a:ln>
          <a:effectLst/>
        </p:spPr>
      </p:cxnSp>
      <p:sp>
        <p:nvSpPr>
          <p:cNvPr id="8" name="Left Brace 7"/>
          <p:cNvSpPr/>
          <p:nvPr/>
        </p:nvSpPr>
        <p:spPr bwMode="auto">
          <a:xfrm rot="5400000">
            <a:off x="1586204" y="1614196"/>
            <a:ext cx="401216" cy="1464906"/>
          </a:xfrm>
          <a:prstGeom prst="leftBrace">
            <a:avLst/>
          </a:prstGeom>
          <a:noFill/>
          <a:ln w="12700" cap="flat" cmpd="sng" algn="ctr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820157" y="2584580"/>
            <a:ext cx="131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  <a:endParaRPr lang="sk-SK" dirty="0"/>
          </a:p>
        </p:txBody>
      </p:sp>
      <p:sp>
        <p:nvSpPr>
          <p:cNvPr id="10" name="TextBox 9"/>
          <p:cNvSpPr txBox="1"/>
          <p:nvPr/>
        </p:nvSpPr>
        <p:spPr>
          <a:xfrm flipH="1">
            <a:off x="2381481" y="2597019"/>
            <a:ext cx="131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sk-SK" dirty="0"/>
          </a:p>
        </p:txBody>
      </p:sp>
      <p:sp>
        <p:nvSpPr>
          <p:cNvPr id="12" name="Left Brace 11"/>
          <p:cNvSpPr/>
          <p:nvPr/>
        </p:nvSpPr>
        <p:spPr bwMode="auto">
          <a:xfrm rot="16200000">
            <a:off x="2705877" y="970383"/>
            <a:ext cx="1894115" cy="5197151"/>
          </a:xfrm>
          <a:prstGeom prst="leftBrac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60328" y="4584994"/>
            <a:ext cx="28007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buFontTx/>
              <a:buNone/>
            </a:pPr>
            <a:r>
              <a:rPr lang="cs-CZ" dirty="0" err="1">
                <a:solidFill>
                  <a:srgbClr val="FF0000"/>
                </a:solidFill>
                <a:latin typeface="Courier New" pitchFamily="49" charset="0"/>
              </a:rPr>
              <a:t>Math.random</a:t>
            </a:r>
            <a:r>
              <a:rPr lang="cs-CZ" dirty="0">
                <a:solidFill>
                  <a:srgbClr val="FF0000"/>
                </a:solidFill>
                <a:latin typeface="Courier New" pitchFamily="49" charset="0"/>
              </a:rPr>
              <a:t>()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</a:rPr>
              <a:t>*3.5</a:t>
            </a:r>
            <a:endParaRPr lang="cs-CZ" dirty="0">
              <a:solidFill>
                <a:srgbClr val="FF0000"/>
              </a:solidFill>
              <a:latin typeface="Courier New" pitchFamily="49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flipH="1">
            <a:off x="6004870" y="2142930"/>
            <a:ext cx="582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3.5</a:t>
            </a:r>
            <a:endParaRPr lang="sk-SK" dirty="0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296778" y="5401071"/>
            <a:ext cx="8574505" cy="104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57188" marR="0" lvl="0" indent="-3571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 typeface="Trebuchet MS" pitchFamily="34" charset="0"/>
              <a:buChar char="●"/>
              <a:tabLst/>
              <a:defRPr/>
            </a:pPr>
            <a:r>
              <a:rPr kumimoji="0" lang="hu-HU" sz="2800" b="0" i="0" u="none" strike="noStrike" kern="0" cap="none" spc="0" normalizeH="0" baseline="0" noProof="0" dirty="0">
                <a:ln>
                  <a:noFill/>
                </a:ln>
                <a:solidFill>
                  <a:srgbClr val="2B3212"/>
                </a:solidFill>
                <a:effectLst/>
                <a:uLnTx/>
                <a:uFillTx/>
                <a:latin typeface="+mn-lt"/>
                <a:ea typeface="Lucida Sans Unicode" pitchFamily="34" charset="0"/>
                <a:cs typeface="Lucida Sans Unicode" pitchFamily="34" charset="0"/>
              </a:rPr>
              <a:t>Véletlen szám az</a:t>
            </a:r>
            <a:r>
              <a:rPr kumimoji="0" lang="sk-SK" sz="2800" b="0" i="0" u="none" strike="noStrike" kern="0" cap="none" spc="0" normalizeH="0" noProof="0" dirty="0">
                <a:ln>
                  <a:noFill/>
                </a:ln>
                <a:solidFill>
                  <a:srgbClr val="2B3212"/>
                </a:solidFill>
                <a:effectLst/>
                <a:uLnTx/>
                <a:uFillTx/>
                <a:latin typeface="+mn-lt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kumimoji="0" lang="en-US" sz="2800" b="0" i="1" u="none" strike="noStrike" kern="0" cap="none" spc="0" normalizeH="0" noProof="0" dirty="0">
                <a:ln>
                  <a:noFill/>
                </a:ln>
                <a:solidFill>
                  <a:srgbClr val="2B3212"/>
                </a:solidFill>
                <a:effectLst/>
                <a:uLnTx/>
                <a:uFillTx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&lt;a, b</a:t>
            </a:r>
            <a:r>
              <a:rPr kumimoji="0" lang="hu-HU" sz="2800" b="0" i="1" u="none" strike="noStrike" kern="0" cap="none" spc="0" normalizeH="0" noProof="0" dirty="0">
                <a:ln>
                  <a:noFill/>
                </a:ln>
                <a:solidFill>
                  <a:srgbClr val="2B3212"/>
                </a:solidFill>
                <a:effectLst/>
                <a:uLnTx/>
                <a:uFillTx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  <a:r>
              <a:rPr kumimoji="0" lang="en-US" sz="2800" b="0" i="1" u="none" strike="noStrike" kern="0" cap="none" spc="0" normalizeH="0" noProof="0" dirty="0">
                <a:ln>
                  <a:noFill/>
                </a:ln>
                <a:solidFill>
                  <a:srgbClr val="2B3212"/>
                </a:solidFill>
                <a:effectLst/>
                <a:uLnTx/>
                <a:uFillTx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)</a:t>
            </a:r>
            <a:r>
              <a:rPr kumimoji="0" lang="hu-HU" sz="2800" b="0" i="1" u="none" strike="noStrike" kern="0" cap="none" spc="0" normalizeH="0" noProof="0" dirty="0">
                <a:ln>
                  <a:noFill/>
                </a:ln>
                <a:solidFill>
                  <a:srgbClr val="2B3212"/>
                </a:solidFill>
                <a:effectLst/>
                <a:uLnTx/>
                <a:uFillTx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  <a:r>
              <a:rPr kumimoji="0" lang="sk-SK" sz="2800" b="0" i="0" u="none" strike="noStrike" kern="0" cap="none" spc="0" normalizeH="0" noProof="0" dirty="0" err="1">
                <a:ln>
                  <a:noFill/>
                </a:ln>
                <a:solidFill>
                  <a:srgbClr val="2B3212"/>
                </a:solidFill>
                <a:effectLst/>
                <a:uLnTx/>
                <a:uFillTx/>
                <a:latin typeface="+mn-lt"/>
                <a:ea typeface="Lucida Sans Unicode" pitchFamily="34" charset="0"/>
                <a:cs typeface="Lucida Sans Unicode" pitchFamily="34" charset="0"/>
              </a:rPr>
              <a:t>intervallumból</a:t>
            </a:r>
            <a:r>
              <a:rPr kumimoji="0" lang="sk-SK" sz="2800" b="0" i="0" u="none" strike="noStrike" kern="0" cap="none" spc="0" normalizeH="0" noProof="0" dirty="0">
                <a:ln>
                  <a:noFill/>
                </a:ln>
                <a:solidFill>
                  <a:srgbClr val="2B3212"/>
                </a:solidFill>
                <a:effectLst/>
                <a:uLnTx/>
                <a:uFillTx/>
                <a:latin typeface="+mn-lt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kumimoji="0" lang="en-US" sz="2800" b="0" i="0" u="none" strike="noStrike" kern="0" cap="none" spc="0" normalizeH="0" noProof="0" dirty="0">
                <a:ln>
                  <a:noFill/>
                </a:ln>
                <a:solidFill>
                  <a:srgbClr val="2B3212"/>
                </a:solidFill>
                <a:effectLst/>
                <a:uLnTx/>
                <a:uFillTx/>
                <a:latin typeface="+mn-lt"/>
                <a:ea typeface="Lucida Sans Unicode" pitchFamily="34" charset="0"/>
                <a:cs typeface="Lucida Sans Unicode" pitchFamily="34" charset="0"/>
              </a:rPr>
              <a:t>:</a:t>
            </a:r>
          </a:p>
          <a:p>
            <a:pPr marL="814388" lvl="1" indent="-357188" algn="ctr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</a:pPr>
            <a:r>
              <a:rPr lang="en-US" sz="2800" dirty="0">
                <a:solidFill>
                  <a:srgbClr val="000000"/>
                </a:solidFill>
                <a:latin typeface="Courier New" pitchFamily="49" charset="0"/>
              </a:rPr>
              <a:t>a + </a:t>
            </a:r>
            <a:r>
              <a:rPr lang="cs-CZ" sz="2800" dirty="0" err="1">
                <a:solidFill>
                  <a:srgbClr val="000000"/>
                </a:solidFill>
                <a:latin typeface="Courier New" pitchFamily="49" charset="0"/>
              </a:rPr>
              <a:t>Math.random</a:t>
            </a:r>
            <a:r>
              <a:rPr lang="cs-CZ" sz="2800" dirty="0">
                <a:solidFill>
                  <a:srgbClr val="000000"/>
                </a:solidFill>
                <a:latin typeface="Courier New" pitchFamily="49" charset="0"/>
              </a:rPr>
              <a:t>()</a:t>
            </a:r>
            <a:r>
              <a:rPr lang="en-US" sz="2800" dirty="0">
                <a:solidFill>
                  <a:srgbClr val="000000"/>
                </a:solidFill>
                <a:latin typeface="Courier New" pitchFamily="49" charset="0"/>
              </a:rPr>
              <a:t>*(b-a)</a:t>
            </a:r>
            <a:endParaRPr lang="cs-CZ" sz="2800" dirty="0">
              <a:solidFill>
                <a:srgbClr val="000000"/>
              </a:solidFill>
              <a:latin typeface="Courier New" pitchFamily="49" charset="0"/>
            </a:endParaRPr>
          </a:p>
          <a:p>
            <a:pPr marL="814388" lvl="1" indent="-357188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 typeface="Trebuchet MS" pitchFamily="34" charset="0"/>
              <a:buChar char="●"/>
            </a:pPr>
            <a:endParaRPr kumimoji="0" lang="cs-CZ" sz="2800" b="0" i="0" u="none" strike="noStrike" kern="0" cap="none" spc="0" normalizeH="0" baseline="0" noProof="0" dirty="0">
              <a:ln>
                <a:noFill/>
              </a:ln>
              <a:solidFill>
                <a:srgbClr val="2B3212"/>
              </a:solidFill>
              <a:effectLst/>
              <a:uLnTx/>
              <a:uFillTx/>
              <a:latin typeface="+mn-lt"/>
              <a:ea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/>
              <a:t>Kerge teknősök</a:t>
            </a:r>
            <a:endParaRPr lang="cs-CZ" sz="4000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Programozzuk</a:t>
            </a:r>
            <a:r>
              <a:rPr lang="sk-SK" dirty="0"/>
              <a:t> </a:t>
            </a:r>
            <a:r>
              <a:rPr lang="sk-SK" dirty="0" err="1"/>
              <a:t>meg</a:t>
            </a:r>
            <a:r>
              <a:rPr lang="sk-SK" dirty="0"/>
              <a:t> a </a:t>
            </a:r>
            <a:r>
              <a:rPr lang="sk-SK" dirty="0" err="1"/>
              <a:t>teknősök</a:t>
            </a:r>
            <a:r>
              <a:rPr lang="sk-SK" dirty="0"/>
              <a:t> </a:t>
            </a:r>
            <a:r>
              <a:rPr lang="sk-SK" dirty="0" err="1"/>
              <a:t>véletlenszerű</a:t>
            </a:r>
            <a:r>
              <a:rPr lang="sk-SK" dirty="0"/>
              <a:t> </a:t>
            </a:r>
            <a:r>
              <a:rPr lang="sk-SK" dirty="0" err="1"/>
              <a:t>lassított</a:t>
            </a:r>
            <a:r>
              <a:rPr lang="sk-SK" dirty="0"/>
              <a:t> </a:t>
            </a:r>
            <a:r>
              <a:rPr lang="sk-SK" dirty="0" err="1"/>
              <a:t>mozgását</a:t>
            </a:r>
            <a:r>
              <a:rPr lang="sk-SK" dirty="0"/>
              <a:t> ...</a:t>
            </a:r>
            <a:endParaRPr lang="cs-CZ" dirty="0"/>
          </a:p>
        </p:txBody>
      </p:sp>
      <p:sp>
        <p:nvSpPr>
          <p:cNvPr id="1143813" name="Rectangle 5"/>
          <p:cNvSpPr>
            <a:spLocks noChangeArrowheads="1"/>
          </p:cNvSpPr>
          <p:nvPr/>
        </p:nvSpPr>
        <p:spPr bwMode="auto">
          <a:xfrm>
            <a:off x="384175" y="2962275"/>
            <a:ext cx="8483600" cy="2246769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veletlenSeta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lepesSzam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i=0; i&lt;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lepesSzam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 i++) {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.setDirection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Math.</a:t>
            </a:r>
            <a:r>
              <a:rPr lang="cs-CZ" i="1" dirty="0" err="1">
                <a:solidFill>
                  <a:srgbClr val="000000"/>
                </a:solidFill>
                <a:latin typeface="Courier New" pitchFamily="49" charset="0"/>
              </a:rPr>
              <a:t>random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 * 360);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(10);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		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JPAZUtilities.</a:t>
            </a:r>
            <a:r>
              <a:rPr lang="cs-CZ" i="1" dirty="0" err="1">
                <a:solidFill>
                  <a:srgbClr val="000000"/>
                </a:solidFill>
                <a:latin typeface="Courier New" pitchFamily="49" charset="0"/>
              </a:rPr>
              <a:t>delay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(30);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	}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pic>
        <p:nvPicPr>
          <p:cNvPr id="3379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26238" y="4364038"/>
            <a:ext cx="2092325" cy="20923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3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3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38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Kerge</a:t>
            </a:r>
            <a:r>
              <a:rPr lang="sk-SK" sz="4000" dirty="0"/>
              <a:t> </a:t>
            </a:r>
            <a:r>
              <a:rPr lang="sk-SK" sz="4000" dirty="0" err="1"/>
              <a:t>tekn</a:t>
            </a:r>
            <a:r>
              <a:rPr lang="hu-HU" sz="4000" dirty="0"/>
              <a:t>ős és</a:t>
            </a:r>
            <a:r>
              <a:rPr lang="sk-SK" sz="4000" dirty="0"/>
              <a:t> a </a:t>
            </a:r>
            <a:r>
              <a:rPr lang="sk-SK" sz="4000" dirty="0" err="1"/>
              <a:t>színek</a:t>
            </a:r>
            <a:endParaRPr lang="cs-CZ" sz="4000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5176837" cy="4802187"/>
          </a:xfrm>
        </p:spPr>
        <p:txBody>
          <a:bodyPr/>
          <a:lstStyle/>
          <a:p>
            <a:pPr eaLnBrk="1" hangingPunct="1"/>
            <a:r>
              <a:rPr lang="hu-HU" dirty="0"/>
              <a:t>Változtassa meg a teknős a tolla színét aszerint, hogy a felület melyik oldalán áll</a:t>
            </a:r>
            <a:r>
              <a:rPr lang="sk-SK" dirty="0"/>
              <a:t>:</a:t>
            </a:r>
          </a:p>
          <a:p>
            <a:pPr lvl="1" eaLnBrk="1" hangingPunct="1"/>
            <a:r>
              <a:rPr lang="sk-SK" b="1" dirty="0">
                <a:solidFill>
                  <a:srgbClr val="FF0000"/>
                </a:solidFill>
              </a:rPr>
              <a:t>Ha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x-</a:t>
            </a:r>
            <a:r>
              <a:rPr lang="sk-SK" dirty="0" err="1"/>
              <a:t>koordinátád</a:t>
            </a:r>
            <a:r>
              <a:rPr lang="sk-SK" dirty="0"/>
              <a:t> 150-től </a:t>
            </a:r>
            <a:r>
              <a:rPr lang="sk-SK" dirty="0" err="1"/>
              <a:t>kisebb</a:t>
            </a:r>
            <a:r>
              <a:rPr lang="sk-SK" dirty="0"/>
              <a:t>, </a:t>
            </a:r>
            <a:r>
              <a:rPr lang="sk-SK" b="1" dirty="0" err="1">
                <a:solidFill>
                  <a:srgbClr val="FF0000"/>
                </a:solidFill>
              </a:rPr>
              <a:t>akkor</a:t>
            </a:r>
            <a:r>
              <a:rPr lang="sk-SK" dirty="0"/>
              <a:t> </a:t>
            </a:r>
            <a:r>
              <a:rPr lang="sk-SK" dirty="0" err="1"/>
              <a:t>rajzolj</a:t>
            </a:r>
            <a:r>
              <a:rPr lang="sk-SK" dirty="0"/>
              <a:t>  </a:t>
            </a:r>
            <a:r>
              <a:rPr lang="sk-SK" dirty="0" err="1"/>
              <a:t>zöld</a:t>
            </a:r>
            <a:r>
              <a:rPr lang="sk-SK" dirty="0"/>
              <a:t> </a:t>
            </a:r>
            <a:r>
              <a:rPr lang="sk-SK" dirty="0" err="1"/>
              <a:t>színnel</a:t>
            </a:r>
            <a:r>
              <a:rPr lang="sk-SK" dirty="0"/>
              <a:t>, </a:t>
            </a:r>
            <a:r>
              <a:rPr lang="sk-SK" b="1" dirty="0" err="1">
                <a:solidFill>
                  <a:srgbClr val="FF0000"/>
                </a:solidFill>
              </a:rPr>
              <a:t>egyébként</a:t>
            </a:r>
            <a:r>
              <a:rPr lang="sk-SK" dirty="0"/>
              <a:t> </a:t>
            </a:r>
            <a:r>
              <a:rPr lang="sk-SK" dirty="0" err="1"/>
              <a:t>rajzolj</a:t>
            </a:r>
            <a:r>
              <a:rPr lang="sk-SK" dirty="0"/>
              <a:t> </a:t>
            </a:r>
            <a:r>
              <a:rPr lang="sk-SK" dirty="0" err="1"/>
              <a:t>piros</a:t>
            </a:r>
            <a:r>
              <a:rPr lang="sk-SK" dirty="0"/>
              <a:t> </a:t>
            </a:r>
            <a:r>
              <a:rPr lang="sk-SK" dirty="0" err="1"/>
              <a:t>színnel</a:t>
            </a:r>
            <a:r>
              <a:rPr lang="sk-SK" dirty="0"/>
              <a:t>.</a:t>
            </a:r>
            <a:endParaRPr lang="cs-CZ" dirty="0"/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4700" y="1954213"/>
            <a:ext cx="2714625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66775" y="1539875"/>
            <a:ext cx="7991475" cy="480218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cs-CZ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cs-CZ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if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.getX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&lt;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150) </a:t>
            </a:r>
            <a:r>
              <a:rPr lang="cs-CZ" b="1" dirty="0">
                <a:solidFill>
                  <a:srgbClr val="008000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.setPenColor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Color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en-US" i="1" dirty="0">
                <a:solidFill>
                  <a:srgbClr val="0000C0"/>
                </a:solidFill>
                <a:latin typeface="Courier New" pitchFamily="49" charset="0"/>
              </a:rPr>
              <a:t>green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008000"/>
                </a:solidFill>
                <a:latin typeface="Courier New" pitchFamily="49" charset="0"/>
              </a:rPr>
              <a:t>}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else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>
                <a:solidFill>
                  <a:srgbClr val="FF0000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.setPenColor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Color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en-US" i="1" dirty="0">
                <a:solidFill>
                  <a:srgbClr val="0000C0"/>
                </a:solidFill>
                <a:latin typeface="Courier New" pitchFamily="49" charset="0"/>
              </a:rPr>
              <a:t>red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FF0000"/>
                </a:solidFill>
                <a:latin typeface="Courier New" pitchFamily="49" charset="0"/>
              </a:rPr>
              <a:t>}</a:t>
            </a:r>
          </a:p>
          <a:p>
            <a:pPr eaLnBrk="1" hangingPunct="1">
              <a:buFontTx/>
              <a:buNone/>
            </a:pPr>
            <a:endParaRPr lang="cs-CZ" dirty="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/>
              <a:t>Feltételes parancs </a:t>
            </a:r>
            <a:r>
              <a:rPr lang="en-US" sz="4000" dirty="0"/>
              <a:t>(1)</a:t>
            </a:r>
            <a:endParaRPr lang="cs-CZ" sz="4000" dirty="0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736980" y="1677394"/>
            <a:ext cx="1844352" cy="47797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hu-HU" sz="2400" dirty="0">
                <a:latin typeface="Trebuchet MS" pitchFamily="34" charset="0"/>
              </a:rPr>
              <a:t>Feltétel</a:t>
            </a:r>
            <a:endParaRPr lang="cs-CZ" sz="2400" b="1" dirty="0">
              <a:latin typeface="Trebuchet MS" pitchFamily="34" charset="0"/>
            </a:endParaRPr>
          </a:p>
        </p:txBody>
      </p:sp>
      <p:sp>
        <p:nvSpPr>
          <p:cNvPr id="12" name="Right Brace 11"/>
          <p:cNvSpPr/>
          <p:nvPr/>
        </p:nvSpPr>
        <p:spPr bwMode="auto">
          <a:xfrm rot="16200000">
            <a:off x="3377682" y="830425"/>
            <a:ext cx="550507" cy="3303037"/>
          </a:xfrm>
          <a:prstGeom prst="rightBrace">
            <a:avLst/>
          </a:prstGeom>
          <a:noFill/>
          <a:ln w="28575" cap="flat" cmpd="sng" algn="ctr">
            <a:solidFill>
              <a:srgbClr val="008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>
            <a:off x="6540760" y="2304661"/>
            <a:ext cx="559836" cy="97038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716554" y="1389166"/>
            <a:ext cx="3359021" cy="120032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A </a:t>
            </a:r>
            <a:r>
              <a:rPr lang="sk-SK" sz="2400" dirty="0" err="1">
                <a:latin typeface="Trebuchet MS" pitchFamily="34" charset="0"/>
              </a:rPr>
              <a:t>végrehajtandó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parancsok</a:t>
            </a:r>
            <a:r>
              <a:rPr lang="sk-SK" sz="2400" dirty="0">
                <a:latin typeface="Trebuchet MS" pitchFamily="34" charset="0"/>
              </a:rPr>
              <a:t> ha a </a:t>
            </a:r>
            <a:r>
              <a:rPr lang="sk-SK" sz="2400" dirty="0" err="1">
                <a:latin typeface="Trebuchet MS" pitchFamily="34" charset="0"/>
              </a:rPr>
              <a:t>feltétel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b="1" dirty="0" err="1">
                <a:latin typeface="Trebuchet MS" pitchFamily="34" charset="0"/>
              </a:rPr>
              <a:t>igaz</a:t>
            </a:r>
            <a:endParaRPr lang="cs-CZ" sz="2400" b="1" dirty="0">
              <a:latin typeface="Trebuchet MS" pitchFamily="34" charset="0"/>
            </a:endParaRPr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 flipH="1" flipV="1">
            <a:off x="5449078" y="5150499"/>
            <a:ext cx="1169436" cy="6096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5411754" y="5612829"/>
            <a:ext cx="3359021" cy="120032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A </a:t>
            </a:r>
            <a:r>
              <a:rPr lang="sk-SK" sz="2400" dirty="0" err="1">
                <a:latin typeface="Trebuchet MS" pitchFamily="34" charset="0"/>
              </a:rPr>
              <a:t>végrehajtandó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parancsok</a:t>
            </a:r>
            <a:r>
              <a:rPr lang="sk-SK" sz="2400" dirty="0">
                <a:latin typeface="Trebuchet MS" pitchFamily="34" charset="0"/>
              </a:rPr>
              <a:t> ha a </a:t>
            </a:r>
            <a:r>
              <a:rPr lang="sk-SK" sz="2400" dirty="0" err="1">
                <a:latin typeface="Trebuchet MS" pitchFamily="34" charset="0"/>
              </a:rPr>
              <a:t>feltétel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b="1" dirty="0" err="1">
                <a:latin typeface="Trebuchet MS" pitchFamily="34" charset="0"/>
              </a:rPr>
              <a:t>hamis</a:t>
            </a:r>
            <a:endParaRPr lang="cs-CZ" sz="2400" b="1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/>
              <a:t>Feltételes parancs </a:t>
            </a:r>
            <a:r>
              <a:rPr lang="en-US" sz="4000" dirty="0"/>
              <a:t>(2)</a:t>
            </a:r>
            <a:endParaRPr lang="cs-CZ" sz="4000" dirty="0"/>
          </a:p>
        </p:txBody>
      </p:sp>
      <p:sp>
        <p:nvSpPr>
          <p:cNvPr id="3686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23913" y="1539875"/>
            <a:ext cx="8034337" cy="44386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cs-CZ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if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hu-HU" b="1" dirty="0">
                <a:solidFill>
                  <a:schemeClr val="hlink"/>
                </a:solidFill>
                <a:latin typeface="Courier New" pitchFamily="49" charset="0"/>
              </a:rPr>
              <a:t>feltétel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hu-HU" b="1" dirty="0">
                <a:solidFill>
                  <a:srgbClr val="FF0000"/>
                </a:solidFill>
                <a:latin typeface="Courier New" pitchFamily="49" charset="0"/>
              </a:rPr>
              <a:t>parancsok ha a feltétel</a:t>
            </a:r>
            <a:r>
              <a:rPr lang="sk-SK" b="1" dirty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sk-SK" b="1" dirty="0" err="1">
                <a:solidFill>
                  <a:srgbClr val="003366"/>
                </a:solidFill>
                <a:latin typeface="Courier New" pitchFamily="49" charset="0"/>
              </a:rPr>
              <a:t>igaz</a:t>
            </a:r>
            <a:endParaRPr lang="cs-CZ" b="1" dirty="0">
              <a:solidFill>
                <a:srgbClr val="003366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else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{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hu-HU" b="1" dirty="0">
                <a:solidFill>
                  <a:srgbClr val="FF0000"/>
                </a:solidFill>
                <a:latin typeface="Courier New" pitchFamily="49" charset="0"/>
              </a:rPr>
              <a:t>parancsok ha a feltétel</a:t>
            </a:r>
            <a:r>
              <a:rPr lang="sk-SK" b="1" dirty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sk-SK" b="1" dirty="0" err="1">
                <a:solidFill>
                  <a:srgbClr val="003366"/>
                </a:solidFill>
                <a:latin typeface="Courier New" pitchFamily="49" charset="0"/>
              </a:rPr>
              <a:t>hamis</a:t>
            </a:r>
            <a:endParaRPr lang="sk-SK" b="1" dirty="0">
              <a:solidFill>
                <a:srgbClr val="003366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cs-CZ" dirty="0"/>
          </a:p>
        </p:txBody>
      </p:sp>
      <p:pic>
        <p:nvPicPr>
          <p:cNvPr id="36868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7738" y="4792663"/>
            <a:ext cx="2814637" cy="1601787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Logikai</a:t>
            </a:r>
            <a:r>
              <a:rPr lang="sk-SK" sz="4000" dirty="0"/>
              <a:t> </a:t>
            </a:r>
            <a:r>
              <a:rPr lang="sk-SK" sz="4000" dirty="0" err="1"/>
              <a:t>kifejezés</a:t>
            </a:r>
            <a:r>
              <a:rPr lang="sk-SK" sz="4000" dirty="0"/>
              <a:t> </a:t>
            </a:r>
            <a:r>
              <a:rPr lang="en-US" sz="4000" dirty="0"/>
              <a:t>(1)</a:t>
            </a:r>
            <a:endParaRPr lang="cs-CZ" sz="4000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b="1" dirty="0">
                <a:solidFill>
                  <a:srgbClr val="FF0000"/>
                </a:solidFill>
              </a:rPr>
              <a:t>A </a:t>
            </a:r>
            <a:r>
              <a:rPr lang="sk-SK" b="1" dirty="0" err="1">
                <a:solidFill>
                  <a:srgbClr val="FF0000"/>
                </a:solidFill>
              </a:rPr>
              <a:t>feltétel</a:t>
            </a:r>
            <a:r>
              <a:rPr lang="sk-SK" dirty="0"/>
              <a:t> </a:t>
            </a:r>
            <a:r>
              <a:rPr lang="sk-SK" dirty="0" err="1"/>
              <a:t>mindig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logikai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kifejezés</a:t>
            </a:r>
            <a:endParaRPr lang="sk-SK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/>
              <a:t>A </a:t>
            </a:r>
            <a:r>
              <a:rPr lang="en-US" dirty="0" err="1"/>
              <a:t>logikai</a:t>
            </a:r>
            <a:r>
              <a:rPr lang="en-US" dirty="0"/>
              <a:t> </a:t>
            </a:r>
            <a:r>
              <a:rPr lang="en-US" dirty="0" err="1"/>
              <a:t>kifeje</a:t>
            </a:r>
            <a:r>
              <a:rPr lang="hu-HU" dirty="0" err="1"/>
              <a:t>zés</a:t>
            </a:r>
            <a:r>
              <a:rPr lang="hu-HU" dirty="0"/>
              <a:t> egy olyan kifejezés</a:t>
            </a:r>
            <a:r>
              <a:rPr lang="sk-SK" dirty="0"/>
              <a:t>, </a:t>
            </a:r>
            <a:r>
              <a:rPr lang="sk-SK" dirty="0" err="1"/>
              <a:t>melynek</a:t>
            </a:r>
            <a:r>
              <a:rPr lang="sk-SK" dirty="0"/>
              <a:t> </a:t>
            </a:r>
            <a:r>
              <a:rPr lang="sk-SK" dirty="0" err="1"/>
              <a:t>eredménye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b="1" dirty="0" err="1"/>
              <a:t>logikai</a:t>
            </a:r>
            <a:r>
              <a:rPr lang="sk-SK" b="1" dirty="0"/>
              <a:t> </a:t>
            </a:r>
            <a:r>
              <a:rPr lang="sk-SK" b="1" dirty="0" err="1"/>
              <a:t>érték</a:t>
            </a:r>
            <a:r>
              <a:rPr lang="sk-SK" dirty="0"/>
              <a:t>: </a:t>
            </a:r>
            <a:r>
              <a:rPr lang="sk-SK" dirty="0" err="1"/>
              <a:t>igaz</a:t>
            </a:r>
            <a:r>
              <a:rPr lang="en-US" dirty="0"/>
              <a:t>/</a:t>
            </a:r>
            <a:r>
              <a:rPr lang="hu-HU" dirty="0"/>
              <a:t>hamis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hu-HU" dirty="0"/>
              <a:t>A logikai kifejezés tartalmazhat</a:t>
            </a:r>
            <a:r>
              <a:rPr lang="sk-SK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hu-HU" dirty="0"/>
              <a:t>Számtani értékeket összehasonlító műveletjeleket</a:t>
            </a:r>
            <a:r>
              <a:rPr lang="sk-SK" dirty="0"/>
              <a:t> </a:t>
            </a:r>
          </a:p>
          <a:p>
            <a:pPr lvl="2" eaLnBrk="1" hangingPunct="1">
              <a:lnSpc>
                <a:spcPct val="90000"/>
              </a:lnSpc>
            </a:pPr>
            <a:r>
              <a:rPr lang="sk-SK" dirty="0" err="1"/>
              <a:t>Egyenlőtlenség</a:t>
            </a:r>
            <a:r>
              <a:rPr lang="sk-SK" dirty="0"/>
              <a:t> </a:t>
            </a:r>
            <a:r>
              <a:rPr lang="en-US" dirty="0"/>
              <a:t>&gt;, &lt;</a:t>
            </a:r>
            <a:r>
              <a:rPr lang="hu-HU" dirty="0"/>
              <a:t>, </a:t>
            </a:r>
            <a:r>
              <a:rPr lang="en-US" dirty="0"/>
              <a:t>&gt;=, &lt;=</a:t>
            </a:r>
            <a:endParaRPr lang="sk-SK" dirty="0"/>
          </a:p>
          <a:p>
            <a:pPr lvl="2" eaLnBrk="1" hangingPunct="1">
              <a:lnSpc>
                <a:spcPct val="90000"/>
              </a:lnSpc>
            </a:pPr>
            <a:r>
              <a:rPr lang="sk-SK" b="1" dirty="0" err="1">
                <a:solidFill>
                  <a:srgbClr val="FF0000"/>
                </a:solidFill>
              </a:rPr>
              <a:t>Egyenlőség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==</a:t>
            </a:r>
            <a:endParaRPr lang="sk-SK" b="1" dirty="0">
              <a:solidFill>
                <a:srgbClr val="FF0000"/>
              </a:solidFill>
            </a:endParaRPr>
          </a:p>
          <a:p>
            <a:pPr lvl="2" eaLnBrk="1" hangingPunct="1">
              <a:lnSpc>
                <a:spcPct val="90000"/>
              </a:lnSpc>
            </a:pPr>
            <a:r>
              <a:rPr lang="sk-SK" dirty="0" err="1"/>
              <a:t>Nem</a:t>
            </a:r>
            <a:r>
              <a:rPr lang="sk-SK" dirty="0"/>
              <a:t> </a:t>
            </a:r>
            <a:r>
              <a:rPr lang="sk-SK" dirty="0" err="1"/>
              <a:t>egyenlőség</a:t>
            </a:r>
            <a:r>
              <a:rPr lang="sk-SK" dirty="0"/>
              <a:t> </a:t>
            </a:r>
            <a:r>
              <a:rPr lang="en-US" dirty="0"/>
              <a:t>!=</a:t>
            </a:r>
            <a:r>
              <a:rPr lang="sk-SK" dirty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hu-HU" dirty="0"/>
              <a:t>Logikai műveletek</a:t>
            </a:r>
            <a:r>
              <a:rPr lang="en-US" dirty="0"/>
              <a:t> (</a:t>
            </a:r>
            <a:r>
              <a:rPr lang="hu-HU" dirty="0"/>
              <a:t>és</a:t>
            </a:r>
            <a:r>
              <a:rPr lang="en-US" dirty="0"/>
              <a:t>, </a:t>
            </a:r>
            <a:r>
              <a:rPr lang="hu-HU" dirty="0"/>
              <a:t>vagy</a:t>
            </a:r>
            <a:r>
              <a:rPr lang="en-US" dirty="0"/>
              <a:t>, …)</a:t>
            </a:r>
            <a:endParaRPr lang="cs-CZ" dirty="0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3781886" y="4376691"/>
            <a:ext cx="2951585" cy="12458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872818" y="4026407"/>
            <a:ext cx="2951585" cy="83099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latin typeface="Trebuchet MS" pitchFamily="34" charset="0"/>
              </a:rPr>
              <a:t>Vigyázat, nem</a:t>
            </a:r>
            <a:r>
              <a:rPr lang="sk-SK" sz="2400" b="1" dirty="0">
                <a:latin typeface="Trebuchet MS" pitchFamily="34" charset="0"/>
              </a:rPr>
              <a:t> „=“</a:t>
            </a:r>
            <a:r>
              <a:rPr lang="en-US" sz="2400" b="1" dirty="0">
                <a:latin typeface="Trebuchet MS" pitchFamily="34" charset="0"/>
              </a:rPr>
              <a:t> </a:t>
            </a:r>
          </a:p>
          <a:p>
            <a:pPr algn="ctr"/>
            <a:r>
              <a:rPr lang="en-US" sz="2400" dirty="0">
                <a:latin typeface="Trebuchet MS" pitchFamily="34" charset="0"/>
              </a:rPr>
              <a:t>(</a:t>
            </a:r>
            <a:r>
              <a:rPr lang="sk-SK" sz="2400" dirty="0" err="1">
                <a:latin typeface="Trebuchet MS" pitchFamily="34" charset="0"/>
              </a:rPr>
              <a:t>gyakori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hiba</a:t>
            </a:r>
            <a:r>
              <a:rPr lang="en-US" sz="2400" dirty="0">
                <a:latin typeface="Trebuchet MS" pitchFamily="34" charset="0"/>
              </a:rPr>
              <a:t>!)</a:t>
            </a:r>
            <a:endParaRPr lang="cs-CZ" sz="2400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/>
              <a:t>Logikai kifejezés</a:t>
            </a:r>
            <a:r>
              <a:rPr lang="sk-SK" sz="4000" dirty="0"/>
              <a:t> </a:t>
            </a:r>
            <a:r>
              <a:rPr lang="en-US" sz="4000" dirty="0"/>
              <a:t>(2)</a:t>
            </a:r>
            <a:endParaRPr lang="cs-CZ" sz="4000" dirty="0"/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sz="2400" dirty="0"/>
              <a:t>Logikai műveletek</a:t>
            </a:r>
            <a:r>
              <a:rPr lang="sk-SK" sz="2400" dirty="0"/>
              <a:t>:</a:t>
            </a:r>
          </a:p>
          <a:p>
            <a:pPr lvl="1" eaLnBrk="1" hangingPunct="1"/>
            <a:r>
              <a:rPr lang="en-US" sz="2000" i="1" dirty="0"/>
              <a:t>(</a:t>
            </a:r>
            <a:r>
              <a:rPr lang="hu-HU" sz="2000" i="1" dirty="0"/>
              <a:t>kifejezés</a:t>
            </a:r>
            <a:r>
              <a:rPr lang="en-US" sz="2000" i="1" dirty="0"/>
              <a:t>1)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0000"/>
                </a:solidFill>
              </a:rPr>
              <a:t>&amp;&amp;</a:t>
            </a:r>
            <a:r>
              <a:rPr lang="en-US" sz="2000" dirty="0"/>
              <a:t> </a:t>
            </a:r>
            <a:r>
              <a:rPr lang="en-US" sz="2000" i="1" dirty="0"/>
              <a:t>(</a:t>
            </a:r>
            <a:r>
              <a:rPr lang="hu-HU" sz="2000" i="1" dirty="0"/>
              <a:t>kifejezés</a:t>
            </a:r>
            <a:r>
              <a:rPr lang="en-US" sz="2000" i="1" dirty="0"/>
              <a:t>2)</a:t>
            </a:r>
            <a:r>
              <a:rPr lang="en-US" sz="2000" dirty="0"/>
              <a:t> </a:t>
            </a:r>
            <a:r>
              <a:rPr lang="sk-SK" sz="2000" dirty="0"/>
              <a:t>...</a:t>
            </a:r>
            <a:r>
              <a:rPr lang="en-US" sz="2000" dirty="0"/>
              <a:t> </a:t>
            </a:r>
            <a:br>
              <a:rPr lang="hu-HU" sz="2000" dirty="0"/>
            </a:br>
            <a:r>
              <a:rPr lang="hu-HU" sz="2000" dirty="0"/>
              <a:t>igaz a</a:t>
            </a:r>
            <a:r>
              <a:rPr lang="sk-SK" sz="2000" dirty="0"/>
              <a:t> </a:t>
            </a:r>
            <a:r>
              <a:rPr lang="sk-SK" sz="2000" i="1" dirty="0"/>
              <a:t>kifejezés1</a:t>
            </a:r>
            <a:r>
              <a:rPr lang="en-US" sz="2000" dirty="0"/>
              <a:t> </a:t>
            </a:r>
            <a:r>
              <a:rPr lang="hu-HU" sz="2000" dirty="0">
                <a:solidFill>
                  <a:srgbClr val="FF0000"/>
                </a:solidFill>
              </a:rPr>
              <a:t>és ugyanakkor</a:t>
            </a:r>
            <a:r>
              <a:rPr lang="sk-SK" sz="2000" dirty="0"/>
              <a:t> a </a:t>
            </a:r>
            <a:r>
              <a:rPr lang="sk-SK" sz="2000" i="1" dirty="0"/>
              <a:t>kifejezés2</a:t>
            </a:r>
            <a:endParaRPr lang="en-US" sz="2000" i="1" dirty="0"/>
          </a:p>
          <a:p>
            <a:pPr lvl="1" eaLnBrk="1" hangingPunct="1"/>
            <a:r>
              <a:rPr lang="en-US" sz="2000" i="1" dirty="0"/>
              <a:t>(</a:t>
            </a:r>
            <a:r>
              <a:rPr lang="hu-HU" sz="2000" i="1" dirty="0"/>
              <a:t>kifejezés</a:t>
            </a:r>
            <a:r>
              <a:rPr lang="en-US" sz="2000" i="1" dirty="0"/>
              <a:t>1)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0000"/>
                </a:solidFill>
              </a:rPr>
              <a:t>||</a:t>
            </a:r>
            <a:r>
              <a:rPr lang="en-US" sz="2000" dirty="0"/>
              <a:t> </a:t>
            </a:r>
            <a:r>
              <a:rPr lang="en-US" sz="2000" i="1" dirty="0"/>
              <a:t>(</a:t>
            </a:r>
            <a:r>
              <a:rPr lang="hu-HU" sz="2000" i="1" dirty="0"/>
              <a:t>kifejezés</a:t>
            </a:r>
            <a:r>
              <a:rPr lang="en-US" sz="2000" i="1" dirty="0"/>
              <a:t>2)</a:t>
            </a:r>
            <a:r>
              <a:rPr lang="sk-SK" sz="2000" i="1" dirty="0"/>
              <a:t> ...</a:t>
            </a:r>
            <a:r>
              <a:rPr lang="en-US" sz="2000" dirty="0"/>
              <a:t> </a:t>
            </a:r>
            <a:br>
              <a:rPr lang="hu-HU" sz="2000" dirty="0"/>
            </a:br>
            <a:r>
              <a:rPr lang="hu-HU" sz="2000" dirty="0"/>
              <a:t>igaz</a:t>
            </a:r>
            <a:r>
              <a:rPr lang="sk-SK" sz="2000" dirty="0"/>
              <a:t> a </a:t>
            </a:r>
            <a:r>
              <a:rPr lang="sk-SK" sz="2000" i="1" dirty="0"/>
              <a:t>kifejezés1</a:t>
            </a:r>
            <a:r>
              <a:rPr lang="en-US" sz="2000" dirty="0"/>
              <a:t> </a:t>
            </a:r>
            <a:r>
              <a:rPr lang="hu-HU" sz="2000" dirty="0">
                <a:solidFill>
                  <a:srgbClr val="FF0000"/>
                </a:solidFill>
              </a:rPr>
              <a:t>vagy</a:t>
            </a:r>
            <a:r>
              <a:rPr lang="sk-SK" sz="2000" dirty="0"/>
              <a:t> a </a:t>
            </a:r>
            <a:r>
              <a:rPr lang="sk-SK" sz="2000" i="1" dirty="0"/>
              <a:t>kifejezés2</a:t>
            </a:r>
            <a:endParaRPr lang="en-US" sz="2000" i="1" dirty="0"/>
          </a:p>
          <a:p>
            <a:pPr lvl="1" eaLnBrk="1" hangingPunct="1"/>
            <a:r>
              <a:rPr lang="en-US" sz="2000" i="1" dirty="0">
                <a:solidFill>
                  <a:srgbClr val="FF0000"/>
                </a:solidFill>
              </a:rPr>
              <a:t>!</a:t>
            </a:r>
            <a:r>
              <a:rPr lang="en-US" sz="2000" i="1" dirty="0"/>
              <a:t>(</a:t>
            </a:r>
            <a:r>
              <a:rPr lang="hu-HU" sz="2000" i="1" dirty="0"/>
              <a:t>kifejezés</a:t>
            </a:r>
            <a:r>
              <a:rPr lang="en-US" sz="2000" i="1" dirty="0"/>
              <a:t>)</a:t>
            </a:r>
            <a:r>
              <a:rPr lang="en-US" sz="2000" dirty="0"/>
              <a:t> </a:t>
            </a:r>
            <a:r>
              <a:rPr lang="hu-HU" sz="2000" dirty="0"/>
              <a:t>éppen akkor igaz, amikor a</a:t>
            </a:r>
            <a:r>
              <a:rPr lang="sk-SK" sz="2000" dirty="0"/>
              <a:t> </a:t>
            </a:r>
            <a:r>
              <a:rPr lang="hu-HU" sz="2000" i="1" dirty="0"/>
              <a:t>kifejezés </a:t>
            </a:r>
            <a:r>
              <a:rPr lang="sk-SK" sz="2000" dirty="0" err="1"/>
              <a:t>hamis</a:t>
            </a:r>
            <a:endParaRPr lang="sk-SK" sz="2000" dirty="0"/>
          </a:p>
          <a:p>
            <a:pPr eaLnBrk="1" hangingPunct="1"/>
            <a:r>
              <a:rPr lang="sk-SK" sz="2400" dirty="0" err="1"/>
              <a:t>Példák</a:t>
            </a:r>
            <a:r>
              <a:rPr lang="sk-SK" sz="2400" dirty="0"/>
              <a:t>:</a:t>
            </a:r>
          </a:p>
          <a:p>
            <a:pPr lvl="1" eaLnBrk="1" hangingPunct="1">
              <a:buFontTx/>
              <a:buNone/>
            </a:pP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x == 2</a:t>
            </a:r>
            <a:endParaRPr lang="sk-SK" sz="2000" dirty="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.getX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() &gt; 100</a:t>
            </a:r>
            <a:endParaRPr lang="sk-SK" sz="2000" dirty="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(x &gt;= 100) &amp;&amp; (x &lt;= 200)</a:t>
            </a:r>
            <a:endParaRPr lang="sk-SK" sz="2000" dirty="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(x &lt; 30) || (x &gt; 100)</a:t>
            </a:r>
            <a:endParaRPr lang="sk-SK" sz="2000" dirty="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.distanceTo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(100, 100) &gt; 300</a:t>
            </a:r>
            <a:endParaRPr lang="sk-SK" sz="2000" dirty="0"/>
          </a:p>
          <a:p>
            <a:pPr eaLnBrk="1" hangingPunct="1"/>
            <a:endParaRPr lang="cs-CZ" sz="2400" dirty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1178219"/>
              </p:ext>
            </p:extLst>
          </p:nvPr>
        </p:nvGraphicFramePr>
        <p:xfrm>
          <a:off x="8188133" y="1857858"/>
          <a:ext cx="309563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9" name="Rovnica" r:id="rId3" imgW="139680" imgH="126720" progId="Equation.3">
                  <p:embed/>
                </p:oleObj>
              </mc:Choice>
              <mc:Fallback>
                <p:oleObj name="Rovnica" r:id="rId3" imgW="139680" imgH="12672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88133" y="1857858"/>
                        <a:ext cx="309563" cy="34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9618757"/>
              </p:ext>
            </p:extLst>
          </p:nvPr>
        </p:nvGraphicFramePr>
        <p:xfrm>
          <a:off x="8202421" y="2609433"/>
          <a:ext cx="309562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0" name="Rovnica" r:id="rId5" imgW="139680" imgH="126720" progId="Equation.3">
                  <p:embed/>
                </p:oleObj>
              </mc:Choice>
              <mc:Fallback>
                <p:oleObj name="Rovnica" r:id="rId5" imgW="139680" imgH="12672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2421" y="2609433"/>
                        <a:ext cx="309562" cy="341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5538456"/>
              </p:ext>
            </p:extLst>
          </p:nvPr>
        </p:nvGraphicFramePr>
        <p:xfrm>
          <a:off x="8173846" y="3292475"/>
          <a:ext cx="338137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1" name="Rovnica" r:id="rId7" imgW="152280" imgH="101520" progId="Equation.3">
                  <p:embed/>
                </p:oleObj>
              </mc:Choice>
              <mc:Fallback>
                <p:oleObj name="Rovnica" r:id="rId7" imgW="152280" imgH="10152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3846" y="3292475"/>
                        <a:ext cx="338137" cy="273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randomBar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200" dirty="0"/>
              <a:t>Kerge teknősök lánchoz kötve</a:t>
            </a:r>
            <a:endParaRPr lang="cs-CZ" sz="3200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Írjunk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dirty="0" err="1"/>
              <a:t>metódust</a:t>
            </a:r>
            <a:r>
              <a:rPr lang="sk-SK" dirty="0"/>
              <a:t>, </a:t>
            </a:r>
            <a:r>
              <a:rPr lang="sk-SK" dirty="0" err="1"/>
              <a:t>amelyben</a:t>
            </a:r>
            <a:r>
              <a:rPr lang="sk-SK" dirty="0"/>
              <a:t> a </a:t>
            </a:r>
            <a:r>
              <a:rPr lang="sk-SK" dirty="0" err="1"/>
              <a:t>teknős</a:t>
            </a:r>
            <a:r>
              <a:rPr lang="sk-SK" dirty="0"/>
              <a:t> </a:t>
            </a:r>
            <a:r>
              <a:rPr lang="sk-SK" dirty="0" err="1"/>
              <a:t>adott</a:t>
            </a:r>
            <a:r>
              <a:rPr lang="sk-SK" dirty="0"/>
              <a:t> </a:t>
            </a:r>
            <a:r>
              <a:rPr lang="sk-SK" dirty="0" err="1"/>
              <a:t>számú</a:t>
            </a:r>
            <a:r>
              <a:rPr lang="sk-SK" dirty="0"/>
              <a:t> </a:t>
            </a:r>
            <a:r>
              <a:rPr lang="sk-SK" b="1" dirty="0" err="1"/>
              <a:t>véletlen</a:t>
            </a:r>
            <a:r>
              <a:rPr lang="sk-SK" b="1" dirty="0"/>
              <a:t> </a:t>
            </a:r>
            <a:r>
              <a:rPr lang="sk-SK" b="1" dirty="0" err="1"/>
              <a:t>lépést</a:t>
            </a:r>
            <a:r>
              <a:rPr lang="sk-SK" dirty="0"/>
              <a:t> </a:t>
            </a:r>
            <a:r>
              <a:rPr lang="sk-SK" dirty="0" err="1"/>
              <a:t>fog</a:t>
            </a:r>
            <a:r>
              <a:rPr lang="sk-SK" dirty="0"/>
              <a:t> </a:t>
            </a:r>
            <a:r>
              <a:rPr lang="sk-SK" dirty="0" err="1"/>
              <a:t>végrehajtani</a:t>
            </a:r>
            <a:r>
              <a:rPr lang="sk-SK" dirty="0"/>
              <a:t> </a:t>
            </a:r>
            <a:r>
              <a:rPr lang="sk-SK" dirty="0" err="1"/>
              <a:t>úgy</a:t>
            </a:r>
            <a:r>
              <a:rPr lang="sk-SK" dirty="0"/>
              <a:t>, </a:t>
            </a:r>
            <a:r>
              <a:rPr lang="sk-SK" dirty="0" err="1"/>
              <a:t>hogy</a:t>
            </a:r>
            <a:r>
              <a:rPr lang="sk-SK" dirty="0"/>
              <a:t> </a:t>
            </a:r>
            <a:r>
              <a:rPr lang="sk-SK" dirty="0" err="1"/>
              <a:t>soha</a:t>
            </a:r>
            <a:r>
              <a:rPr lang="sk-SK" dirty="0"/>
              <a:t> </a:t>
            </a:r>
            <a:r>
              <a:rPr lang="sk-SK" dirty="0" err="1"/>
              <a:t>ne</a:t>
            </a:r>
            <a:r>
              <a:rPr lang="sk-SK" dirty="0"/>
              <a:t> </a:t>
            </a:r>
            <a:r>
              <a:rPr lang="sk-SK" dirty="0" err="1"/>
              <a:t>jusson</a:t>
            </a:r>
            <a:r>
              <a:rPr lang="sk-SK" dirty="0"/>
              <a:t> </a:t>
            </a:r>
            <a:r>
              <a:rPr lang="sk-SK" dirty="0" err="1"/>
              <a:t>el</a:t>
            </a:r>
            <a:r>
              <a:rPr lang="sk-SK" dirty="0"/>
              <a:t> </a:t>
            </a:r>
            <a:r>
              <a:rPr lang="sk-SK" dirty="0" err="1"/>
              <a:t>messzebb</a:t>
            </a:r>
            <a:r>
              <a:rPr lang="sk-SK" dirty="0"/>
              <a:t> a </a:t>
            </a:r>
            <a:r>
              <a:rPr lang="sk-SK" dirty="0" err="1"/>
              <a:t>kiindulópontjától</a:t>
            </a:r>
            <a:r>
              <a:rPr lang="sk-SK" dirty="0"/>
              <a:t> </a:t>
            </a:r>
            <a:r>
              <a:rPr lang="sk-SK" dirty="0" err="1"/>
              <a:t>mint</a:t>
            </a:r>
            <a:r>
              <a:rPr lang="sk-SK" dirty="0"/>
              <a:t> 100</a:t>
            </a:r>
          </a:p>
          <a:p>
            <a:pPr eaLnBrk="1" hangingPunct="1"/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dirty="0" err="1"/>
              <a:t>lépés</a:t>
            </a:r>
            <a:r>
              <a:rPr lang="sk-SK" dirty="0"/>
              <a:t>:</a:t>
            </a:r>
          </a:p>
          <a:p>
            <a:pPr lvl="1" eaLnBrk="1" hangingPunct="1"/>
            <a:r>
              <a:rPr lang="sk-SK" dirty="0" err="1"/>
              <a:t>Fordulj</a:t>
            </a:r>
            <a:r>
              <a:rPr lang="sk-SK" dirty="0"/>
              <a:t> </a:t>
            </a:r>
            <a:r>
              <a:rPr lang="sk-SK" dirty="0" err="1"/>
              <a:t>el</a:t>
            </a:r>
            <a:r>
              <a:rPr lang="sk-SK" dirty="0"/>
              <a:t> </a:t>
            </a:r>
            <a:r>
              <a:rPr lang="sk-SK" dirty="0" err="1"/>
              <a:t>véletlen</a:t>
            </a:r>
            <a:r>
              <a:rPr lang="sk-SK" dirty="0"/>
              <a:t> </a:t>
            </a:r>
            <a:r>
              <a:rPr lang="sk-SK" dirty="0" err="1"/>
              <a:t>fokkal</a:t>
            </a:r>
            <a:endParaRPr lang="sk-SK" dirty="0"/>
          </a:p>
          <a:p>
            <a:pPr lvl="1" eaLnBrk="1" hangingPunct="1"/>
            <a:r>
              <a:rPr lang="sk-SK" dirty="0" err="1"/>
              <a:t>Tegyél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10 </a:t>
            </a:r>
            <a:r>
              <a:rPr lang="sk-SK" dirty="0" err="1"/>
              <a:t>hosszú</a:t>
            </a:r>
            <a:r>
              <a:rPr lang="sk-SK" dirty="0"/>
              <a:t> </a:t>
            </a:r>
            <a:r>
              <a:rPr lang="sk-SK" dirty="0" err="1"/>
              <a:t>lépést</a:t>
            </a:r>
            <a:endParaRPr lang="sk-SK" dirty="0"/>
          </a:p>
          <a:p>
            <a:pPr lvl="1" eaLnBrk="1" hangingPunct="1"/>
            <a:r>
              <a:rPr lang="sk-SK" b="1" dirty="0">
                <a:solidFill>
                  <a:srgbClr val="FF0000"/>
                </a:solidFill>
              </a:rPr>
              <a:t>Ha</a:t>
            </a:r>
            <a:r>
              <a:rPr lang="sk-SK" dirty="0"/>
              <a:t> </a:t>
            </a:r>
            <a:r>
              <a:rPr lang="sk-SK" dirty="0" err="1"/>
              <a:t>távolabb</a:t>
            </a:r>
            <a:r>
              <a:rPr lang="sk-SK" dirty="0"/>
              <a:t> vagy a </a:t>
            </a:r>
            <a:r>
              <a:rPr lang="sk-SK" dirty="0" err="1"/>
              <a:t>kiindulóponttól</a:t>
            </a:r>
            <a:br>
              <a:rPr lang="sk-SK" dirty="0"/>
            </a:br>
            <a:r>
              <a:rPr lang="sk-SK" dirty="0" err="1"/>
              <a:t>mint</a:t>
            </a:r>
            <a:r>
              <a:rPr lang="sk-SK" dirty="0"/>
              <a:t> 100, </a:t>
            </a:r>
          </a:p>
          <a:p>
            <a:pPr lvl="1" eaLnBrk="1" hangingPunct="1">
              <a:buFontTx/>
              <a:buNone/>
            </a:pPr>
            <a:r>
              <a:rPr lang="sk-SK" dirty="0"/>
              <a:t>	</a:t>
            </a:r>
            <a:r>
              <a:rPr lang="sk-SK" b="1" dirty="0" err="1">
                <a:solidFill>
                  <a:srgbClr val="FF0000"/>
                </a:solidFill>
              </a:rPr>
              <a:t>akkor</a:t>
            </a:r>
            <a:r>
              <a:rPr lang="sk-SK" dirty="0"/>
              <a:t> </a:t>
            </a:r>
            <a:r>
              <a:rPr lang="sk-SK" dirty="0" err="1"/>
              <a:t>lépj</a:t>
            </a:r>
            <a:r>
              <a:rPr lang="sk-SK" dirty="0"/>
              <a:t> </a:t>
            </a:r>
            <a:r>
              <a:rPr lang="sk-SK" dirty="0" err="1"/>
              <a:t>vissza</a:t>
            </a:r>
            <a:endParaRPr lang="sk-SK" dirty="0"/>
          </a:p>
          <a:p>
            <a:pPr lvl="1" eaLnBrk="1" hangingPunct="1"/>
            <a:endParaRPr lang="cs-CZ" dirty="0"/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6175" y="3495675"/>
            <a:ext cx="229552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dirty="0"/>
              <a:t>Feltételes parancs </a:t>
            </a:r>
            <a:r>
              <a:rPr lang="hu-HU" dirty="0" err="1"/>
              <a:t>else</a:t>
            </a:r>
            <a:r>
              <a:rPr lang="hu-HU" dirty="0"/>
              <a:t> nélkül</a:t>
            </a:r>
            <a:endParaRPr lang="cs-CZ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Néha</a:t>
            </a:r>
            <a:r>
              <a:rPr lang="sk-SK" dirty="0"/>
              <a:t> </a:t>
            </a:r>
            <a:r>
              <a:rPr lang="sk-SK" dirty="0" err="1"/>
              <a:t>csak</a:t>
            </a:r>
            <a:r>
              <a:rPr lang="sk-SK" dirty="0"/>
              <a:t> </a:t>
            </a:r>
            <a:r>
              <a:rPr lang="sk-SK" dirty="0" err="1"/>
              <a:t>akkor</a:t>
            </a:r>
            <a:r>
              <a:rPr lang="sk-SK" dirty="0"/>
              <a:t> </a:t>
            </a:r>
            <a:r>
              <a:rPr lang="sk-SK" dirty="0" err="1"/>
              <a:t>akarunk</a:t>
            </a:r>
            <a:r>
              <a:rPr lang="sk-SK" dirty="0"/>
              <a:t> </a:t>
            </a:r>
            <a:r>
              <a:rPr lang="sk-SK" dirty="0" err="1"/>
              <a:t>végrehajtani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dirty="0" err="1"/>
              <a:t>utasítást</a:t>
            </a:r>
            <a:r>
              <a:rPr lang="sk-SK" dirty="0"/>
              <a:t> ha </a:t>
            </a:r>
            <a:r>
              <a:rPr lang="sk-SK" dirty="0" err="1"/>
              <a:t>teljesül</a:t>
            </a:r>
            <a:r>
              <a:rPr lang="sk-SK" dirty="0"/>
              <a:t> a </a:t>
            </a:r>
            <a:r>
              <a:rPr lang="sk-SK" dirty="0" err="1"/>
              <a:t>feltétel</a:t>
            </a:r>
            <a:r>
              <a:rPr lang="sk-SK" dirty="0"/>
              <a:t>, de </a:t>
            </a:r>
            <a:r>
              <a:rPr lang="sk-SK" b="1" dirty="0" err="1">
                <a:solidFill>
                  <a:srgbClr val="FF0000"/>
                </a:solidFill>
              </a:rPr>
              <a:t>ellenkező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esetben</a:t>
            </a:r>
            <a:r>
              <a:rPr lang="sk-SK" dirty="0"/>
              <a:t> </a:t>
            </a:r>
            <a:r>
              <a:rPr lang="sk-SK" dirty="0" err="1"/>
              <a:t>nem</a:t>
            </a:r>
            <a:r>
              <a:rPr lang="sk-SK" dirty="0"/>
              <a:t> </a:t>
            </a:r>
            <a:r>
              <a:rPr lang="sk-SK" dirty="0" err="1"/>
              <a:t>csinálunk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semmit</a:t>
            </a:r>
            <a:endParaRPr lang="sk-SK" b="1" dirty="0">
              <a:solidFill>
                <a:srgbClr val="FF0000"/>
              </a:solidFill>
            </a:endParaRPr>
          </a:p>
          <a:p>
            <a:pPr eaLnBrk="1" hangingPunct="1"/>
            <a:endParaRPr lang="en-US" dirty="0"/>
          </a:p>
          <a:p>
            <a:pPr eaLnBrk="1" hangingPunct="1"/>
            <a:r>
              <a:rPr lang="sk-SK" dirty="0" err="1"/>
              <a:t>Üres</a:t>
            </a:r>
            <a:r>
              <a:rPr lang="sk-SK" dirty="0"/>
              <a:t> </a:t>
            </a:r>
            <a:r>
              <a:rPr lang="sk-SK" i="1" dirty="0" err="1"/>
              <a:t>else</a:t>
            </a:r>
            <a:r>
              <a:rPr lang="sk-SK" dirty="0"/>
              <a:t> </a:t>
            </a:r>
            <a:r>
              <a:rPr lang="sk-SK" dirty="0" err="1"/>
              <a:t>ág</a:t>
            </a:r>
            <a:r>
              <a:rPr lang="sk-SK" dirty="0"/>
              <a:t> </a:t>
            </a:r>
            <a:r>
              <a:rPr lang="sk-SK" dirty="0" err="1"/>
              <a:t>írása</a:t>
            </a:r>
            <a:r>
              <a:rPr lang="sk-SK" dirty="0"/>
              <a:t> </a:t>
            </a:r>
            <a:r>
              <a:rPr lang="sk-SK" dirty="0" err="1"/>
              <a:t>helyett</a:t>
            </a:r>
            <a:r>
              <a:rPr lang="sk-SK" dirty="0"/>
              <a:t> </a:t>
            </a:r>
            <a:r>
              <a:rPr lang="sk-SK" dirty="0" err="1"/>
              <a:t>kihagyhatjuk</a:t>
            </a:r>
            <a:r>
              <a:rPr lang="sk-SK" dirty="0"/>
              <a:t>:</a:t>
            </a: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 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if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hu-HU" b="1" dirty="0">
                <a:solidFill>
                  <a:schemeClr val="hlink"/>
                </a:solidFill>
                <a:latin typeface="Courier New" pitchFamily="49" charset="0"/>
              </a:rPr>
              <a:t>feltétel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	    </a:t>
            </a:r>
            <a:r>
              <a:rPr lang="hu-HU" b="1" dirty="0">
                <a:solidFill>
                  <a:srgbClr val="FF0000"/>
                </a:solidFill>
                <a:latin typeface="Courier New" pitchFamily="49" charset="0"/>
              </a:rPr>
              <a:t>parancsok ha a feltétel </a:t>
            </a:r>
            <a:r>
              <a:rPr lang="sk-SK" b="1" dirty="0" err="1">
                <a:solidFill>
                  <a:srgbClr val="003366"/>
                </a:solidFill>
                <a:latin typeface="Courier New" pitchFamily="49" charset="0"/>
              </a:rPr>
              <a:t>igaz</a:t>
            </a:r>
            <a:endParaRPr lang="cs-CZ" b="1" dirty="0">
              <a:solidFill>
                <a:srgbClr val="003366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    }</a:t>
            </a:r>
          </a:p>
        </p:txBody>
      </p:sp>
    </p:spTree>
    <p:extLst>
      <p:ext uri="{BB962C8B-B14F-4D97-AF65-F5344CB8AC3E}">
        <p14:creationId xmlns:p14="http://schemas.microsoft.com/office/powerpoint/2010/main" val="2195522434"/>
      </p:ext>
    </p:extLst>
  </p:cSld>
  <p:clrMapOvr>
    <a:masterClrMapping/>
  </p:clrMapOvr>
  <p:transition spd="med">
    <p:randomBar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boolean</a:t>
            </a:r>
            <a:endParaRPr lang="cs-CZ" sz="4000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Logikai</a:t>
            </a:r>
            <a:r>
              <a:rPr lang="sk-SK" dirty="0"/>
              <a:t> </a:t>
            </a:r>
            <a:r>
              <a:rPr lang="sk-SK" dirty="0" err="1"/>
              <a:t>érték</a:t>
            </a:r>
            <a:r>
              <a:rPr lang="sk-SK" dirty="0"/>
              <a:t> </a:t>
            </a:r>
            <a:r>
              <a:rPr lang="sk-SK" dirty="0" err="1"/>
              <a:t>elmentésére</a:t>
            </a:r>
            <a:r>
              <a:rPr lang="sk-SK" dirty="0"/>
              <a:t> a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Boolean</a:t>
            </a:r>
            <a:r>
              <a:rPr lang="hu-HU" sz="24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 err="1"/>
              <a:t>adatípust</a:t>
            </a:r>
            <a:r>
              <a:rPr lang="sk-SK" dirty="0"/>
              <a:t> </a:t>
            </a:r>
            <a:r>
              <a:rPr lang="sk-SK" dirty="0" err="1"/>
              <a:t>használjuk</a:t>
            </a:r>
            <a:r>
              <a:rPr lang="sk-SK" dirty="0"/>
              <a:t> </a:t>
            </a:r>
            <a:r>
              <a:rPr lang="sk-SK" dirty="0" err="1"/>
              <a:t>melynek</a:t>
            </a:r>
            <a:r>
              <a:rPr lang="sk-SK" dirty="0"/>
              <a:t> </a:t>
            </a:r>
            <a:r>
              <a:rPr lang="sk-SK" dirty="0" err="1"/>
              <a:t>két</a:t>
            </a:r>
            <a:r>
              <a:rPr lang="sk-SK" dirty="0"/>
              <a:t> </a:t>
            </a:r>
            <a:r>
              <a:rPr lang="sk-SK" dirty="0" err="1"/>
              <a:t>értéke</a:t>
            </a:r>
            <a:r>
              <a:rPr lang="sk-SK" dirty="0"/>
              <a:t> van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true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dirty="0"/>
              <a:t>(</a:t>
            </a:r>
            <a:r>
              <a:rPr lang="hu-HU" dirty="0"/>
              <a:t>igaz</a:t>
            </a:r>
            <a:r>
              <a:rPr lang="en-US" dirty="0"/>
              <a:t>) </a:t>
            </a:r>
            <a:r>
              <a:rPr lang="hu-HU" dirty="0"/>
              <a:t>és</a:t>
            </a:r>
            <a:r>
              <a:rPr lang="en-US" dirty="0"/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false</a:t>
            </a: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dirty="0"/>
              <a:t>(</a:t>
            </a:r>
            <a:r>
              <a:rPr lang="hu-HU" dirty="0"/>
              <a:t>hamis</a:t>
            </a:r>
            <a:r>
              <a:rPr lang="en-US" dirty="0"/>
              <a:t>):</a:t>
            </a:r>
          </a:p>
          <a:p>
            <a:pPr lvl="1" eaLnBrk="1" hangingPunct="1">
              <a:buFontTx/>
              <a:buNone/>
            </a:pPr>
            <a:endParaRPr lang="en-US" sz="2000" b="1" dirty="0">
              <a:solidFill>
                <a:srgbClr val="7F0055"/>
              </a:solidFill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boolean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ourier New" pitchFamily="49" charset="0"/>
              </a:rPr>
              <a:t>kozel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= (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.distanceTo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(100, 100) &lt; 30);</a:t>
            </a:r>
            <a:endParaRPr lang="cs-CZ" sz="2000" dirty="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boolean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igazVagyok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true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sz="2000" dirty="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boolean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hamisVagyok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false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</p:txBody>
      </p:sp>
    </p:spTree>
  </p:cSld>
  <p:clrMapOvr>
    <a:masterClrMapping/>
  </p:clrMapOvr>
  <p:transition spd="med">
    <p:randomBar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„</a:t>
            </a:r>
            <a:r>
              <a:rPr lang="sk-SK" sz="4000" dirty="0" err="1"/>
              <a:t>Titkos</a:t>
            </a:r>
            <a:r>
              <a:rPr lang="sk-SK" sz="4000" dirty="0"/>
              <a:t> </a:t>
            </a:r>
            <a:r>
              <a:rPr lang="sk-SK" sz="4000" dirty="0" err="1"/>
              <a:t>rövidítések</a:t>
            </a:r>
            <a:r>
              <a:rPr lang="sk-SK" sz="4000" dirty="0"/>
              <a:t>“</a:t>
            </a:r>
            <a:endParaRPr lang="cs-CZ" sz="4000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Ha x </a:t>
            </a:r>
            <a:r>
              <a:rPr lang="sk-SK" dirty="0" err="1"/>
              <a:t>egész</a:t>
            </a:r>
            <a:r>
              <a:rPr lang="sk-SK" dirty="0"/>
              <a:t> </a:t>
            </a:r>
            <a:r>
              <a:rPr lang="sk-SK" dirty="0" err="1"/>
              <a:t>számú</a:t>
            </a:r>
            <a:r>
              <a:rPr lang="sk-SK" dirty="0"/>
              <a:t> </a:t>
            </a:r>
            <a:r>
              <a:rPr lang="sk-SK" dirty="0" err="1"/>
              <a:t>változó</a:t>
            </a:r>
            <a:r>
              <a:rPr lang="sk-SK" dirty="0"/>
              <a:t>, </a:t>
            </a:r>
            <a:r>
              <a:rPr lang="sk-SK" dirty="0" err="1"/>
              <a:t>akkor</a:t>
            </a:r>
            <a:r>
              <a:rPr lang="sk-SK" dirty="0"/>
              <a:t>:</a:t>
            </a:r>
          </a:p>
          <a:p>
            <a:pPr lvl="1" eaLnBrk="1" hangingPunct="1"/>
            <a:r>
              <a:rPr lang="en-US" dirty="0">
                <a:solidFill>
                  <a:srgbClr val="FF0000"/>
                </a:solidFill>
              </a:rPr>
              <a:t>x++;</a:t>
            </a:r>
            <a:r>
              <a:rPr lang="en-US" dirty="0"/>
              <a:t> </a:t>
            </a:r>
            <a:r>
              <a:rPr lang="hu-HU" dirty="0"/>
              <a:t>ugyanaz mint </a:t>
            </a:r>
            <a:r>
              <a:rPr lang="en-US" dirty="0"/>
              <a:t>x = x + 1;</a:t>
            </a:r>
          </a:p>
          <a:p>
            <a:pPr lvl="1" eaLnBrk="1" hangingPunct="1"/>
            <a:r>
              <a:rPr lang="en-US" dirty="0">
                <a:solidFill>
                  <a:srgbClr val="FF0000"/>
                </a:solidFill>
              </a:rPr>
              <a:t>x--;</a:t>
            </a:r>
            <a:r>
              <a:rPr lang="en-US" dirty="0"/>
              <a:t> </a:t>
            </a:r>
            <a:r>
              <a:rPr lang="hu-HU" dirty="0"/>
              <a:t>ugyanaz mint </a:t>
            </a:r>
            <a:r>
              <a:rPr lang="sk-SK" dirty="0"/>
              <a:t>x </a:t>
            </a:r>
            <a:r>
              <a:rPr lang="en-US" dirty="0"/>
              <a:t>= x – 1;</a:t>
            </a:r>
          </a:p>
          <a:p>
            <a:pPr lvl="1" eaLnBrk="1" hangingPunct="1"/>
            <a:r>
              <a:rPr lang="en-US" dirty="0">
                <a:solidFill>
                  <a:srgbClr val="FF0000"/>
                </a:solidFill>
              </a:rPr>
              <a:t>x += 5;</a:t>
            </a:r>
            <a:r>
              <a:rPr lang="en-US" dirty="0"/>
              <a:t> </a:t>
            </a:r>
            <a:r>
              <a:rPr lang="hu-HU" dirty="0"/>
              <a:t>ugyanaz mint </a:t>
            </a:r>
            <a:r>
              <a:rPr lang="sk-SK" dirty="0"/>
              <a:t>x </a:t>
            </a:r>
            <a:r>
              <a:rPr lang="en-US" dirty="0"/>
              <a:t>= x + 5;</a:t>
            </a:r>
          </a:p>
          <a:p>
            <a:pPr lvl="1" eaLnBrk="1" hangingPunct="1"/>
            <a:r>
              <a:rPr lang="en-US" dirty="0">
                <a:solidFill>
                  <a:srgbClr val="FF0000"/>
                </a:solidFill>
              </a:rPr>
              <a:t>x *= y;</a:t>
            </a:r>
            <a:r>
              <a:rPr lang="en-US" dirty="0"/>
              <a:t> </a:t>
            </a:r>
            <a:r>
              <a:rPr lang="hu-HU" dirty="0"/>
              <a:t>ugyanaz mint </a:t>
            </a:r>
            <a:r>
              <a:rPr lang="sk-SK" dirty="0"/>
              <a:t>x </a:t>
            </a:r>
            <a:r>
              <a:rPr lang="en-US" dirty="0"/>
              <a:t>= x * y;</a:t>
            </a:r>
          </a:p>
          <a:p>
            <a:pPr lvl="1" eaLnBrk="1" hangingPunct="1"/>
            <a:r>
              <a:rPr lang="en-US" dirty="0"/>
              <a:t>… </a:t>
            </a:r>
            <a:r>
              <a:rPr lang="hu-HU" dirty="0"/>
              <a:t>és sok más</a:t>
            </a:r>
            <a:r>
              <a:rPr lang="sk-SK" dirty="0"/>
              <a:t> ...</a:t>
            </a:r>
          </a:p>
          <a:p>
            <a:pPr eaLnBrk="1" hangingPunct="1"/>
            <a:endParaRPr lang="sk-SK" dirty="0"/>
          </a:p>
          <a:p>
            <a:pPr eaLnBrk="1" hangingPunct="1"/>
            <a:r>
              <a:rPr lang="sk-SK" dirty="0" err="1"/>
              <a:t>Az</a:t>
            </a:r>
            <a:r>
              <a:rPr lang="sk-SK" dirty="0"/>
              <a:t> </a:t>
            </a:r>
            <a:r>
              <a:rPr lang="en-US" dirty="0">
                <a:solidFill>
                  <a:srgbClr val="FF0000"/>
                </a:solidFill>
              </a:rPr>
              <a:t>x++</a:t>
            </a:r>
            <a:r>
              <a:rPr lang="en-US" dirty="0"/>
              <a:t> </a:t>
            </a:r>
            <a:r>
              <a:rPr lang="hu-HU" dirty="0"/>
              <a:t>és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x–</a:t>
            </a:r>
            <a:r>
              <a:rPr lang="en-US" dirty="0"/>
              <a:t> </a:t>
            </a:r>
            <a:r>
              <a:rPr lang="hu-HU" dirty="0"/>
              <a:t>kivételével a rövidítéseket elővigyázatosan használjuk</a:t>
            </a:r>
            <a:r>
              <a:rPr lang="en-US" dirty="0"/>
              <a:t>!</a:t>
            </a:r>
            <a:r>
              <a:rPr lang="sk-SK" dirty="0"/>
              <a:t> </a:t>
            </a:r>
            <a:r>
              <a:rPr lang="sk-SK" b="1" dirty="0" err="1"/>
              <a:t>Nem</a:t>
            </a:r>
            <a:r>
              <a:rPr lang="sk-SK" b="1" dirty="0"/>
              <a:t> </a:t>
            </a:r>
            <a:r>
              <a:rPr lang="sk-SK" b="1" dirty="0" err="1"/>
              <a:t>művészet</a:t>
            </a:r>
            <a:r>
              <a:rPr lang="sk-SK" dirty="0"/>
              <a:t> </a:t>
            </a:r>
            <a:r>
              <a:rPr lang="sk-SK" dirty="0" err="1"/>
              <a:t>olyan</a:t>
            </a:r>
            <a:r>
              <a:rPr lang="sk-SK" dirty="0"/>
              <a:t> </a:t>
            </a:r>
            <a:r>
              <a:rPr lang="sk-SK" dirty="0" err="1"/>
              <a:t>programot</a:t>
            </a:r>
            <a:r>
              <a:rPr lang="sk-SK" dirty="0"/>
              <a:t> </a:t>
            </a:r>
            <a:r>
              <a:rPr lang="sk-SK" dirty="0" err="1"/>
              <a:t>írni</a:t>
            </a:r>
            <a:r>
              <a:rPr lang="sk-SK" dirty="0"/>
              <a:t> </a:t>
            </a:r>
            <a:r>
              <a:rPr lang="sk-SK" dirty="0" err="1"/>
              <a:t>amelyet</a:t>
            </a:r>
            <a:r>
              <a:rPr lang="sk-SK" dirty="0"/>
              <a:t> </a:t>
            </a:r>
            <a:r>
              <a:rPr lang="sk-SK" dirty="0" err="1"/>
              <a:t>nehéz</a:t>
            </a:r>
            <a:r>
              <a:rPr lang="sk-SK" dirty="0"/>
              <a:t> </a:t>
            </a:r>
            <a:r>
              <a:rPr lang="sk-SK" b="1" dirty="0" err="1"/>
              <a:t>olvasni</a:t>
            </a:r>
            <a:r>
              <a:rPr lang="sk-SK" b="1" dirty="0"/>
              <a:t> </a:t>
            </a:r>
            <a:r>
              <a:rPr lang="sk-SK" b="1" dirty="0" err="1"/>
              <a:t>és</a:t>
            </a:r>
            <a:r>
              <a:rPr lang="sk-SK" b="1" dirty="0"/>
              <a:t> </a:t>
            </a:r>
            <a:r>
              <a:rPr lang="sk-SK" b="1" dirty="0" err="1"/>
              <a:t>érteni</a:t>
            </a:r>
            <a:r>
              <a:rPr lang="sk-SK" b="1" dirty="0"/>
              <a:t>.</a:t>
            </a:r>
            <a:endParaRPr lang="cs-CZ" dirty="0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7665" y="1997723"/>
            <a:ext cx="2163763" cy="216376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Am</a:t>
            </a:r>
            <a:r>
              <a:rPr lang="sk-SK" sz="3600" dirty="0" err="1"/>
              <a:t>it</a:t>
            </a:r>
            <a:r>
              <a:rPr lang="sk-SK" sz="3600" dirty="0"/>
              <a:t> </a:t>
            </a:r>
            <a:r>
              <a:rPr lang="sk-SK" dirty="0"/>
              <a:t>(</a:t>
            </a:r>
            <a:r>
              <a:rPr lang="sk-SK" sz="3600" dirty="0" err="1"/>
              <a:t>nem</a:t>
            </a:r>
            <a:r>
              <a:rPr lang="sk-SK" sz="3600" dirty="0"/>
              <a:t>) </a:t>
            </a:r>
            <a:r>
              <a:rPr lang="sk-SK" sz="3600" dirty="0" err="1"/>
              <a:t>tudunk</a:t>
            </a:r>
            <a:r>
              <a:rPr lang="sk-SK" sz="3600" dirty="0"/>
              <a:t>...</a:t>
            </a:r>
            <a:endParaRPr lang="cs-CZ" sz="3600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A </a:t>
            </a:r>
            <a:r>
              <a:rPr lang="sk-SK" dirty="0" err="1"/>
              <a:t>metó</a:t>
            </a:r>
            <a:r>
              <a:rPr lang="hu-HU" dirty="0" err="1"/>
              <a:t>dus</a:t>
            </a:r>
            <a:r>
              <a:rPr lang="sk-SK" dirty="0"/>
              <a:t> </a:t>
            </a:r>
            <a:r>
              <a:rPr lang="sk-SK" b="1" dirty="0" err="1"/>
              <a:t>paraméterei</a:t>
            </a:r>
            <a:r>
              <a:rPr lang="sk-SK" dirty="0"/>
              <a:t> </a:t>
            </a:r>
            <a:r>
              <a:rPr lang="sk-SK" dirty="0" err="1"/>
              <a:t>nem</a:t>
            </a:r>
            <a:r>
              <a:rPr lang="sk-SK" dirty="0"/>
              <a:t> más, </a:t>
            </a:r>
            <a:r>
              <a:rPr lang="sk-SK" dirty="0" err="1"/>
              <a:t>mint</a:t>
            </a:r>
            <a:r>
              <a:rPr lang="sk-SK" dirty="0"/>
              <a:t> </a:t>
            </a:r>
            <a:r>
              <a:rPr lang="sk-SK" b="1" dirty="0" err="1"/>
              <a:t>egyszerű</a:t>
            </a:r>
            <a:r>
              <a:rPr lang="sk-SK" b="1" dirty="0"/>
              <a:t> </a:t>
            </a:r>
            <a:r>
              <a:rPr lang="sk-SK" b="1" dirty="0" err="1"/>
              <a:t>változók</a:t>
            </a:r>
            <a:r>
              <a:rPr lang="sk-SK" dirty="0"/>
              <a:t>, </a:t>
            </a:r>
            <a:r>
              <a:rPr lang="sk-SK" dirty="0" err="1"/>
              <a:t>melyek</a:t>
            </a:r>
            <a:r>
              <a:rPr lang="sk-SK" dirty="0"/>
              <a:t> </a:t>
            </a:r>
            <a:r>
              <a:rPr lang="sk-SK" dirty="0" err="1"/>
              <a:t>értéke</a:t>
            </a:r>
            <a:r>
              <a:rPr lang="sk-SK" dirty="0"/>
              <a:t> </a:t>
            </a:r>
            <a:r>
              <a:rPr lang="sk-SK" dirty="0" err="1"/>
              <a:t>azokkal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értékkel</a:t>
            </a:r>
            <a:r>
              <a:rPr lang="sk-SK" dirty="0"/>
              <a:t> </a:t>
            </a:r>
            <a:r>
              <a:rPr lang="sk-SK" b="1" dirty="0"/>
              <a:t>van </a:t>
            </a:r>
            <a:r>
              <a:rPr lang="sk-SK" b="1" dirty="0" err="1"/>
              <a:t>inicializálva</a:t>
            </a:r>
            <a:r>
              <a:rPr lang="sk-SK" dirty="0"/>
              <a:t> </a:t>
            </a:r>
            <a:r>
              <a:rPr lang="sk-SK" dirty="0" err="1"/>
              <a:t>amilyennel</a:t>
            </a:r>
            <a:r>
              <a:rPr lang="sk-SK" dirty="0"/>
              <a:t> a </a:t>
            </a:r>
            <a:r>
              <a:rPr lang="sk-SK" dirty="0" err="1"/>
              <a:t>metódust</a:t>
            </a:r>
            <a:r>
              <a:rPr lang="sk-SK" dirty="0"/>
              <a:t> </a:t>
            </a:r>
            <a:r>
              <a:rPr lang="sk-SK" dirty="0" err="1"/>
              <a:t>hívjuk</a:t>
            </a:r>
            <a:r>
              <a:rPr lang="sk-SK" dirty="0"/>
              <a:t>...</a:t>
            </a:r>
          </a:p>
          <a:p>
            <a:pPr eaLnBrk="1" hangingPunct="1"/>
            <a:r>
              <a:rPr lang="sk-SK" dirty="0"/>
              <a:t>A </a:t>
            </a:r>
            <a:r>
              <a:rPr lang="sk-SK" dirty="0" err="1"/>
              <a:t>változó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nevének</a:t>
            </a:r>
            <a:r>
              <a:rPr lang="sk-SK" dirty="0"/>
              <a:t> </a:t>
            </a:r>
            <a:r>
              <a:rPr lang="sk-SK" dirty="0" err="1"/>
              <a:t>választásánál</a:t>
            </a:r>
            <a:r>
              <a:rPr lang="sk-SK" dirty="0"/>
              <a:t> </a:t>
            </a:r>
            <a:r>
              <a:rPr lang="sk-SK" dirty="0" err="1"/>
              <a:t>ajánlott</a:t>
            </a:r>
            <a:r>
              <a:rPr lang="sk-SK" dirty="0"/>
              <a:t> </a:t>
            </a:r>
            <a:r>
              <a:rPr lang="sk-SK" dirty="0" err="1"/>
              <a:t>betartani</a:t>
            </a:r>
            <a:r>
              <a:rPr lang="sk-SK" dirty="0"/>
              <a:t> n</a:t>
            </a:r>
            <a:r>
              <a:rPr lang="hu-HU" dirty="0" err="1"/>
              <a:t>éhány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szabályt</a:t>
            </a:r>
            <a:r>
              <a:rPr lang="sk-SK" dirty="0"/>
              <a:t>:</a:t>
            </a:r>
          </a:p>
          <a:p>
            <a:pPr lvl="1" eaLnBrk="1" hangingPunct="1"/>
            <a:r>
              <a:rPr lang="sk-SK" dirty="0" err="1"/>
              <a:t>Nem</a:t>
            </a:r>
            <a:r>
              <a:rPr lang="sk-SK" dirty="0"/>
              <a:t> </a:t>
            </a:r>
            <a:r>
              <a:rPr lang="sk-SK" dirty="0" err="1"/>
              <a:t>szabad</a:t>
            </a:r>
            <a:r>
              <a:rPr lang="sk-SK" dirty="0"/>
              <a:t> </a:t>
            </a:r>
            <a:r>
              <a:rPr lang="sk-SK" dirty="0" err="1"/>
              <a:t>számmal</a:t>
            </a:r>
            <a:r>
              <a:rPr lang="sk-SK" dirty="0"/>
              <a:t> </a:t>
            </a:r>
            <a:r>
              <a:rPr lang="sk-SK" dirty="0" err="1"/>
              <a:t>kezdődnie</a:t>
            </a:r>
            <a:r>
              <a:rPr lang="sk-SK" dirty="0"/>
              <a:t>, </a:t>
            </a:r>
            <a:r>
              <a:rPr lang="sk-SK" dirty="0" err="1"/>
              <a:t>nem</a:t>
            </a:r>
            <a:r>
              <a:rPr lang="sk-SK" dirty="0"/>
              <a:t> </a:t>
            </a:r>
            <a:r>
              <a:rPr lang="sk-SK" dirty="0" err="1"/>
              <a:t>tartalmazhat</a:t>
            </a:r>
            <a:r>
              <a:rPr lang="sk-SK" dirty="0"/>
              <a:t> </a:t>
            </a:r>
            <a:r>
              <a:rPr lang="sk-SK" dirty="0" err="1"/>
              <a:t>szóközt</a:t>
            </a:r>
            <a:endParaRPr lang="sk-SK" dirty="0"/>
          </a:p>
          <a:p>
            <a:pPr lvl="1" eaLnBrk="1" hangingPunct="1"/>
            <a:r>
              <a:rPr lang="sk-SK" dirty="0" err="1"/>
              <a:t>Nem</a:t>
            </a:r>
            <a:r>
              <a:rPr lang="sk-SK" dirty="0"/>
              <a:t> </a:t>
            </a:r>
            <a:r>
              <a:rPr lang="sk-SK" dirty="0" err="1"/>
              <a:t>használunk</a:t>
            </a:r>
            <a:r>
              <a:rPr lang="sk-SK" dirty="0"/>
              <a:t> </a:t>
            </a:r>
            <a:r>
              <a:rPr lang="sk-SK" dirty="0" err="1"/>
              <a:t>ékezeteket</a:t>
            </a:r>
            <a:endParaRPr lang="sk-SK" dirty="0"/>
          </a:p>
          <a:p>
            <a:pPr lvl="1" eaLnBrk="1" hangingPunct="1"/>
            <a:r>
              <a:rPr lang="sk-SK" dirty="0" err="1"/>
              <a:t>Csak</a:t>
            </a:r>
            <a:r>
              <a:rPr lang="sk-SK" dirty="0"/>
              <a:t> </a:t>
            </a:r>
            <a:r>
              <a:rPr lang="sk-SK" dirty="0" err="1"/>
              <a:t>kisbetűket</a:t>
            </a:r>
            <a:r>
              <a:rPr lang="sk-SK" dirty="0"/>
              <a:t> </a:t>
            </a:r>
            <a:r>
              <a:rPr lang="sk-SK" dirty="0" err="1"/>
              <a:t>használunk</a:t>
            </a:r>
            <a:r>
              <a:rPr lang="sk-SK" dirty="0"/>
              <a:t>. </a:t>
            </a:r>
            <a:r>
              <a:rPr lang="sk-SK" dirty="0" err="1"/>
              <a:t>Nagybetűt</a:t>
            </a:r>
            <a:r>
              <a:rPr lang="sk-SK" dirty="0"/>
              <a:t> </a:t>
            </a:r>
            <a:r>
              <a:rPr lang="sk-SK" dirty="0" err="1"/>
              <a:t>csak</a:t>
            </a:r>
            <a:r>
              <a:rPr lang="sk-SK" dirty="0"/>
              <a:t> </a:t>
            </a:r>
            <a:r>
              <a:rPr lang="sk-SK" dirty="0" err="1"/>
              <a:t>abban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esetben</a:t>
            </a:r>
            <a:r>
              <a:rPr lang="sk-SK" dirty="0"/>
              <a:t> </a:t>
            </a:r>
            <a:r>
              <a:rPr lang="sk-SK" dirty="0" err="1"/>
              <a:t>amikor</a:t>
            </a:r>
            <a:r>
              <a:rPr lang="sk-SK" dirty="0"/>
              <a:t> a </a:t>
            </a:r>
            <a:r>
              <a:rPr lang="sk-SK" dirty="0" err="1"/>
              <a:t>betű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dirty="0" err="1"/>
              <a:t>következő</a:t>
            </a:r>
            <a:r>
              <a:rPr lang="sk-SK" dirty="0"/>
              <a:t> </a:t>
            </a:r>
            <a:r>
              <a:rPr lang="sk-SK" dirty="0" err="1"/>
              <a:t>szónak</a:t>
            </a:r>
            <a:r>
              <a:rPr lang="sk-SK" dirty="0"/>
              <a:t> a </a:t>
            </a:r>
            <a:r>
              <a:rPr lang="sk-SK" dirty="0" err="1"/>
              <a:t>kezdetét</a:t>
            </a:r>
            <a:r>
              <a:rPr lang="sk-SK" dirty="0"/>
              <a:t> </a:t>
            </a:r>
            <a:r>
              <a:rPr lang="sk-SK" dirty="0" err="1"/>
              <a:t>jelöli</a:t>
            </a:r>
            <a:r>
              <a:rPr lang="sk-SK" dirty="0"/>
              <a:t>.</a:t>
            </a:r>
          </a:p>
          <a:p>
            <a:pPr lvl="2" eaLnBrk="1" hangingPunct="1"/>
            <a:r>
              <a:rPr lang="sk-SK" dirty="0" err="1">
                <a:solidFill>
                  <a:schemeClr val="tx1"/>
                </a:solidFill>
                <a:latin typeface="Courier New" pitchFamily="49" charset="0"/>
              </a:rPr>
              <a:t>azEnNagyonHosszuNevuValtozom</a:t>
            </a:r>
            <a:endParaRPr lang="cs-CZ" dirty="0">
              <a:solidFill>
                <a:schemeClr val="tx1"/>
              </a:solidFill>
              <a:latin typeface="Courier New" pitchFamily="49" charset="0"/>
            </a:endParaRPr>
          </a:p>
        </p:txBody>
      </p:sp>
    </p:spTree>
  </p:cSld>
  <p:clrMapOvr>
    <a:masterClrMapping/>
  </p:clrMapOvr>
  <p:transition spd="med">
    <p:randomBar/>
  </p:transition>
</p:sld>
</file>

<file path=ppt/theme/theme1.xml><?xml version="1.0" encoding="utf-8"?>
<a:theme xmlns:a="http://schemas.openxmlformats.org/drawingml/2006/main" name="Identity_Lifecycle_Management">
  <a:themeElements>
    <a:clrScheme name="Identity_Lifecycle_Manageme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dentity_Lifecycle_Managemen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chemeClr val="accent1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chemeClr val="accent1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dentity_Lifecycle_Managem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3">
        <a:dk1>
          <a:srgbClr val="000000"/>
        </a:dk1>
        <a:lt1>
          <a:srgbClr val="FFFFFF"/>
        </a:lt1>
        <a:dk2>
          <a:srgbClr val="435B8A"/>
        </a:dk2>
        <a:lt2>
          <a:srgbClr val="FFFFFF"/>
        </a:lt2>
        <a:accent1>
          <a:srgbClr val="6699CC"/>
        </a:accent1>
        <a:accent2>
          <a:srgbClr val="C4161C"/>
        </a:accent2>
        <a:accent3>
          <a:srgbClr val="B0B5C4"/>
        </a:accent3>
        <a:accent4>
          <a:srgbClr val="DADADA"/>
        </a:accent4>
        <a:accent5>
          <a:srgbClr val="B8CAE2"/>
        </a:accent5>
        <a:accent6>
          <a:srgbClr val="B11318"/>
        </a:accent6>
        <a:hlink>
          <a:srgbClr val="66CC66"/>
        </a:hlink>
        <a:folHlink>
          <a:srgbClr val="DFCD5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4">
        <a:dk1>
          <a:srgbClr val="000000"/>
        </a:dk1>
        <a:lt1>
          <a:srgbClr val="FFFFFF"/>
        </a:lt1>
        <a:dk2>
          <a:srgbClr val="102A60"/>
        </a:dk2>
        <a:lt2>
          <a:srgbClr val="CCCCCC"/>
        </a:lt2>
        <a:accent1>
          <a:srgbClr val="1B70EB"/>
        </a:accent1>
        <a:accent2>
          <a:srgbClr val="C4161C"/>
        </a:accent2>
        <a:accent3>
          <a:srgbClr val="AAACB6"/>
        </a:accent3>
        <a:accent4>
          <a:srgbClr val="DADADA"/>
        </a:accent4>
        <a:accent5>
          <a:srgbClr val="ABBBF3"/>
        </a:accent5>
        <a:accent6>
          <a:srgbClr val="B11318"/>
        </a:accent6>
        <a:hlink>
          <a:srgbClr val="33CC33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5">
        <a:dk1>
          <a:srgbClr val="333333"/>
        </a:dk1>
        <a:lt1>
          <a:srgbClr val="D7E6F0"/>
        </a:lt1>
        <a:dk2>
          <a:srgbClr val="0174B5"/>
        </a:dk2>
        <a:lt2>
          <a:srgbClr val="000000"/>
        </a:lt2>
        <a:accent1>
          <a:srgbClr val="A1C1E6"/>
        </a:accent1>
        <a:accent2>
          <a:srgbClr val="EFF3FA"/>
        </a:accent2>
        <a:accent3>
          <a:srgbClr val="E8F0F6"/>
        </a:accent3>
        <a:accent4>
          <a:srgbClr val="2A2A2A"/>
        </a:accent4>
        <a:accent5>
          <a:srgbClr val="CDDDF0"/>
        </a:accent5>
        <a:accent6>
          <a:srgbClr val="D9DCE3"/>
        </a:accent6>
        <a:hlink>
          <a:srgbClr val="CC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16">
        <a:dk1>
          <a:srgbClr val="000000"/>
        </a:dk1>
        <a:lt1>
          <a:srgbClr val="A1C1E6"/>
        </a:lt1>
        <a:dk2>
          <a:srgbClr val="EFF3FA"/>
        </a:dk2>
        <a:lt2>
          <a:srgbClr val="000000"/>
        </a:lt2>
        <a:accent1>
          <a:srgbClr val="0174B5"/>
        </a:accent1>
        <a:accent2>
          <a:srgbClr val="EFF3FA"/>
        </a:accent2>
        <a:accent3>
          <a:srgbClr val="CDDDF0"/>
        </a:accent3>
        <a:accent4>
          <a:srgbClr val="000000"/>
        </a:accent4>
        <a:accent5>
          <a:srgbClr val="AABCD7"/>
        </a:accent5>
        <a:accent6>
          <a:srgbClr val="D9DCE3"/>
        </a:accent6>
        <a:hlink>
          <a:srgbClr val="CC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13457</TotalTime>
  <Words>1956</Words>
  <Application>Microsoft Office PowerPoint</Application>
  <PresentationFormat>Prezentácia na obrazovke (4:3)</PresentationFormat>
  <Paragraphs>293</Paragraphs>
  <Slides>35</Slides>
  <Notes>0</Notes>
  <HiddenSlides>0</HiddenSlides>
  <MMClips>0</MMClips>
  <ScaleCrop>false</ScaleCrop>
  <HeadingPairs>
    <vt:vector size="8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35</vt:i4>
      </vt:variant>
    </vt:vector>
  </HeadingPairs>
  <TitlesOfParts>
    <vt:vector size="43" baseType="lpstr">
      <vt:lpstr>Arial</vt:lpstr>
      <vt:lpstr>Courier New</vt:lpstr>
      <vt:lpstr>Lucida Bright</vt:lpstr>
      <vt:lpstr>Lucida Sans</vt:lpstr>
      <vt:lpstr>Times New Roman</vt:lpstr>
      <vt:lpstr>Trebuchet MS</vt:lpstr>
      <vt:lpstr>Identity_Lifecycle_Management</vt:lpstr>
      <vt:lpstr>Rovnica</vt:lpstr>
      <vt:lpstr>Prezentácia programu PowerPoint</vt:lpstr>
      <vt:lpstr>Egyenlőszárú háromszög</vt:lpstr>
      <vt:lpstr>Egyenlőszárú háromszög</vt:lpstr>
      <vt:lpstr>Egyenlőszárú háromszög</vt:lpstr>
      <vt:lpstr>Hogyan emlékezzünk?</vt:lpstr>
      <vt:lpstr>Hogyan emlékezzünk...</vt:lpstr>
      <vt:lpstr>Változók - elképzelés</vt:lpstr>
      <vt:lpstr>Mit kell tundunk?</vt:lpstr>
      <vt:lpstr>Változó létrehozása</vt:lpstr>
      <vt:lpstr>Változó értékének beállítása</vt:lpstr>
      <vt:lpstr>Kettő az egyben</vt:lpstr>
      <vt:lpstr>Változó értékének olvasása</vt:lpstr>
      <vt:lpstr>És végre a háromszög...</vt:lpstr>
      <vt:lpstr>Az „=” jobb oldaláról</vt:lpstr>
      <vt:lpstr>Mi történik?</vt:lpstr>
      <vt:lpstr>Az „=” jobb oldaláról</vt:lpstr>
      <vt:lpstr>Számtani kifejezés</vt:lpstr>
      <vt:lpstr>Spirál</vt:lpstr>
      <vt:lpstr>Típusszabályok</vt:lpstr>
      <vt:lpstr>Meddig él egy változó? (1)</vt:lpstr>
      <vt:lpstr>Meddig él egy változó? (2)</vt:lpstr>
      <vt:lpstr>A primitív változók típusai</vt:lpstr>
      <vt:lpstr>Véletlenek ...</vt:lpstr>
      <vt:lpstr>Véletlen számok</vt:lpstr>
      <vt:lpstr>Kerge teknősök</vt:lpstr>
      <vt:lpstr>Kerge teknős és a színek</vt:lpstr>
      <vt:lpstr>Feltételes parancs (1)</vt:lpstr>
      <vt:lpstr>Feltételes parancs (2)</vt:lpstr>
      <vt:lpstr>Logikai kifejezés (1)</vt:lpstr>
      <vt:lpstr>Logikai kifejezés (2)</vt:lpstr>
      <vt:lpstr>Kerge teknősök lánchoz kötve</vt:lpstr>
      <vt:lpstr>Feltételes parancs else nélkül</vt:lpstr>
      <vt:lpstr>boolean</vt:lpstr>
      <vt:lpstr>„Titkos rövidítések“</vt:lpstr>
      <vt:lpstr>Amit (nem) tudunk...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Identity Lifecycle Management</dc:title>
  <dc:creator>Fero</dc:creator>
  <cp:lastModifiedBy>Viktor Pristas</cp:lastModifiedBy>
  <cp:revision>181</cp:revision>
  <dcterms:created xsi:type="dcterms:W3CDTF">2007-01-29T19:11:06Z</dcterms:created>
  <dcterms:modified xsi:type="dcterms:W3CDTF">2020-10-29T21:09:56Z</dcterms:modified>
</cp:coreProperties>
</file>