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1"/>
  </p:notesMasterIdLst>
  <p:handoutMasterIdLst>
    <p:handoutMasterId r:id="rId42"/>
  </p:handoutMasterIdLst>
  <p:sldIdLst>
    <p:sldId id="310" r:id="rId2"/>
    <p:sldId id="363" r:id="rId3"/>
    <p:sldId id="370" r:id="rId4"/>
    <p:sldId id="356" r:id="rId5"/>
    <p:sldId id="358" r:id="rId6"/>
    <p:sldId id="371" r:id="rId7"/>
    <p:sldId id="359" r:id="rId8"/>
    <p:sldId id="372" r:id="rId9"/>
    <p:sldId id="373" r:id="rId10"/>
    <p:sldId id="360" r:id="rId11"/>
    <p:sldId id="362" r:id="rId12"/>
    <p:sldId id="319" r:id="rId13"/>
    <p:sldId id="320" r:id="rId14"/>
    <p:sldId id="321" r:id="rId15"/>
    <p:sldId id="322" r:id="rId16"/>
    <p:sldId id="323" r:id="rId17"/>
    <p:sldId id="348" r:id="rId18"/>
    <p:sldId id="324" r:id="rId19"/>
    <p:sldId id="325" r:id="rId20"/>
    <p:sldId id="326" r:id="rId21"/>
    <p:sldId id="327" r:id="rId22"/>
    <p:sldId id="349" r:id="rId23"/>
    <p:sldId id="328" r:id="rId24"/>
    <p:sldId id="329" r:id="rId25"/>
    <p:sldId id="330" r:id="rId26"/>
    <p:sldId id="332" r:id="rId27"/>
    <p:sldId id="334" r:id="rId28"/>
    <p:sldId id="333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51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Predvolená sekcia" id="{D260F8D7-C0C0-4671-97AD-97E1A1AA1300}">
          <p14:sldIdLst>
            <p14:sldId id="310"/>
          </p14:sldIdLst>
        </p14:section>
        <p14:section name="Sekcia bez názvu" id="{AC67EA10-307A-4BFA-AF41-3C96E8896C4B}">
          <p14:sldIdLst>
            <p14:sldId id="363"/>
            <p14:sldId id="370"/>
            <p14:sldId id="356"/>
            <p14:sldId id="358"/>
            <p14:sldId id="371"/>
            <p14:sldId id="359"/>
            <p14:sldId id="372"/>
            <p14:sldId id="373"/>
            <p14:sldId id="360"/>
            <p14:sldId id="362"/>
            <p14:sldId id="319"/>
            <p14:sldId id="320"/>
            <p14:sldId id="321"/>
            <p14:sldId id="322"/>
            <p14:sldId id="323"/>
            <p14:sldId id="348"/>
            <p14:sldId id="324"/>
            <p14:sldId id="325"/>
            <p14:sldId id="326"/>
            <p14:sldId id="327"/>
            <p14:sldId id="349"/>
            <p14:sldId id="328"/>
            <p14:sldId id="329"/>
            <p14:sldId id="330"/>
            <p14:sldId id="332"/>
            <p14:sldId id="334"/>
            <p14:sldId id="333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81"/>
    <a:srgbClr val="CC9900"/>
    <a:srgbClr val="008000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86747" autoAdjust="0"/>
  </p:normalViewPr>
  <p:slideViewPr>
    <p:cSldViewPr snapToGrid="0">
      <p:cViewPr varScale="1">
        <p:scale>
          <a:sx n="99" d="100"/>
          <a:sy n="99" d="100"/>
        </p:scale>
        <p:origin x="2016" y="72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96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22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0A97FD-8CBD-41CB-9B9D-CAD530F8580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0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eclipse.org/download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lipse.org/downloads/" TargetMode="External"/><Relationship Id="rId2" Type="http://schemas.openxmlformats.org/officeDocument/2006/relationships/hyperlink" Target="https://www.oracle.com/java/technologies/javase/javase-jdk8-downloads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jpaz2.ics.upjs.sk/maven/archetype-catalog.x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2097088" y="3279634"/>
            <a:ext cx="5095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hu-HU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Az első programunk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…</a:t>
            </a: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193800" y="1555750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Bevezet</a:t>
            </a:r>
            <a:r>
              <a:rPr lang="hu-HU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és a Java és a JPAZ világába</a:t>
            </a:r>
            <a:endParaRPr lang="pl-PL" sz="4800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7893" name="Picture 5" descr="http://cache.gawkerassets.com/assets/images/4/2010/12/frustrated-computer-program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727" y="4419181"/>
            <a:ext cx="3214460" cy="21440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4.bp.blogspot.com/_XWUmt-ulElM/TNzVyjjxGuI/AAAAAAAAANs/8LAWp7i3qH0/s1600/two+tone+spiral+step+three.png">
            <a:extLst>
              <a:ext uri="{FF2B5EF4-FFF2-40B4-BE49-F238E27FC236}">
                <a16:creationId xmlns:a16="http://schemas.microsoft.com/office/drawing/2014/main" id="{8ABEE591-BF80-4B73-89E5-75BBF86E8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49" y="4267701"/>
            <a:ext cx="22955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952F74-60D5-45A6-9E4A-36164FCE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Miért éppen a Java?</a:t>
            </a:r>
            <a:endParaRPr lang="sk-SK" dirty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70B3806-9D72-4E24-970C-86F074F3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" y="1757363"/>
            <a:ext cx="9139839" cy="388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11434"/>
      </p:ext>
    </p:extLst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952F74-60D5-45A6-9E4A-36164FCE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Miért éppen a Java?</a:t>
            </a:r>
            <a:endParaRPr lang="sk-SK" dirty="0"/>
          </a:p>
        </p:txBody>
      </p:sp>
      <p:pic>
        <p:nvPicPr>
          <p:cNvPr id="1026" name="Picture 2" descr="tiobeindexjune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62" y="1230647"/>
            <a:ext cx="6220263" cy="537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714311"/>
      </p:ext>
    </p:extLst>
  </p:cSld>
  <p:clrMapOvr>
    <a:masterClrMapping/>
  </p:clrMapOvr>
  <p:transition spd="med"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Miért éppen a Java?</a:t>
            </a:r>
            <a:endParaRPr lang="cs-CZ" sz="4000" dirty="0"/>
          </a:p>
        </p:txBody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Modern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programozási</a:t>
            </a:r>
            <a:r>
              <a:rPr lang="sk-SK" dirty="0"/>
              <a:t> </a:t>
            </a:r>
            <a:r>
              <a:rPr lang="sk-SK" dirty="0" err="1"/>
              <a:t>nyelv</a:t>
            </a:r>
            <a:endParaRPr lang="en-US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Objekt</a:t>
            </a:r>
            <a:r>
              <a:rPr lang="hu-HU" b="1" dirty="0" err="1">
                <a:solidFill>
                  <a:srgbClr val="FF0000"/>
                </a:solidFill>
              </a:rPr>
              <a:t>um</a:t>
            </a:r>
            <a:r>
              <a:rPr lang="hu-H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orient</a:t>
            </a:r>
            <a:r>
              <a:rPr lang="sk-SK" b="1" dirty="0" err="1">
                <a:solidFill>
                  <a:srgbClr val="FF0000"/>
                </a:solidFill>
              </a:rPr>
              <a:t>ált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/>
            <a:r>
              <a:rPr lang="sk-SK" i="1" dirty="0" err="1"/>
              <a:t>write</a:t>
            </a:r>
            <a:r>
              <a:rPr lang="sk-SK" i="1" dirty="0"/>
              <a:t> </a:t>
            </a:r>
            <a:r>
              <a:rPr lang="sk-SK" i="1" dirty="0" err="1"/>
              <a:t>once</a:t>
            </a:r>
            <a:r>
              <a:rPr lang="sk-SK" i="1" dirty="0"/>
              <a:t>, </a:t>
            </a:r>
            <a:r>
              <a:rPr lang="sk-SK" i="1" dirty="0" err="1"/>
              <a:t>run</a:t>
            </a:r>
            <a:r>
              <a:rPr lang="sk-SK" i="1" dirty="0"/>
              <a:t> </a:t>
            </a:r>
            <a:r>
              <a:rPr lang="sk-SK" i="1" dirty="0" err="1"/>
              <a:t>everywhere</a:t>
            </a:r>
            <a:endParaRPr lang="sk-SK" i="1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„C“-</a:t>
            </a:r>
            <a:r>
              <a:rPr lang="sk-SK" b="1" dirty="0" err="1">
                <a:solidFill>
                  <a:srgbClr val="FF0000"/>
                </a:solidFill>
              </a:rPr>
              <a:t>típusú</a:t>
            </a:r>
            <a:r>
              <a:rPr lang="sk-SK" dirty="0"/>
              <a:t> </a:t>
            </a:r>
            <a:r>
              <a:rPr lang="sk-SK" dirty="0" err="1"/>
              <a:t>programozási</a:t>
            </a:r>
            <a:r>
              <a:rPr lang="sk-SK" dirty="0"/>
              <a:t> </a:t>
            </a:r>
            <a:r>
              <a:rPr lang="sk-SK" dirty="0" err="1"/>
              <a:t>nyelv</a:t>
            </a:r>
            <a:endParaRPr lang="en-US" dirty="0"/>
          </a:p>
          <a:p>
            <a:pPr eaLnBrk="1" hangingPunct="1"/>
            <a:r>
              <a:rPr lang="hu-HU" dirty="0"/>
              <a:t>Az egyik leghasználtabb </a:t>
            </a:r>
            <a:br>
              <a:rPr lang="hu-HU" dirty="0"/>
            </a:br>
            <a:r>
              <a:rPr lang="hu-HU" dirty="0"/>
              <a:t>nyelv</a:t>
            </a:r>
            <a:endParaRPr lang="sk-SK" dirty="0"/>
          </a:p>
          <a:p>
            <a:pPr algn="ctr" eaLnBrk="1" hangingPunct="1">
              <a:buFontTx/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eaLnBrk="1" hangingPunct="1"/>
            <a:endParaRPr lang="cs-CZ" sz="32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3000" y="1276938"/>
            <a:ext cx="1309688" cy="20828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2054" name="Picture 6" descr="https://sites.google.com/site/premind/JavaEvery.png">
            <a:extLst>
              <a:ext uri="{FF2B5EF4-FFF2-40B4-BE49-F238E27FC236}">
                <a16:creationId xmlns:a16="http://schemas.microsoft.com/office/drawing/2014/main" id="{69E055C8-4B3E-458A-917C-A136B67C2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783" y="4045475"/>
            <a:ext cx="4345905" cy="25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82097"/>
      </p:ext>
    </p:extLst>
  </p:cSld>
  <p:clrMapOvr>
    <a:masterClrMapping/>
  </p:clrMapOvr>
  <p:transition spd="med"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Eclipse</a:t>
            </a:r>
            <a:r>
              <a:rPr lang="sk-SK" sz="4000" dirty="0"/>
              <a:t> </a:t>
            </a:r>
            <a:r>
              <a:rPr lang="sk-SK" sz="4000" dirty="0" err="1"/>
              <a:t>fejlesztői</a:t>
            </a:r>
            <a:r>
              <a:rPr lang="sk-SK" sz="4000" dirty="0"/>
              <a:t> </a:t>
            </a:r>
            <a:r>
              <a:rPr lang="sk-SK" sz="4000" dirty="0" err="1"/>
              <a:t>környezet</a:t>
            </a:r>
            <a:endParaRPr lang="cs-CZ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Programozni tudnánk </a:t>
            </a:r>
            <a:r>
              <a:rPr lang="hu-HU" dirty="0" err="1"/>
              <a:t>Notepadben</a:t>
            </a:r>
            <a:r>
              <a:rPr lang="hu-HU" dirty="0"/>
              <a:t> is, de</a:t>
            </a:r>
            <a:r>
              <a:rPr lang="sk-SK" dirty="0"/>
              <a:t>...</a:t>
            </a:r>
          </a:p>
          <a:p>
            <a:pPr eaLnBrk="1" hangingPunct="1"/>
            <a:r>
              <a:rPr lang="sk-SK" b="1" dirty="0" err="1">
                <a:solidFill>
                  <a:srgbClr val="FF0000"/>
                </a:solidFill>
              </a:rPr>
              <a:t>Eclipse</a:t>
            </a:r>
            <a:r>
              <a:rPr lang="en-US" dirty="0"/>
              <a:t> (IBM</a:t>
            </a:r>
            <a:r>
              <a:rPr lang="hu-HU" dirty="0"/>
              <a:t>-</a:t>
            </a:r>
            <a:r>
              <a:rPr lang="hu-HU" dirty="0" err="1"/>
              <a:t>től</a:t>
            </a:r>
            <a:r>
              <a:rPr lang="en-US" dirty="0"/>
              <a:t>, </a:t>
            </a:r>
            <a:r>
              <a:rPr lang="hu-HU" dirty="0"/>
              <a:t>ma free</a:t>
            </a:r>
            <a:r>
              <a:rPr lang="en-US" dirty="0"/>
              <a:t> SW)</a:t>
            </a:r>
          </a:p>
          <a:p>
            <a:pPr lvl="1" eaLnBrk="1" hangingPunct="1"/>
            <a:r>
              <a:rPr lang="sk-SK" dirty="0" err="1"/>
              <a:t>modern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fejlesztői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környezet</a:t>
            </a:r>
            <a:r>
              <a:rPr lang="sk-SK" dirty="0"/>
              <a:t> </a:t>
            </a:r>
            <a:r>
              <a:rPr lang="sk-SK" dirty="0" err="1"/>
              <a:t>nemcsak</a:t>
            </a:r>
            <a:r>
              <a:rPr lang="sk-SK" dirty="0"/>
              <a:t> a </a:t>
            </a:r>
            <a:r>
              <a:rPr lang="sk-SK" dirty="0" err="1"/>
              <a:t>Javanak</a:t>
            </a:r>
            <a:r>
              <a:rPr lang="sk-SK" dirty="0"/>
              <a:t> </a:t>
            </a:r>
            <a:r>
              <a:rPr lang="en-US" dirty="0"/>
              <a:t>(PHP, C, Python, Perl, Cobol, …)</a:t>
            </a:r>
          </a:p>
          <a:p>
            <a:pPr lvl="1" eaLnBrk="1" hangingPunct="1"/>
            <a:r>
              <a:rPr lang="hu-HU" dirty="0"/>
              <a:t>operációs rendszertől független</a:t>
            </a:r>
            <a:r>
              <a:rPr lang="sk-SK" dirty="0"/>
              <a:t> </a:t>
            </a:r>
            <a:r>
              <a:rPr lang="en-US" dirty="0"/>
              <a:t>(Windows, Linux, …)</a:t>
            </a:r>
            <a:endParaRPr lang="hu-HU" dirty="0"/>
          </a:p>
          <a:p>
            <a:pPr eaLnBrk="1" hangingPunct="1"/>
            <a:r>
              <a:rPr lang="hu-HU" dirty="0" err="1"/>
              <a:t>Instalállás</a:t>
            </a:r>
            <a:r>
              <a:rPr lang="hu-HU" dirty="0"/>
              <a:t>: </a:t>
            </a:r>
            <a:r>
              <a:rPr lang="hu-HU" sz="2800" dirty="0">
                <a:hlinkClick r:id="rId2"/>
              </a:rPr>
              <a:t>https://www.eclipse.org/downloads/</a:t>
            </a:r>
            <a:r>
              <a:rPr lang="hu-HU" sz="2800" dirty="0"/>
              <a:t> </a:t>
            </a:r>
          </a:p>
          <a:p>
            <a:pPr lvl="1" eaLnBrk="1" hangingPunct="1"/>
            <a:r>
              <a:rPr lang="hu-HU" dirty="0" err="1"/>
              <a:t>Eclipse</a:t>
            </a:r>
            <a:r>
              <a:rPr lang="hu-HU" dirty="0"/>
              <a:t> IDE </a:t>
            </a:r>
            <a:r>
              <a:rPr lang="hu-HU" dirty="0" err="1"/>
              <a:t>for</a:t>
            </a:r>
            <a:r>
              <a:rPr lang="hu-HU" dirty="0"/>
              <a:t> Java </a:t>
            </a:r>
            <a:r>
              <a:rPr lang="hu-HU" dirty="0" err="1"/>
              <a:t>developers</a:t>
            </a:r>
            <a:endParaRPr lang="en-US" dirty="0"/>
          </a:p>
          <a:p>
            <a:pPr lvl="1" eaLnBrk="1" hangingPunct="1"/>
            <a:endParaRPr lang="en-US" dirty="0"/>
          </a:p>
          <a:p>
            <a:pPr eaLnBrk="1" hangingPunct="1"/>
            <a:endParaRPr lang="cs-CZ" dirty="0"/>
          </a:p>
        </p:txBody>
      </p:sp>
      <p:pic>
        <p:nvPicPr>
          <p:cNvPr id="34818" name="Picture 2" descr="http://www.eclipse.org/artwork/images/eclipse_pos_logo_fc_sm.jpg"/>
          <p:cNvPicPr>
            <a:picLocks noChangeAspect="1" noChangeArrowheads="1"/>
          </p:cNvPicPr>
          <p:nvPr/>
        </p:nvPicPr>
        <p:blipFill>
          <a:blip r:embed="rId3" cstate="print"/>
          <a:srcRect t="21270" b="16145"/>
          <a:stretch>
            <a:fillRect/>
          </a:stretch>
        </p:blipFill>
        <p:spPr bwMode="auto">
          <a:xfrm>
            <a:off x="3775851" y="5365101"/>
            <a:ext cx="2072309" cy="12969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8915704"/>
      </p:ext>
    </p:extLst>
  </p:cSld>
  <p:clrMapOvr>
    <a:masterClrMapping/>
  </p:clrMapOvr>
  <p:transition spd="med"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72D529-5062-4A65-B272-7D040C33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Java és </a:t>
            </a:r>
            <a:r>
              <a:rPr lang="hu-HU" dirty="0" err="1"/>
              <a:t>Eclipse</a:t>
            </a:r>
            <a:r>
              <a:rPr lang="hu-HU" dirty="0"/>
              <a:t> letöltése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4A4D93-1A02-49F9-8D05-5BCF2E51B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Oracle hivatalos </a:t>
            </a:r>
            <a:r>
              <a:rPr lang="hu-HU" dirty="0">
                <a:hlinkClick r:id="rId2"/>
              </a:rPr>
              <a:t>oldalán</a:t>
            </a:r>
            <a:endParaRPr lang="hu-HU" dirty="0"/>
          </a:p>
          <a:p>
            <a:r>
              <a:rPr lang="sk-SK" dirty="0"/>
              <a:t>A default </a:t>
            </a:r>
            <a:r>
              <a:rPr lang="sk-SK" dirty="0" err="1"/>
              <a:t>beállításokkal</a:t>
            </a:r>
            <a:r>
              <a:rPr lang="sk-SK" dirty="0"/>
              <a:t> </a:t>
            </a:r>
            <a:r>
              <a:rPr lang="sk-SK" dirty="0" err="1"/>
              <a:t>néhány</a:t>
            </a:r>
            <a:r>
              <a:rPr lang="sk-SK" dirty="0"/>
              <a:t> </a:t>
            </a:r>
            <a:r>
              <a:rPr lang="sk-SK" dirty="0" err="1"/>
              <a:t>next</a:t>
            </a:r>
            <a:r>
              <a:rPr lang="sk-SK" dirty="0"/>
              <a:t> </a:t>
            </a:r>
            <a:r>
              <a:rPr lang="sk-SK" dirty="0" err="1"/>
              <a:t>gombot</a:t>
            </a:r>
            <a:r>
              <a:rPr lang="sk-SK" dirty="0"/>
              <a:t> </a:t>
            </a:r>
            <a:r>
              <a:rPr lang="sk-SK" dirty="0" err="1"/>
              <a:t>nyomva</a:t>
            </a:r>
            <a:r>
              <a:rPr lang="sk-SK" dirty="0"/>
              <a:t>...</a:t>
            </a:r>
          </a:p>
          <a:p>
            <a:r>
              <a:rPr lang="sk-SK" dirty="0" err="1"/>
              <a:t>Eclipse</a:t>
            </a:r>
            <a:r>
              <a:rPr lang="sk-SK" dirty="0"/>
              <a:t> </a:t>
            </a:r>
            <a:r>
              <a:rPr lang="sk-SK" dirty="0" err="1"/>
              <a:t>hivatalos</a:t>
            </a:r>
            <a:r>
              <a:rPr lang="sk-SK" dirty="0"/>
              <a:t> </a:t>
            </a:r>
            <a:r>
              <a:rPr lang="sk-SK" dirty="0" err="1">
                <a:hlinkClick r:id="rId3"/>
              </a:rPr>
              <a:t>oldala</a:t>
            </a:r>
            <a:endParaRPr lang="sk-SK" dirty="0"/>
          </a:p>
          <a:p>
            <a:r>
              <a:rPr lang="sk-SK" dirty="0" err="1"/>
              <a:t>Telepítés</a:t>
            </a:r>
            <a:r>
              <a:rPr lang="sk-SK" dirty="0"/>
              <a:t> </a:t>
            </a:r>
            <a:r>
              <a:rPr lang="sk-SK" dirty="0" err="1"/>
              <a:t>közben</a:t>
            </a:r>
            <a:endParaRPr lang="sk-SK" dirty="0"/>
          </a:p>
          <a:p>
            <a:pPr lvl="1"/>
            <a:r>
              <a:rPr lang="sk-SK" dirty="0" err="1"/>
              <a:t>Eclipse</a:t>
            </a:r>
            <a:r>
              <a:rPr lang="sk-SK" dirty="0"/>
              <a:t> IDE </a:t>
            </a:r>
            <a:r>
              <a:rPr lang="sk-SK" dirty="0" err="1"/>
              <a:t>for</a:t>
            </a:r>
            <a:r>
              <a:rPr lang="sk-SK" dirty="0"/>
              <a:t> Java </a:t>
            </a:r>
            <a:r>
              <a:rPr lang="sk-SK" dirty="0" err="1"/>
              <a:t>developers</a:t>
            </a:r>
            <a:endParaRPr lang="sk-SK" dirty="0"/>
          </a:p>
          <a:p>
            <a:pPr lvl="1"/>
            <a:r>
              <a:rPr lang="sk-SK" dirty="0"/>
              <a:t>Java 1.8+ VM </a:t>
            </a:r>
            <a:r>
              <a:rPr lang="sk-SK" dirty="0" err="1"/>
              <a:t>mezőben</a:t>
            </a:r>
            <a:r>
              <a:rPr lang="sk-SK" dirty="0"/>
              <a:t> </a:t>
            </a:r>
            <a:r>
              <a:rPr lang="sk-SK" dirty="0" err="1"/>
              <a:t>kiválasztjuk</a:t>
            </a:r>
            <a:r>
              <a:rPr lang="sk-SK" dirty="0"/>
              <a:t> a </a:t>
            </a:r>
            <a:r>
              <a:rPr lang="sk-SK" dirty="0" err="1"/>
              <a:t>legörgethető</a:t>
            </a:r>
            <a:r>
              <a:rPr lang="sk-SK" dirty="0"/>
              <a:t> </a:t>
            </a:r>
            <a:r>
              <a:rPr lang="sk-SK" dirty="0" err="1"/>
              <a:t>menüben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előbb</a:t>
            </a:r>
            <a:r>
              <a:rPr lang="sk-SK" dirty="0"/>
              <a:t> </a:t>
            </a:r>
            <a:r>
              <a:rPr lang="sk-SK" dirty="0" err="1"/>
              <a:t>telepített</a:t>
            </a:r>
            <a:r>
              <a:rPr lang="sk-SK" dirty="0"/>
              <a:t> Java 1.8-at</a:t>
            </a:r>
          </a:p>
        </p:txBody>
      </p:sp>
    </p:spTree>
    <p:extLst>
      <p:ext uri="{BB962C8B-B14F-4D97-AF65-F5344CB8AC3E}">
        <p14:creationId xmlns:p14="http://schemas.microsoft.com/office/powerpoint/2010/main" val="2267555744"/>
      </p:ext>
    </p:extLst>
  </p:cSld>
  <p:clrMapOvr>
    <a:masterClrMapping/>
  </p:clrMapOvr>
  <p:transition spd="med"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Az</a:t>
            </a:r>
            <a:r>
              <a:rPr lang="sk-SK" sz="4000" dirty="0"/>
              <a:t> </a:t>
            </a:r>
            <a:r>
              <a:rPr lang="sk-SK" sz="4000" dirty="0" err="1"/>
              <a:t>Eclipse</a:t>
            </a:r>
            <a:r>
              <a:rPr lang="sk-SK" sz="4000" dirty="0"/>
              <a:t> </a:t>
            </a:r>
            <a:r>
              <a:rPr lang="sk-SK" sz="4000" dirty="0" err="1"/>
              <a:t>alapfogalmai</a:t>
            </a:r>
            <a:endParaRPr lang="cs-CZ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 err="1"/>
              <a:t>Workspace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munkaterület</a:t>
            </a:r>
            <a:r>
              <a:rPr lang="en-US" dirty="0"/>
              <a:t>)</a:t>
            </a:r>
          </a:p>
          <a:p>
            <a:pPr lvl="1" eaLnBrk="1" hangingPunct="1"/>
            <a:r>
              <a:rPr lang="hu-HU" dirty="0"/>
              <a:t>hely ahol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projekteket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hozunk</a:t>
            </a:r>
            <a:r>
              <a:rPr lang="sk-SK" dirty="0">
                <a:solidFill>
                  <a:schemeClr val="tx1"/>
                </a:solidFill>
              </a:rPr>
              <a:t> </a:t>
            </a:r>
            <a:r>
              <a:rPr lang="sk-SK" dirty="0" err="1">
                <a:solidFill>
                  <a:schemeClr val="tx1"/>
                </a:solidFill>
              </a:rPr>
              <a:t>létre</a:t>
            </a:r>
            <a:endParaRPr lang="en-US" dirty="0">
              <a:solidFill>
                <a:srgbClr val="FF0000"/>
              </a:solidFill>
            </a:endParaRPr>
          </a:p>
          <a:p>
            <a:pPr lvl="1" eaLnBrk="1" hangingPunct="1"/>
            <a:r>
              <a:rPr lang="hu-HU" dirty="0"/>
              <a:t>mappa a számítógép memóriájában</a:t>
            </a:r>
            <a:endParaRPr lang="sk-SK" dirty="0"/>
          </a:p>
          <a:p>
            <a:pPr eaLnBrk="1" hangingPunct="1"/>
            <a:r>
              <a:rPr lang="sk-SK" b="1" dirty="0"/>
              <a:t>Project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projekt</a:t>
            </a:r>
            <a:r>
              <a:rPr lang="en-US" dirty="0"/>
              <a:t>)</a:t>
            </a:r>
          </a:p>
          <a:p>
            <a:pPr lvl="1" eaLnBrk="1" hangingPunct="1"/>
            <a:r>
              <a:rPr lang="sk-SK" dirty="0"/>
              <a:t>„</a:t>
            </a:r>
            <a:r>
              <a:rPr lang="hu-HU" dirty="0"/>
              <a:t>fájlok halmaza amelyek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egymáshoz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tartoznak</a:t>
            </a:r>
            <a:r>
              <a:rPr lang="sk-SK" dirty="0"/>
              <a:t>“</a:t>
            </a:r>
          </a:p>
          <a:p>
            <a:pPr lvl="1" eaLnBrk="1" hangingPunct="1"/>
            <a:r>
              <a:rPr lang="sk-SK" dirty="0" err="1"/>
              <a:t>almappa</a:t>
            </a:r>
            <a:r>
              <a:rPr lang="sk-SK" dirty="0"/>
              <a:t> </a:t>
            </a:r>
            <a:r>
              <a:rPr lang="sk-SK" dirty="0" err="1"/>
              <a:t>Workspace-ben</a:t>
            </a:r>
            <a:endParaRPr lang="sk-SK" dirty="0"/>
          </a:p>
          <a:p>
            <a:pPr eaLnBrk="1" hangingPunct="1"/>
            <a:r>
              <a:rPr lang="sk-SK" dirty="0"/>
              <a:t>„</a:t>
            </a:r>
            <a:r>
              <a:rPr lang="en-US" dirty="0"/>
              <a:t>Maven</a:t>
            </a:r>
            <a:r>
              <a:rPr lang="sk-SK" dirty="0"/>
              <a:t>“</a:t>
            </a:r>
            <a:r>
              <a:rPr lang="en-US" dirty="0"/>
              <a:t> </a:t>
            </a:r>
            <a:r>
              <a:rPr lang="en-US" dirty="0" err="1"/>
              <a:t>proje</a:t>
            </a:r>
            <a:r>
              <a:rPr lang="sk-SK" dirty="0"/>
              <a:t>k</a:t>
            </a:r>
            <a:r>
              <a:rPr lang="en-US" dirty="0"/>
              <a:t>t</a:t>
            </a:r>
            <a:endParaRPr lang="sk-SK" dirty="0"/>
          </a:p>
          <a:p>
            <a:pPr lvl="1" eaLnBrk="1" hangingPunct="1"/>
            <a:r>
              <a:rPr lang="sk-SK" dirty="0"/>
              <a:t>projekt </a:t>
            </a:r>
            <a:r>
              <a:rPr lang="en-US" dirty="0"/>
              <a:t>(</a:t>
            </a:r>
            <a:r>
              <a:rPr lang="hu-HU" dirty="0"/>
              <a:t>nemcsak</a:t>
            </a:r>
            <a:r>
              <a:rPr lang="en-US" dirty="0"/>
              <a:t>) </a:t>
            </a:r>
            <a:r>
              <a:rPr lang="sk-SK" b="1" dirty="0" err="1"/>
              <a:t>előre</a:t>
            </a:r>
            <a:r>
              <a:rPr lang="sk-SK" b="1" dirty="0"/>
              <a:t> </a:t>
            </a:r>
            <a:r>
              <a:rPr lang="sk-SK" b="1" dirty="0" err="1"/>
              <a:t>adott</a:t>
            </a:r>
            <a:r>
              <a:rPr lang="sk-SK" b="1" dirty="0"/>
              <a:t> </a:t>
            </a:r>
            <a:r>
              <a:rPr lang="sk-SK" b="1" dirty="0" err="1"/>
              <a:t>szerkezettel</a:t>
            </a:r>
            <a:endParaRPr lang="sk-SK" b="1" dirty="0"/>
          </a:p>
          <a:p>
            <a:pPr lvl="1" eaLnBrk="1" hangingPunct="1"/>
            <a:r>
              <a:rPr lang="hu-HU" dirty="0"/>
              <a:t>bónusz: egyszerű hordozhatóság, és projektépítés</a:t>
            </a:r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2" name="Picture 2" descr="https://maven.apache.org/images/maven-logo-black-on-white.png">
            <a:extLst>
              <a:ext uri="{FF2B5EF4-FFF2-40B4-BE49-F238E27FC236}">
                <a16:creationId xmlns:a16="http://schemas.microsoft.com/office/drawing/2014/main" id="{F9D34965-DB5A-4BE1-A19C-25987979C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713" y="4707082"/>
            <a:ext cx="1424118" cy="36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114607"/>
      </p:ext>
    </p:extLst>
  </p:cSld>
  <p:clrMapOvr>
    <a:masterClrMapping/>
  </p:clrMapOvr>
  <p:transition spd="med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9D6408-D3EC-4619-ACFD-A57FF458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Új projekt létrehozása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84825E5-FB41-48F1-95EC-9F9AAAFCB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Eclipse</a:t>
            </a:r>
            <a:r>
              <a:rPr lang="hu-HU" dirty="0"/>
              <a:t> indításakor kiválasztjuk a létrehozott </a:t>
            </a:r>
            <a:r>
              <a:rPr lang="hu-HU" dirty="0" err="1"/>
              <a:t>Workspace-ünket</a:t>
            </a:r>
            <a:endParaRPr lang="hu-HU" dirty="0"/>
          </a:p>
          <a:p>
            <a:r>
              <a:rPr lang="hu-HU" dirty="0"/>
              <a:t>A felnyíló ablakot a </a:t>
            </a:r>
            <a:r>
              <a:rPr lang="hu-HU" dirty="0" err="1"/>
              <a:t>Workbench</a:t>
            </a:r>
            <a:r>
              <a:rPr lang="hu-HU" dirty="0"/>
              <a:t> gombbal zárjuk le</a:t>
            </a:r>
          </a:p>
          <a:p>
            <a:r>
              <a:rPr lang="hu-HU" dirty="0"/>
              <a:t>File -</a:t>
            </a:r>
            <a:r>
              <a:rPr lang="en-US" dirty="0"/>
              <a:t>&gt; New -&gt; Other -&gt; Maven -&gt; Maven Project -&gt; Next -&gt; Next</a:t>
            </a:r>
          </a:p>
          <a:p>
            <a:r>
              <a:rPr lang="en-US" dirty="0"/>
              <a:t>Configure… -&gt; Add Remote Catalog…</a:t>
            </a:r>
          </a:p>
          <a:p>
            <a:pPr lvl="1"/>
            <a:r>
              <a:rPr lang="en-US" dirty="0"/>
              <a:t>Catalog File: </a:t>
            </a:r>
            <a:r>
              <a:rPr lang="en-US" dirty="0">
                <a:hlinkClick r:id="rId2"/>
              </a:rPr>
              <a:t>http://jpaz2.ics.upjs.sk/maven/archetype-catalog.xml</a:t>
            </a:r>
            <a:endParaRPr lang="en-US" dirty="0"/>
          </a:p>
          <a:p>
            <a:pPr lvl="1"/>
            <a:r>
              <a:rPr lang="en-US" dirty="0"/>
              <a:t>Description: JPAZ</a:t>
            </a:r>
          </a:p>
          <a:p>
            <a:r>
              <a:rPr lang="en-US" dirty="0"/>
              <a:t>Apply and Close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82386007"/>
      </p:ext>
    </p:extLst>
  </p:cSld>
  <p:clrMapOvr>
    <a:masterClrMapping/>
  </p:clrMapOvr>
  <p:transition spd="med"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AE6B7-A747-4B41-B82A-64858EE0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Új projekt létrehozása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6EE65FF-B8F4-4A47-A127-E7042A227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JPAZ </a:t>
            </a:r>
            <a:r>
              <a:rPr lang="en-US" dirty="0" err="1"/>
              <a:t>katal</a:t>
            </a:r>
            <a:r>
              <a:rPr lang="hu-HU" dirty="0" err="1"/>
              <a:t>ógusból</a:t>
            </a:r>
            <a:r>
              <a:rPr lang="hu-HU" dirty="0"/>
              <a:t> kiválasztjuk a </a:t>
            </a:r>
            <a:br>
              <a:rPr lang="hu-HU" dirty="0"/>
            </a:br>
            <a:r>
              <a:rPr lang="hu-HU" dirty="0" err="1"/>
              <a:t>jpaz-archetype-novice</a:t>
            </a:r>
            <a:r>
              <a:rPr lang="hu-HU" dirty="0"/>
              <a:t> lehetőséget</a:t>
            </a:r>
          </a:p>
          <a:p>
            <a:r>
              <a:rPr lang="hu-HU" dirty="0" err="1"/>
              <a:t>Next</a:t>
            </a:r>
            <a:endParaRPr lang="hu-HU" dirty="0"/>
          </a:p>
          <a:p>
            <a:pPr lvl="1"/>
            <a:r>
              <a:rPr lang="hu-HU" dirty="0"/>
              <a:t>Group </a:t>
            </a:r>
            <a:r>
              <a:rPr lang="hu-HU" dirty="0" err="1"/>
              <a:t>Id</a:t>
            </a:r>
            <a:r>
              <a:rPr lang="hu-HU" dirty="0"/>
              <a:t>: sk.marai.info</a:t>
            </a:r>
          </a:p>
          <a:p>
            <a:pPr lvl="1"/>
            <a:r>
              <a:rPr lang="hu-HU" dirty="0" err="1"/>
              <a:t>Artifact</a:t>
            </a:r>
            <a:r>
              <a:rPr lang="hu-HU" dirty="0"/>
              <a:t> </a:t>
            </a:r>
            <a:r>
              <a:rPr lang="hu-HU" dirty="0" err="1"/>
              <a:t>Id</a:t>
            </a:r>
            <a:r>
              <a:rPr lang="hu-HU" dirty="0"/>
              <a:t>: </a:t>
            </a:r>
            <a:r>
              <a:rPr lang="hu-HU" dirty="0" err="1"/>
              <a:t>vezeteknev-keresztnev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9757990"/>
      </p:ext>
    </p:extLst>
  </p:cSld>
  <p:clrMapOvr>
    <a:masterClrMapping/>
  </p:clrMapOvr>
  <p:transition spd="med"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450850" y="4045587"/>
            <a:ext cx="8375650" cy="230832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Launcher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</a:p>
          <a:p>
            <a:pPr algn="l"/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static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main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args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algn="l"/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Els</a:t>
            </a:r>
            <a:r>
              <a:rPr lang="hu-HU" sz="4000" dirty="0"/>
              <a:t>ő projekt, első osztály</a:t>
            </a:r>
            <a:endParaRPr lang="cs-CZ" sz="4000" dirty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1971675"/>
          </a:xfrm>
        </p:spPr>
        <p:txBody>
          <a:bodyPr/>
          <a:lstStyle/>
          <a:p>
            <a:pPr eaLnBrk="1" hangingPunct="1"/>
            <a:r>
              <a:rPr lang="en-US" dirty="0"/>
              <a:t>p</a:t>
            </a:r>
            <a:r>
              <a:rPr lang="sk-SK" dirty="0" err="1"/>
              <a:t>rogramozás</a:t>
            </a:r>
            <a:r>
              <a:rPr lang="sk-SK" dirty="0"/>
              <a:t> </a:t>
            </a:r>
            <a:r>
              <a:rPr lang="sk-SK" dirty="0" err="1"/>
              <a:t>Javaban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hu-HU" dirty="0"/>
              <a:t>osztályok </a:t>
            </a:r>
            <a:r>
              <a:rPr lang="en-US" dirty="0"/>
              <a:t>(Class)</a:t>
            </a:r>
            <a:r>
              <a:rPr lang="hu-HU" dirty="0"/>
              <a:t> </a:t>
            </a:r>
            <a:r>
              <a:rPr lang="hu-HU" dirty="0" err="1"/>
              <a:t>létrhozása</a:t>
            </a:r>
            <a:endParaRPr lang="en-US" dirty="0"/>
          </a:p>
          <a:p>
            <a:pPr eaLnBrk="1" hangingPunct="1"/>
            <a:r>
              <a:rPr lang="hu-HU" dirty="0"/>
              <a:t>tipikus</a:t>
            </a:r>
            <a:r>
              <a:rPr lang="sk-SK" dirty="0"/>
              <a:t> „</a:t>
            </a:r>
            <a:r>
              <a:rPr lang="sk-SK" dirty="0" err="1"/>
              <a:t>indító</a:t>
            </a:r>
            <a:r>
              <a:rPr lang="sk-SK" dirty="0"/>
              <a:t>“ </a:t>
            </a:r>
            <a:r>
              <a:rPr lang="sk-SK" dirty="0" err="1"/>
              <a:t>osztály</a:t>
            </a:r>
            <a:r>
              <a:rPr lang="sk-SK" dirty="0"/>
              <a:t>:</a:t>
            </a:r>
          </a:p>
        </p:txBody>
      </p:sp>
      <p:sp>
        <p:nvSpPr>
          <p:cNvPr id="1079301" name="Line 5"/>
          <p:cNvSpPr>
            <a:spLocks noChangeShapeType="1"/>
          </p:cNvSpPr>
          <p:nvPr/>
        </p:nvSpPr>
        <p:spPr bwMode="auto">
          <a:xfrm flipH="1" flipV="1">
            <a:off x="1688841" y="5169157"/>
            <a:ext cx="3209730" cy="7744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79305" name="AutoShape 9"/>
          <p:cNvSpPr>
            <a:spLocks noChangeArrowheads="1"/>
          </p:cNvSpPr>
          <p:nvPr/>
        </p:nvSpPr>
        <p:spPr bwMode="auto">
          <a:xfrm>
            <a:off x="6434786" y="3376036"/>
            <a:ext cx="2242683" cy="842963"/>
          </a:xfrm>
          <a:prstGeom prst="wedgeRoundRectCallout">
            <a:avLst>
              <a:gd name="adj1" fmla="val -114467"/>
              <a:gd name="adj2" fmla="val 76031"/>
              <a:gd name="adj3" fmla="val 16667"/>
            </a:avLst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k-SK" dirty="0" err="1">
                <a:latin typeface="Lucida Sans" pitchFamily="34" charset="0"/>
              </a:rPr>
              <a:t>Úgy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hívjuk</a:t>
            </a:r>
            <a:r>
              <a:rPr lang="sk-SK" dirty="0">
                <a:latin typeface="Lucida Sans" pitchFamily="34" charset="0"/>
              </a:rPr>
              <a:t>: „</a:t>
            </a:r>
            <a:r>
              <a:rPr lang="sk-SK" dirty="0" err="1">
                <a:latin typeface="Lucida Sans" pitchFamily="34" charset="0"/>
              </a:rPr>
              <a:t>main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metódus</a:t>
            </a:r>
            <a:r>
              <a:rPr lang="sk-SK" dirty="0">
                <a:latin typeface="Lucida Sans" pitchFamily="34" charset="0"/>
              </a:rPr>
              <a:t>“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81420" y="4931641"/>
            <a:ext cx="3933372" cy="17081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A </a:t>
            </a:r>
            <a:r>
              <a:rPr lang="sk-SK" sz="2100" dirty="0" err="1">
                <a:latin typeface="Lucida Sans" pitchFamily="34" charset="0"/>
              </a:rPr>
              <a:t>parancsainkra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szolgáló</a:t>
            </a:r>
            <a:r>
              <a:rPr lang="sk-SK" sz="2100" dirty="0">
                <a:latin typeface="Lucida Sans" pitchFamily="34" charset="0"/>
              </a:rPr>
              <a:t> tér, </a:t>
            </a:r>
            <a:r>
              <a:rPr lang="sk-SK" sz="2100" dirty="0" err="1">
                <a:latin typeface="Lucida Sans" pitchFamily="34" charset="0"/>
              </a:rPr>
              <a:t>melyek</a:t>
            </a:r>
            <a:r>
              <a:rPr lang="sk-SK" sz="2100" dirty="0">
                <a:latin typeface="Lucida Sans" pitchFamily="34" charset="0"/>
              </a:rPr>
              <a:t> a </a:t>
            </a:r>
            <a:r>
              <a:rPr lang="sk-SK" sz="2100" dirty="0" err="1">
                <a:latin typeface="Lucida Sans" pitchFamily="34" charset="0"/>
              </a:rPr>
              <a:t>futtatás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után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b="1" dirty="0" err="1">
                <a:latin typeface="Lucida Sans" pitchFamily="34" charset="0"/>
              </a:rPr>
              <a:t>éppen</a:t>
            </a:r>
            <a:r>
              <a:rPr lang="sk-SK" sz="2100" b="1" dirty="0">
                <a:latin typeface="Lucida Sans" pitchFamily="34" charset="0"/>
              </a:rPr>
              <a:t> </a:t>
            </a:r>
            <a:r>
              <a:rPr lang="sk-SK" sz="2100" b="1" dirty="0" err="1">
                <a:latin typeface="Lucida Sans" pitchFamily="34" charset="0"/>
              </a:rPr>
              <a:t>abban</a:t>
            </a:r>
            <a:r>
              <a:rPr lang="sk-SK" sz="2100" b="1" dirty="0">
                <a:latin typeface="Lucida Sans" pitchFamily="34" charset="0"/>
              </a:rPr>
              <a:t> a </a:t>
            </a:r>
            <a:r>
              <a:rPr lang="sk-SK" sz="2100" b="1" dirty="0" err="1">
                <a:latin typeface="Lucida Sans" pitchFamily="34" charset="0"/>
              </a:rPr>
              <a:t>sorrendben</a:t>
            </a:r>
            <a:r>
              <a:rPr lang="sk-SK" sz="2100" b="1" dirty="0">
                <a:latin typeface="Lucida Sans" pitchFamily="34" charset="0"/>
              </a:rPr>
              <a:t> </a:t>
            </a:r>
            <a:r>
              <a:rPr lang="hu-HU" sz="2100" dirty="0">
                <a:latin typeface="Lucida Sans" pitchFamily="34" charset="0"/>
              </a:rPr>
              <a:t>lesznek végrehajtva ahogy egymás után következnek</a:t>
            </a:r>
            <a:r>
              <a:rPr lang="en-US" sz="2100" dirty="0">
                <a:latin typeface="Lucida Sans" pitchFamily="34" charset="0"/>
              </a:rPr>
              <a:t>.</a:t>
            </a:r>
            <a:endParaRPr lang="sk-SK" sz="2100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9942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9301" grpId="0" animBg="1"/>
      <p:bldP spid="107930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JPAZ</a:t>
            </a:r>
            <a:r>
              <a:rPr lang="en-US" sz="4000"/>
              <a:t>2 framework</a:t>
            </a:r>
            <a:endParaRPr lang="cs-CZ" sz="40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JPAZ</a:t>
            </a:r>
            <a:r>
              <a:rPr lang="en-US" b="1" dirty="0"/>
              <a:t>2 framework</a:t>
            </a:r>
            <a:endParaRPr lang="sk-SK" b="1" dirty="0"/>
          </a:p>
          <a:p>
            <a:pPr lvl="1" eaLnBrk="1" hangingPunct="1"/>
            <a:r>
              <a:rPr lang="sk-SK" dirty="0" err="1"/>
              <a:t>Láthatóvá</a:t>
            </a:r>
            <a:r>
              <a:rPr lang="sk-SK" dirty="0"/>
              <a:t> </a:t>
            </a:r>
            <a:r>
              <a:rPr lang="sk-SK" dirty="0" err="1"/>
              <a:t>teszi</a:t>
            </a:r>
            <a:r>
              <a:rPr lang="sk-SK" dirty="0"/>
              <a:t> </a:t>
            </a:r>
            <a:r>
              <a:rPr lang="sk-SK" dirty="0" err="1"/>
              <a:t>számunkra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 err="1"/>
              <a:t>objektumokat</a:t>
            </a:r>
            <a:endParaRPr lang="sk-SK" dirty="0"/>
          </a:p>
          <a:p>
            <a:pPr lvl="1" eaLnBrk="1" hangingPunct="1"/>
            <a:r>
              <a:rPr lang="sk-SK" dirty="0" err="1"/>
              <a:t>Lehetővé</a:t>
            </a:r>
            <a:r>
              <a:rPr lang="sk-SK" dirty="0"/>
              <a:t> </a:t>
            </a:r>
            <a:r>
              <a:rPr lang="sk-SK" dirty="0" err="1"/>
              <a:t>teszi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interakciót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objektumokkal</a:t>
            </a:r>
            <a:endParaRPr lang="sk-SK" dirty="0"/>
          </a:p>
          <a:p>
            <a:pPr lvl="1" eaLnBrk="1" hangingPunct="1"/>
            <a:r>
              <a:rPr lang="sk-SK" dirty="0" err="1"/>
              <a:t>Lehetővé</a:t>
            </a:r>
            <a:r>
              <a:rPr lang="sk-SK" dirty="0"/>
              <a:t> </a:t>
            </a:r>
            <a:r>
              <a:rPr lang="sk-SK" dirty="0" err="1"/>
              <a:t>teszi</a:t>
            </a:r>
            <a:r>
              <a:rPr lang="sk-SK" dirty="0"/>
              <a:t> a „</a:t>
            </a:r>
            <a:r>
              <a:rPr lang="sk-SK" dirty="0" err="1"/>
              <a:t>teknősgrafika</a:t>
            </a:r>
            <a:r>
              <a:rPr lang="sk-SK" dirty="0"/>
              <a:t>“ </a:t>
            </a:r>
            <a:r>
              <a:rPr lang="sk-SK" dirty="0" err="1"/>
              <a:t>használatát</a:t>
            </a:r>
            <a:endParaRPr lang="sk-SK" dirty="0"/>
          </a:p>
          <a:p>
            <a:pPr marL="625475" lvl="1" indent="0" eaLnBrk="1" hangingPunct="1">
              <a:buNone/>
            </a:pPr>
            <a:endParaRPr 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2888" y="1241052"/>
            <a:ext cx="2891227" cy="112341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8" name="Picture 2" descr="http://img.freepik.com/free-photo/green-turtle-on-beach-ascension-island_2742402.jpg?size=338&amp;ext=jpg">
            <a:extLst>
              <a:ext uri="{FF2B5EF4-FFF2-40B4-BE49-F238E27FC236}">
                <a16:creationId xmlns:a16="http://schemas.microsoft.com/office/drawing/2014/main" id="{49DBCB5F-CF1B-4EA9-937F-36105DAF8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77" y="3781425"/>
            <a:ext cx="220461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yberneticzoo.com/wp-content/uploads/historia-logo-turtle-01.jpg">
            <a:extLst>
              <a:ext uri="{FF2B5EF4-FFF2-40B4-BE49-F238E27FC236}">
                <a16:creationId xmlns:a16="http://schemas.microsoft.com/office/drawing/2014/main" id="{7D6F1A20-C0EA-47FF-BC90-074A86320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395" y="3762375"/>
            <a:ext cx="451338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273791"/>
      </p:ext>
    </p:extLst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Első </a:t>
            </a:r>
            <a:r>
              <a:rPr lang="hu-HU" sz="4000" dirty="0" err="1"/>
              <a:t>Class</a:t>
            </a:r>
            <a:r>
              <a:rPr lang="hu-HU" sz="4000" dirty="0"/>
              <a:t> a JPAZ-</a:t>
            </a:r>
            <a:r>
              <a:rPr lang="hu-HU" sz="4000" dirty="0" err="1"/>
              <a:t>zal</a:t>
            </a:r>
            <a:endParaRPr lang="cs-CZ" sz="4000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7" y="1276938"/>
            <a:ext cx="9294897" cy="5300326"/>
          </a:xfrm>
        </p:spPr>
        <p:txBody>
          <a:bodyPr/>
          <a:lstStyle/>
          <a:p>
            <a:pPr eaLnBrk="1" hangingPunct="1"/>
            <a:r>
              <a:rPr lang="hu-HU" dirty="0"/>
              <a:t>Próbáljuk ki az alábbi metódust </a:t>
            </a:r>
            <a:r>
              <a:rPr lang="en-US" dirty="0"/>
              <a:t>(</a:t>
            </a:r>
            <a:r>
              <a:rPr lang="sk-SK" dirty="0"/>
              <a:t>a „</a:t>
            </a:r>
            <a:r>
              <a:rPr lang="sk-SK" dirty="0" err="1"/>
              <a:t>main</a:t>
            </a:r>
            <a:r>
              <a:rPr lang="sk-SK" dirty="0"/>
              <a:t>“-</a:t>
            </a:r>
            <a:r>
              <a:rPr lang="sk-SK" dirty="0" err="1"/>
              <a:t>ben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AnimatedWinPane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AnimatedWinPane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6600824" y="2388636"/>
            <a:ext cx="378473" cy="1819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81349" name="Text Box 5"/>
          <p:cNvSpPr txBox="1">
            <a:spLocks noChangeArrowheads="1"/>
          </p:cNvSpPr>
          <p:nvPr/>
        </p:nvSpPr>
        <p:spPr bwMode="auto">
          <a:xfrm>
            <a:off x="5285273" y="4049583"/>
            <a:ext cx="3397250" cy="147732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sk-SK" sz="2100" dirty="0" err="1">
                <a:latin typeface="Lucida Sans" pitchFamily="34" charset="0"/>
              </a:rPr>
              <a:t>Létrehozunk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új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objektumot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sk-SK" sz="2400" dirty="0">
                <a:latin typeface="Lucida Sans" pitchFamily="34" charset="0"/>
              </a:rPr>
              <a:t> </a:t>
            </a:r>
            <a:r>
              <a:rPr lang="sk-SK" sz="2400" dirty="0" err="1">
                <a:latin typeface="Lucida Sans" pitchFamily="34" charset="0"/>
              </a:rPr>
              <a:t>osztályból</a:t>
            </a:r>
            <a:endParaRPr lang="cs-CZ" sz="2100" dirty="0">
              <a:latin typeface="Lucida San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397967" y="2388637"/>
            <a:ext cx="1296955" cy="19407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73787" y="3614156"/>
            <a:ext cx="3920932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Létrehozunk egy 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„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kommunikációs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“ 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változót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b="1" dirty="0" err="1">
                <a:latin typeface="Trebuchet MS" pitchFamily="34" charset="0"/>
              </a:rPr>
              <a:t>sandbox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hu-HU" sz="2400" dirty="0">
                <a:latin typeface="Trebuchet MS" pitchFamily="34" charset="0"/>
              </a:rPr>
              <a:t>névvel </a:t>
            </a:r>
            <a:r>
              <a:rPr lang="en-US" sz="2400" dirty="0">
                <a:latin typeface="Trebuchet MS" pitchFamily="34" charset="0"/>
              </a:rPr>
              <a:t>– </a:t>
            </a:r>
            <a:r>
              <a:rPr lang="hu-HU" sz="2400" dirty="0">
                <a:latin typeface="Trebuchet MS" pitchFamily="34" charset="0"/>
              </a:rPr>
              <a:t>általa tudunk kommunikálni az objektummal melyhez a „=” volt kapcsolva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81349" grpId="0" animBg="1"/>
      <p:bldP spid="10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Object Inspector</a:t>
            </a:r>
            <a:endParaRPr lang="cs-CZ" sz="40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Bővítsük ki további paranccsal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hu-HU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127379" y="2780521"/>
            <a:ext cx="1" cy="1819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2406" y="4463241"/>
            <a:ext cx="3669006" cy="235449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b="1" dirty="0" err="1">
                <a:latin typeface="Lucida Sans" pitchFamily="34" charset="0"/>
              </a:rPr>
              <a:t>oi</a:t>
            </a:r>
            <a:r>
              <a:rPr lang="en-US" sz="2100" dirty="0">
                <a:latin typeface="Lucida Sans" pitchFamily="34" charset="0"/>
              </a:rPr>
              <a:t> </a:t>
            </a:r>
            <a:r>
              <a:rPr lang="hu-HU" sz="2100" dirty="0">
                <a:latin typeface="Lucida Sans" pitchFamily="34" charset="0"/>
              </a:rPr>
              <a:t>változón keresztül „megmondjuk”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ObjectInspector</a:t>
            </a:r>
            <a:r>
              <a:rPr lang="en-US" sz="2100" dirty="0">
                <a:latin typeface="Lucida Sans" pitchFamily="34" charset="0"/>
              </a:rPr>
              <a:t>-</a:t>
            </a:r>
            <a:r>
              <a:rPr lang="hu-HU" sz="2100" dirty="0" err="1">
                <a:latin typeface="Lucida Sans" pitchFamily="34" charset="0"/>
              </a:rPr>
              <a:t>nak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hogy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u="sng" dirty="0" err="1">
                <a:latin typeface="Lucida Sans" pitchFamily="34" charset="0"/>
              </a:rPr>
              <a:t>kémkedjen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azon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után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amelyikkel</a:t>
            </a:r>
            <a:r>
              <a:rPr lang="sk-SK" sz="2100" dirty="0">
                <a:latin typeface="Lucida Sans" pitchFamily="34" charset="0"/>
              </a:rPr>
              <a:t> a </a:t>
            </a:r>
            <a:r>
              <a:rPr lang="sk-SK" sz="2100" b="1" dirty="0" err="1">
                <a:latin typeface="Lucida Sans" pitchFamily="34" charset="0"/>
              </a:rPr>
              <a:t>sandbox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változón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keresztül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komunikálunk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926564" y="2379305"/>
            <a:ext cx="1579984" cy="15426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871615" y="3135042"/>
            <a:ext cx="3669006" cy="332398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 err="1">
                <a:latin typeface="Lucida Sans" pitchFamily="34" charset="0"/>
              </a:rPr>
              <a:t>Hasonlóan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mint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ahogy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sk-SK" sz="2100" i="1" dirty="0">
                <a:latin typeface="Lucida Sans" panose="020B0602030504020204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típusú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esetén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létrehozunk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ObjectInspector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típusú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objektumot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és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b="1" dirty="0" err="1">
                <a:latin typeface="Lucida Sans" pitchFamily="34" charset="0"/>
              </a:rPr>
              <a:t>oi</a:t>
            </a:r>
            <a:r>
              <a:rPr lang="sk-SK" sz="2100" b="1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nevű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változót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melynek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segítségével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kommunikálhatunk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objektummal</a:t>
            </a:r>
            <a:r>
              <a:rPr lang="sk-SK" sz="2100" dirty="0">
                <a:latin typeface="Lucida Sans" pitchFamily="34" charset="0"/>
              </a:rPr>
              <a:t>.</a:t>
            </a:r>
            <a:endParaRPr lang="cs-CZ" sz="2100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26130" y="287672"/>
            <a:ext cx="7930358" cy="530225"/>
          </a:xfrm>
        </p:spPr>
        <p:txBody>
          <a:bodyPr/>
          <a:lstStyle/>
          <a:p>
            <a:pPr eaLnBrk="1" hangingPunct="1"/>
            <a:r>
              <a:rPr lang="en-US" sz="4000" dirty="0"/>
              <a:t>Object Inspector </a:t>
            </a:r>
            <a:r>
              <a:rPr lang="sk-SK" sz="4000" dirty="0" err="1"/>
              <a:t>és</a:t>
            </a:r>
            <a:r>
              <a:rPr lang="sk-SK" sz="4000" dirty="0"/>
              <a:t> </a:t>
            </a:r>
            <a:r>
              <a:rPr lang="sk-SK" sz="4000" dirty="0" err="1"/>
              <a:t>objektumok</a:t>
            </a:r>
            <a:endParaRPr lang="cs-CZ" sz="40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Object Inspector</a:t>
            </a:r>
          </a:p>
          <a:p>
            <a:pPr lvl="1" eaLnBrk="1" hangingPunct="1"/>
            <a:r>
              <a:rPr lang="hu-HU" dirty="0"/>
              <a:t>Az objektumok megfigyelésére szolgál</a:t>
            </a:r>
            <a:endParaRPr lang="en-US" dirty="0"/>
          </a:p>
          <a:p>
            <a:pPr eaLnBrk="1" hangingPunct="1"/>
            <a:r>
              <a:rPr lang="hu-HU" dirty="0"/>
              <a:t>Az</a:t>
            </a:r>
            <a:r>
              <a:rPr lang="sk-SK" dirty="0"/>
              <a:t>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Inspectorral</a:t>
            </a:r>
            <a:r>
              <a:rPr lang="sk-SK" dirty="0"/>
              <a:t> </a:t>
            </a:r>
            <a:r>
              <a:rPr lang="sk-SK" dirty="0" err="1"/>
              <a:t>látjuk</a:t>
            </a:r>
            <a:r>
              <a:rPr lang="sk-SK" dirty="0"/>
              <a:t>, </a:t>
            </a:r>
            <a:r>
              <a:rPr lang="sk-SK" dirty="0" err="1"/>
              <a:t>hogy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b="1" dirty="0" err="1"/>
              <a:t>objektumoknak</a:t>
            </a:r>
            <a:r>
              <a:rPr lang="sk-SK" b="1" dirty="0"/>
              <a:t> </a:t>
            </a:r>
            <a:r>
              <a:rPr lang="sk-SK" b="1" dirty="0" err="1"/>
              <a:t>vannak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>
                <a:solidFill>
                  <a:srgbClr val="FF0000"/>
                </a:solidFill>
              </a:rPr>
              <a:t>tulajdonságaik</a:t>
            </a:r>
            <a:r>
              <a:rPr lang="sk-SK" dirty="0"/>
              <a:t> </a:t>
            </a:r>
            <a:r>
              <a:rPr lang="en-US" dirty="0"/>
              <a:t>(properties)</a:t>
            </a:r>
            <a:endParaRPr lang="sk-SK" dirty="0"/>
          </a:p>
          <a:p>
            <a:pPr lvl="1" eaLnBrk="1" hangingPunct="1"/>
            <a:r>
              <a:rPr lang="sk-SK" dirty="0" err="1"/>
              <a:t>metódusaik</a:t>
            </a:r>
            <a:r>
              <a:rPr lang="sk-SK" dirty="0"/>
              <a:t> </a:t>
            </a:r>
            <a:r>
              <a:rPr lang="en-US" dirty="0"/>
              <a:t>(methods)</a:t>
            </a:r>
            <a:endParaRPr lang="sk-SK" dirty="0"/>
          </a:p>
          <a:p>
            <a:pPr eaLnBrk="1" hangingPunct="1"/>
            <a:r>
              <a:rPr lang="hu-HU" b="1" dirty="0"/>
              <a:t>Tulajdonság </a:t>
            </a:r>
            <a:r>
              <a:rPr lang="hu-HU" dirty="0"/>
              <a:t>= </a:t>
            </a:r>
            <a:r>
              <a:rPr lang="hu-HU" dirty="0" err="1"/>
              <a:t>obejktum</a:t>
            </a:r>
            <a:r>
              <a:rPr lang="hu-HU" dirty="0"/>
              <a:t> </a:t>
            </a:r>
            <a:r>
              <a:rPr lang="sk-SK" dirty="0"/>
              <a:t>„</a:t>
            </a:r>
            <a:r>
              <a:rPr lang="sk-SK" dirty="0" err="1">
                <a:solidFill>
                  <a:srgbClr val="FF0000"/>
                </a:solidFill>
              </a:rPr>
              <a:t>állapota</a:t>
            </a:r>
            <a:r>
              <a:rPr lang="sk-SK" dirty="0"/>
              <a:t>“ 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  (</a:t>
            </a:r>
            <a:r>
              <a:rPr lang="hu-HU" dirty="0"/>
              <a:t>néhány tulajdonság változtatható</a:t>
            </a:r>
            <a:r>
              <a:rPr lang="en-US" dirty="0"/>
              <a:t>)</a:t>
            </a:r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3524250"/>
            <a:ext cx="2295525" cy="26114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Első</a:t>
            </a:r>
            <a:r>
              <a:rPr lang="sk-SK" sz="4000" dirty="0"/>
              <a:t> </a:t>
            </a:r>
            <a:r>
              <a:rPr lang="sk-SK" sz="4000" dirty="0" err="1"/>
              <a:t>teknős</a:t>
            </a:r>
            <a:endParaRPr lang="cs-CZ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endParaRPr lang="sk-SK" dirty="0"/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add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3228392" y="1819468"/>
            <a:ext cx="1334277" cy="11103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488024" y="1197527"/>
            <a:ext cx="4450703" cy="17081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 err="1">
                <a:latin typeface="Lucida Sans" pitchFamily="34" charset="0"/>
              </a:rPr>
              <a:t>Hozzunk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létre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egy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sk-SK" sz="2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k-SK" sz="2100" dirty="0" err="1">
                <a:latin typeface="Lucida Sans" panose="020B0602030504020204" pitchFamily="34" charset="0"/>
                <a:cs typeface="Courier New" panose="02070309020205020404" pitchFamily="49" charset="0"/>
              </a:rPr>
              <a:t>típusú</a:t>
            </a:r>
            <a:r>
              <a:rPr lang="sk-SK" sz="2100" dirty="0">
                <a:latin typeface="Lucida Sans" panose="020B0602030504020204" pitchFamily="34" charset="0"/>
                <a:cs typeface="Courier New" panose="02070309020205020404" pitchFamily="49" charset="0"/>
              </a:rPr>
              <a:t> </a:t>
            </a:r>
            <a:r>
              <a:rPr lang="sk-SK" sz="2100" dirty="0" err="1">
                <a:latin typeface="Lucida Sans" panose="020B0602030504020204" pitchFamily="34" charset="0"/>
                <a:cs typeface="Courier New" panose="02070309020205020404" pitchFamily="49" charset="0"/>
              </a:rPr>
              <a:t>objektumot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hu-HU" sz="2100" dirty="0">
                <a:latin typeface="Lucida Sans" pitchFamily="34" charset="0"/>
              </a:rPr>
              <a:t>mellyel a </a:t>
            </a:r>
            <a:r>
              <a:rPr lang="sk-SK" sz="2100" b="1" dirty="0" err="1">
                <a:latin typeface="Lucida Sans" pitchFamily="34" charset="0"/>
              </a:rPr>
              <a:t>franklin</a:t>
            </a:r>
            <a:r>
              <a:rPr lang="en-US" sz="2100" b="1" dirty="0">
                <a:latin typeface="Lucida Sans" pitchFamily="34" charset="0"/>
              </a:rPr>
              <a:t> </a:t>
            </a:r>
            <a:r>
              <a:rPr lang="hu-HU" sz="2100" dirty="0" err="1">
                <a:latin typeface="Lucida Sans" pitchFamily="34" charset="0"/>
              </a:rPr>
              <a:t>vátozón</a:t>
            </a:r>
            <a:r>
              <a:rPr lang="hu-HU" sz="2100" dirty="0">
                <a:latin typeface="Lucida Sans" pitchFamily="34" charset="0"/>
              </a:rPr>
              <a:t> keresztül fogunk kommunikálni </a:t>
            </a:r>
            <a:r>
              <a:rPr lang="en-US" sz="2100" dirty="0">
                <a:latin typeface="Lucida Sans" pitchFamily="34" charset="0"/>
              </a:rPr>
              <a:t>(</a:t>
            </a:r>
            <a:r>
              <a:rPr lang="sk-SK" sz="2100" dirty="0">
                <a:latin typeface="Lucida Sans" pitchFamily="34" charset="0"/>
              </a:rPr>
              <a:t>„a </a:t>
            </a:r>
            <a:r>
              <a:rPr lang="sk-SK" sz="2100" dirty="0" err="1">
                <a:latin typeface="Lucida Sans" pitchFamily="34" charset="0"/>
              </a:rPr>
              <a:t>teknős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neve</a:t>
            </a:r>
            <a:r>
              <a:rPr lang="sk-SK" sz="2100" dirty="0">
                <a:latin typeface="Lucida Sans" pitchFamily="34" charset="0"/>
              </a:rPr>
              <a:t>“</a:t>
            </a:r>
            <a:r>
              <a:rPr lang="en-US" sz="2100" dirty="0">
                <a:latin typeface="Lucida Sans" pitchFamily="34" charset="0"/>
              </a:rPr>
              <a:t>)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905374" y="3638447"/>
            <a:ext cx="1491515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753878" y="3411992"/>
            <a:ext cx="3117405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100" dirty="0">
                <a:latin typeface="Lucida Sans" pitchFamily="34" charset="0"/>
              </a:rPr>
              <a:t>Belehelyezzük a teknőst a homokozóba </a:t>
            </a:r>
            <a:r>
              <a:rPr lang="en-US" sz="2100" dirty="0">
                <a:latin typeface="Lucida Sans" pitchFamily="34" charset="0"/>
              </a:rPr>
              <a:t>(</a:t>
            </a:r>
            <a:r>
              <a:rPr lang="en-US" sz="2100" b="1" dirty="0">
                <a:latin typeface="Lucida Sans" pitchFamily="34" charset="0"/>
              </a:rPr>
              <a:t>sandbox</a:t>
            </a:r>
            <a:r>
              <a:rPr lang="en-US" sz="2100" dirty="0">
                <a:latin typeface="Lucida Sans" pitchFamily="34" charset="0"/>
              </a:rPr>
              <a:t>)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2699468" y="4391025"/>
            <a:ext cx="616791" cy="104930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910642" y="5245697"/>
            <a:ext cx="3445523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 err="1">
                <a:latin typeface="Lucida Sans" pitchFamily="34" charset="0"/>
              </a:rPr>
              <a:t>Szólunk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Object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Inspectornak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hogy</a:t>
            </a:r>
            <a:r>
              <a:rPr lang="sk-SK" sz="2100" dirty="0">
                <a:latin typeface="Lucida Sans" pitchFamily="34" charset="0"/>
              </a:rPr>
              <a:t> „</a:t>
            </a:r>
            <a:r>
              <a:rPr lang="sk-SK" sz="2100" dirty="0" err="1">
                <a:latin typeface="Lucida Sans" pitchFamily="34" charset="0"/>
              </a:rPr>
              <a:t>figyelje</a:t>
            </a:r>
            <a:r>
              <a:rPr lang="sk-SK" sz="2100" dirty="0">
                <a:latin typeface="Lucida Sans" pitchFamily="34" charset="0"/>
              </a:rPr>
              <a:t>“ a </a:t>
            </a:r>
            <a:r>
              <a:rPr lang="sk-SK" sz="2100" dirty="0" err="1">
                <a:latin typeface="Lucida Sans" pitchFamily="34" charset="0"/>
              </a:rPr>
              <a:t>létrehozott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teknőst</a:t>
            </a:r>
            <a:endParaRPr lang="sk-SK" sz="2100" dirty="0">
              <a:latin typeface="Lucida Sans" pitchFamily="34" charset="0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8547" y="5364827"/>
            <a:ext cx="1281599" cy="131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6857999" y="4749282"/>
            <a:ext cx="203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err="1">
                <a:latin typeface="Lucida Sans" pitchFamily="34" charset="0"/>
              </a:rPr>
              <a:t>Teknősök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egyszerűsített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ábrázolása</a:t>
            </a:r>
            <a:endParaRPr lang="sk-SK" dirty="0">
              <a:latin typeface="Lucida Sans" pitchFamily="34" charset="0"/>
            </a:endParaRPr>
          </a:p>
        </p:txBody>
      </p:sp>
      <p:pic>
        <p:nvPicPr>
          <p:cNvPr id="5122" name="Picture 2" descr="https://i.ebayimg.com/00/s/MjUwWDI1MA==/z/Sl4AAOSw8d9Uy6Uf/$_35.JPG">
            <a:extLst>
              <a:ext uri="{FF2B5EF4-FFF2-40B4-BE49-F238E27FC236}">
                <a16:creationId xmlns:a16="http://schemas.microsoft.com/office/drawing/2014/main" id="{F5D49FCF-127C-465E-AAA1-FAF40AECA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27" y="4812509"/>
            <a:ext cx="2032503" cy="20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Teknősök</a:t>
            </a:r>
            <a:r>
              <a:rPr lang="sk-SK" dirty="0"/>
              <a:t> </a:t>
            </a:r>
            <a:r>
              <a:rPr lang="sk-SK" dirty="0" err="1"/>
              <a:t>megfigyelése</a:t>
            </a:r>
            <a:r>
              <a:rPr lang="sk-SK" dirty="0"/>
              <a:t> IO-ban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/>
              <a:t>A teknős </a:t>
            </a:r>
            <a:r>
              <a:rPr lang="sk-SK" dirty="0">
                <a:solidFill>
                  <a:srgbClr val="FF0000"/>
                </a:solidFill>
              </a:rPr>
              <a:t>„</a:t>
            </a:r>
            <a:r>
              <a:rPr lang="hu-HU" b="1" dirty="0">
                <a:solidFill>
                  <a:srgbClr val="FF0000"/>
                </a:solidFill>
              </a:rPr>
              <a:t>a homokozóban él</a:t>
            </a:r>
            <a:r>
              <a:rPr lang="sk-SK" b="1" dirty="0">
                <a:solidFill>
                  <a:srgbClr val="FF0000"/>
                </a:solidFill>
              </a:rPr>
              <a:t>“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hu-HU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hu-HU" dirty="0">
                <a:latin typeface="+mj-lt"/>
                <a:cs typeface="Courier New" panose="02070309020205020404" pitchFamily="49" charset="0"/>
              </a:rPr>
              <a:t>típusú objektumban</a:t>
            </a:r>
            <a:r>
              <a:rPr lang="en-US" dirty="0"/>
              <a:t>) </a:t>
            </a:r>
            <a:r>
              <a:rPr lang="hu-HU" dirty="0"/>
              <a:t>és a pontos helyzetét koordináták adják meg</a:t>
            </a:r>
            <a:r>
              <a:rPr lang="sk-SK" dirty="0"/>
              <a:t> </a:t>
            </a:r>
            <a:r>
              <a:rPr lang="en-US" dirty="0"/>
              <a:t>(X, Y)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A </a:t>
            </a:r>
            <a:r>
              <a:rPr lang="en-US" dirty="0"/>
              <a:t>(0, 0) </a:t>
            </a:r>
            <a:r>
              <a:rPr lang="hu-HU" b="1" dirty="0">
                <a:solidFill>
                  <a:srgbClr val="FF0000"/>
                </a:solidFill>
              </a:rPr>
              <a:t>pont </a:t>
            </a:r>
            <a:r>
              <a:rPr lang="hu-HU" dirty="0"/>
              <a:t>a bal felső sarokban található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Az </a:t>
            </a:r>
            <a:r>
              <a:rPr lang="en-US" dirty="0"/>
              <a:t>x</a:t>
            </a:r>
            <a:r>
              <a:rPr lang="hu-HU" dirty="0"/>
              <a:t> koordináta </a:t>
            </a:r>
            <a:r>
              <a:rPr lang="hu-HU" b="1" dirty="0"/>
              <a:t>balról jobbra </a:t>
            </a:r>
            <a:r>
              <a:rPr lang="hu-HU" dirty="0"/>
              <a:t>növekszik</a:t>
            </a:r>
            <a:endParaRPr lang="sk-SK" b="1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Az </a:t>
            </a:r>
            <a:r>
              <a:rPr lang="en-US" dirty="0"/>
              <a:t>y</a:t>
            </a:r>
            <a:r>
              <a:rPr lang="hu-HU" dirty="0"/>
              <a:t> koordináta </a:t>
            </a:r>
            <a:r>
              <a:rPr lang="hu-HU" b="1" dirty="0"/>
              <a:t>fentről lefelé </a:t>
            </a:r>
            <a:r>
              <a:rPr lang="hu-HU" dirty="0"/>
              <a:t>növekszik</a:t>
            </a:r>
            <a:endParaRPr lang="sk-SK" b="1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 teknősnek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változtatni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lehet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/>
              <a:t>színét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penColor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/>
              <a:t>irányát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direction</a:t>
            </a:r>
            <a:r>
              <a:rPr lang="en-US" dirty="0"/>
              <a:t>) – </a:t>
            </a:r>
            <a:r>
              <a:rPr lang="sk-SK" dirty="0" err="1"/>
              <a:t>fokban</a:t>
            </a:r>
            <a:r>
              <a:rPr lang="sk-SK" dirty="0"/>
              <a:t>,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hu-HU" dirty="0"/>
              <a:t>értéke az óramutató járásának irányába növekszik. Felfelé van a 0.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Helyzet és elfordulás</a:t>
            </a:r>
            <a:endParaRPr lang="sk-SK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7884" y="1294039"/>
            <a:ext cx="4602664" cy="488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 bwMode="auto">
          <a:xfrm>
            <a:off x="2220685" y="1875454"/>
            <a:ext cx="5113176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-69980" y="4191002"/>
            <a:ext cx="4643536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436498" y="1474238"/>
            <a:ext cx="42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3959" y="6086671"/>
            <a:ext cx="42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815" y="1340499"/>
            <a:ext cx="1766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[x=0, y=0]</a:t>
            </a:r>
            <a:endParaRPr lang="sk-SK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1572" y="3657602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150</a:t>
            </a:r>
            <a:endParaRPr lang="sk-SK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15276" y="1990531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150</a:t>
            </a:r>
            <a:endParaRPr lang="sk-SK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12" y="5694786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300</a:t>
            </a:r>
            <a:endParaRPr lang="sk-SK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16567" y="1965652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300</a:t>
            </a:r>
            <a:endParaRPr lang="sk-SK" i="1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3951513" y="3466324"/>
            <a:ext cx="569170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077477" y="2855169"/>
            <a:ext cx="38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  <a:endParaRPr lang="sk-SK" dirty="0">
              <a:solidFill>
                <a:srgbClr val="0070C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4359712" y="3881535"/>
            <a:ext cx="706810" cy="13239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5032309" y="3651381"/>
            <a:ext cx="510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90</a:t>
            </a:r>
            <a:endParaRPr lang="sk-SK" dirty="0">
              <a:solidFill>
                <a:srgbClr val="0070C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rot="5400000">
            <a:off x="3935965" y="4250892"/>
            <a:ext cx="621243" cy="2316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3940626" y="4500467"/>
            <a:ext cx="631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180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1" name="Arc 30"/>
          <p:cNvSpPr/>
          <p:nvPr/>
        </p:nvSpPr>
        <p:spPr bwMode="auto">
          <a:xfrm>
            <a:off x="3760236" y="3470988"/>
            <a:ext cx="1000566" cy="794802"/>
          </a:xfrm>
          <a:prstGeom prst="arc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96942" y="2939138"/>
            <a:ext cx="1913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solidFill>
                  <a:srgbClr val="002060"/>
                </a:solidFill>
              </a:rPr>
              <a:t>A forgás iránya a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i="1" dirty="0">
                <a:solidFill>
                  <a:srgbClr val="002060"/>
                </a:solidFill>
              </a:rPr>
              <a:t>turn</a:t>
            </a:r>
            <a:r>
              <a:rPr lang="hu-HU" sz="1800" i="1" dirty="0">
                <a:solidFill>
                  <a:srgbClr val="002060"/>
                </a:solidFill>
              </a:rPr>
              <a:t> </a:t>
            </a:r>
            <a:r>
              <a:rPr lang="hu-HU" sz="1800" dirty="0">
                <a:solidFill>
                  <a:srgbClr val="002060"/>
                </a:solidFill>
              </a:rPr>
              <a:t>metódusban</a:t>
            </a:r>
            <a:endParaRPr lang="sk-SK" sz="1800" i="1" dirty="0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150766" y="4883017"/>
            <a:ext cx="2386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800" dirty="0" err="1">
                <a:solidFill>
                  <a:srgbClr val="0070C0"/>
                </a:solidFill>
              </a:rPr>
              <a:t>Elfordulás</a:t>
            </a:r>
            <a:r>
              <a:rPr lang="sk-SK" sz="1800" dirty="0">
                <a:solidFill>
                  <a:srgbClr val="0070C0"/>
                </a:solidFill>
              </a:rPr>
              <a:t> a </a:t>
            </a:r>
            <a:r>
              <a:rPr lang="sk-SK" sz="1800" i="1" dirty="0" err="1">
                <a:solidFill>
                  <a:srgbClr val="0070C0"/>
                </a:solidFill>
              </a:rPr>
              <a:t>direction</a:t>
            </a:r>
            <a:r>
              <a:rPr lang="sk-SK" sz="1800" i="1" dirty="0">
                <a:solidFill>
                  <a:srgbClr val="0070C0"/>
                </a:solidFill>
              </a:rPr>
              <a:t> </a:t>
            </a:r>
            <a:r>
              <a:rPr lang="sk-SK" sz="1800" dirty="0" err="1">
                <a:solidFill>
                  <a:srgbClr val="0070C0"/>
                </a:solidFill>
              </a:rPr>
              <a:t>metódussal</a:t>
            </a:r>
            <a:endParaRPr lang="sk-SK" sz="1800" i="1" dirty="0">
              <a:solidFill>
                <a:srgbClr val="0070C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783357" y="2274551"/>
            <a:ext cx="215537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t</a:t>
            </a:r>
            <a:r>
              <a:rPr lang="sk-SK" b="1" i="1" dirty="0" err="1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urn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= </a:t>
            </a:r>
            <a:r>
              <a:rPr lang="hu-HU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relatív elfordulás az óramutató járásának irányában</a:t>
            </a:r>
            <a:endParaRPr lang="sk-SK" dirty="0">
              <a:solidFill>
                <a:srgbClr val="2B3212"/>
              </a:solidFill>
              <a:latin typeface="+mn-lt"/>
              <a:ea typeface="Lucida Sans Unicode" pitchFamily="34" charset="0"/>
              <a:cs typeface="Lucida Sans Unicode" pitchFamily="34" charset="0"/>
            </a:endParaRPr>
          </a:p>
          <a:p>
            <a:pPr eaLnBrk="1" hangingPunct="1"/>
            <a:endParaRPr lang="sk-SK" dirty="0">
              <a:solidFill>
                <a:srgbClr val="2B3212"/>
              </a:solidFill>
              <a:latin typeface="+mn-lt"/>
              <a:ea typeface="Lucida Sans Unicode" pitchFamily="34" charset="0"/>
              <a:cs typeface="Lucida Sans Unicode" pitchFamily="34" charset="0"/>
            </a:endParaRPr>
          </a:p>
          <a:p>
            <a:pPr eaLnBrk="1" hangingPunct="1"/>
            <a:r>
              <a:rPr lang="sk-SK" b="1" i="1" dirty="0" err="1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setDirection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= </a:t>
            </a:r>
            <a:r>
              <a:rPr lang="hu-HU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abszolút elfordulás a megadott irányba</a:t>
            </a:r>
            <a:endParaRPr lang="sk-SK" dirty="0">
              <a:solidFill>
                <a:srgbClr val="2B3212"/>
              </a:solidFill>
              <a:latin typeface="+mn-lt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Metódusok</a:t>
            </a:r>
            <a:r>
              <a:rPr lang="sk-SK" sz="4000" dirty="0"/>
              <a:t> </a:t>
            </a:r>
            <a:r>
              <a:rPr lang="sk-SK" sz="4000" dirty="0" err="1"/>
              <a:t>megfigyelése</a:t>
            </a:r>
            <a:r>
              <a:rPr lang="sk-SK" sz="4000" dirty="0"/>
              <a:t> </a:t>
            </a:r>
            <a:endParaRPr lang="cs-CZ" sz="40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1382713"/>
            <a:ext cx="8529638" cy="5106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b="1" dirty="0">
                <a:solidFill>
                  <a:srgbClr val="FF0000"/>
                </a:solidFill>
              </a:rPr>
              <a:t>Metódusok = parancsok az objektumoknak</a:t>
            </a:r>
            <a:r>
              <a:rPr lang="en-US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onsolas" panose="020B0609020204030204" pitchFamily="49" charset="0"/>
              </a:rPr>
              <a:t>center</a:t>
            </a:r>
            <a:r>
              <a:rPr lang="en-US" dirty="0"/>
              <a:t> </a:t>
            </a:r>
            <a:r>
              <a:rPr lang="sk-SK" dirty="0"/>
              <a:t>– </a:t>
            </a:r>
            <a:r>
              <a:rPr lang="hu-HU" dirty="0"/>
              <a:t>a teknős áthelyeződik a felület közepére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latin typeface="Consolas" panose="020B0609020204030204" pitchFamily="49" charset="0"/>
              </a:rPr>
              <a:t>step</a:t>
            </a:r>
            <a:r>
              <a:rPr lang="sk-SK" dirty="0"/>
              <a:t> – a </a:t>
            </a:r>
            <a:r>
              <a:rPr lang="sk-SK" dirty="0" err="1"/>
              <a:t>teknős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megadott</a:t>
            </a:r>
            <a:r>
              <a:rPr lang="sk-SK" dirty="0"/>
              <a:t> </a:t>
            </a:r>
            <a:r>
              <a:rPr lang="sk-SK" dirty="0" err="1"/>
              <a:t>hossznyit</a:t>
            </a:r>
            <a:r>
              <a:rPr lang="sk-SK" dirty="0"/>
              <a:t> </a:t>
            </a:r>
            <a:r>
              <a:rPr lang="sk-SK" dirty="0" err="1"/>
              <a:t>előrelép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latin typeface="Consolas" panose="020B0609020204030204" pitchFamily="49" charset="0"/>
              </a:rPr>
              <a:t>turn</a:t>
            </a:r>
            <a:r>
              <a:rPr lang="sk-SK" dirty="0"/>
              <a:t> – a </a:t>
            </a:r>
            <a:r>
              <a:rPr lang="sk-SK" dirty="0" err="1"/>
              <a:t>teknős</a:t>
            </a:r>
            <a:r>
              <a:rPr lang="sk-SK" dirty="0"/>
              <a:t> </a:t>
            </a:r>
            <a:r>
              <a:rPr lang="sk-SK" dirty="0" err="1"/>
              <a:t>elfordul</a:t>
            </a:r>
            <a:r>
              <a:rPr lang="sk-SK" dirty="0"/>
              <a:t> a </a:t>
            </a:r>
            <a:r>
              <a:rPr lang="sk-SK" dirty="0" err="1"/>
              <a:t>megadott</a:t>
            </a:r>
            <a:r>
              <a:rPr lang="sk-SK" dirty="0"/>
              <a:t> </a:t>
            </a:r>
            <a:r>
              <a:rPr lang="sk-SK" dirty="0" err="1"/>
              <a:t>szöggel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metódusok</a:t>
            </a:r>
            <a:r>
              <a:rPr lang="sk-SK" dirty="0"/>
              <a:t> </a:t>
            </a:r>
            <a:r>
              <a:rPr lang="sk-SK" dirty="0" err="1"/>
              <a:t>által</a:t>
            </a:r>
            <a:r>
              <a:rPr lang="sk-SK" dirty="0"/>
              <a:t> „</a:t>
            </a:r>
            <a:r>
              <a:rPr lang="sk-SK" dirty="0" err="1">
                <a:solidFill>
                  <a:srgbClr val="FF0000"/>
                </a:solidFill>
              </a:rPr>
              <a:t>beszélünk</a:t>
            </a:r>
            <a:r>
              <a:rPr lang="sk-SK" dirty="0"/>
              <a:t>“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objektumokkal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Némelyik metódusnak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paramétere</a:t>
            </a:r>
            <a:r>
              <a:rPr lang="sk-SK" dirty="0"/>
              <a:t> </a:t>
            </a:r>
            <a:r>
              <a:rPr lang="en-US" dirty="0"/>
              <a:t>(parameters)</a:t>
            </a:r>
            <a:r>
              <a:rPr lang="hu-HU" dirty="0"/>
              <a:t> van</a:t>
            </a:r>
            <a:r>
              <a:rPr lang="en-US" dirty="0"/>
              <a:t>, </a:t>
            </a:r>
            <a:r>
              <a:rPr lang="hu-HU" dirty="0"/>
              <a:t>mellyel pontosítja, hogyan hajtsa végre a parancsot</a:t>
            </a: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Némelyik metódus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/>
              <a:t>értékkel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válaszol</a:t>
            </a:r>
            <a:r>
              <a:rPr lang="sk-SK" dirty="0"/>
              <a:t> </a:t>
            </a:r>
            <a:r>
              <a:rPr lang="en-US" dirty="0"/>
              <a:t>(result)</a:t>
            </a:r>
          </a:p>
          <a:p>
            <a:pPr eaLnBrk="1" hangingPunct="1">
              <a:lnSpc>
                <a:spcPct val="90000"/>
              </a:lnSpc>
            </a:pPr>
            <a:r>
              <a:rPr lang="hu-HU" dirty="0"/>
              <a:t>Egyes metódusok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hasonlóak</a:t>
            </a:r>
            <a:r>
              <a:rPr lang="sk-SK" b="1" dirty="0">
                <a:solidFill>
                  <a:srgbClr val="FF0000"/>
                </a:solidFill>
              </a:rPr>
              <a:t> a </a:t>
            </a:r>
            <a:r>
              <a:rPr lang="sk-SK" b="1" dirty="0" err="1">
                <a:solidFill>
                  <a:srgbClr val="FF0000"/>
                </a:solidFill>
              </a:rPr>
              <a:t>tulajdonságokhoz</a:t>
            </a:r>
            <a:r>
              <a:rPr lang="sk-SK" dirty="0"/>
              <a:t> </a:t>
            </a:r>
            <a:r>
              <a:rPr lang="en-US" dirty="0"/>
              <a:t>(x</a:t>
            </a:r>
            <a:r>
              <a:rPr lang="hu-HU" dirty="0"/>
              <a:t> tulajdonság</a:t>
            </a:r>
            <a:r>
              <a:rPr lang="en-US" dirty="0"/>
              <a:t> </a:t>
            </a:r>
            <a:r>
              <a:rPr lang="hu-HU" dirty="0"/>
              <a:t>és</a:t>
            </a:r>
            <a:r>
              <a:rPr lang="en-US" dirty="0"/>
              <a:t> </a:t>
            </a:r>
            <a:r>
              <a:rPr lang="hu-HU" dirty="0"/>
              <a:t>a </a:t>
            </a:r>
            <a:r>
              <a:rPr lang="sk-SK" dirty="0" err="1">
                <a:latin typeface="Consolas" panose="020B0609020204030204" pitchFamily="49" charset="0"/>
              </a:rPr>
              <a:t>setX</a:t>
            </a:r>
            <a:r>
              <a:rPr lang="sk-SK" dirty="0">
                <a:latin typeface="Consolas" panose="020B0609020204030204" pitchFamily="49" charset="0"/>
              </a:rPr>
              <a:t>,</a:t>
            </a:r>
            <a:r>
              <a:rPr lang="sk-SK" dirty="0"/>
              <a:t> </a:t>
            </a:r>
            <a:r>
              <a:rPr lang="sk-SK" dirty="0" err="1">
                <a:latin typeface="Consolas" panose="020B0609020204030204" pitchFamily="49" charset="0"/>
              </a:rPr>
              <a:t>getX</a:t>
            </a:r>
            <a:r>
              <a:rPr lang="hu-HU" dirty="0"/>
              <a:t>  metódusok</a:t>
            </a:r>
            <a:r>
              <a:rPr lang="en-US" dirty="0"/>
              <a:t>)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 err="1"/>
              <a:t>Parancsok</a:t>
            </a:r>
            <a:r>
              <a:rPr lang="sk-SK" sz="3200" dirty="0"/>
              <a:t> </a:t>
            </a:r>
            <a:r>
              <a:rPr lang="hu-HU" sz="3200" dirty="0"/>
              <a:t>„</a:t>
            </a:r>
            <a:r>
              <a:rPr lang="hu-HU" sz="3200" dirty="0" err="1"/>
              <a:t>kattingatva</a:t>
            </a:r>
            <a:r>
              <a:rPr lang="hu-HU" sz="3200" dirty="0"/>
              <a:t>”</a:t>
            </a:r>
            <a:endParaRPr lang="cs-CZ" sz="32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9002" y="1290239"/>
            <a:ext cx="8574505" cy="530032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dirty="0"/>
              <a:t>Négyzet (</a:t>
            </a:r>
            <a:r>
              <a:rPr lang="hu-HU" dirty="0" err="1"/>
              <a:t>square</a:t>
            </a:r>
            <a:r>
              <a:rPr lang="hu-HU" dirty="0"/>
              <a:t>) megrajzolása 100 </a:t>
            </a:r>
            <a:r>
              <a:rPr lang="hu-HU" dirty="0" err="1"/>
              <a:t>oldalhosszal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</a:t>
            </a:r>
            <a:r>
              <a:rPr lang="sk-SK" sz="2000" i="1" dirty="0" err="1"/>
              <a:t>turn</a:t>
            </a:r>
            <a:r>
              <a:rPr lang="sk-SK" sz="2000" i="1" dirty="0"/>
              <a:t>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90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</a:t>
            </a:r>
            <a:r>
              <a:rPr lang="sk-SK" sz="2000" i="1" dirty="0" err="1"/>
              <a:t>turn</a:t>
            </a:r>
            <a:r>
              <a:rPr lang="sk-SK" sz="2000" i="1" dirty="0"/>
              <a:t>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90</a:t>
            </a:r>
            <a:endParaRPr lang="cs-CZ" sz="2000" i="1" dirty="0"/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90</a:t>
            </a:r>
            <a:endParaRPr lang="cs-CZ" sz="2000" i="1" dirty="0"/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 err="1"/>
              <a:t>Végezd</a:t>
            </a:r>
            <a:r>
              <a:rPr lang="sk-SK" sz="2000" i="1" dirty="0"/>
              <a:t> </a:t>
            </a:r>
            <a:r>
              <a:rPr lang="sk-SK" sz="2000" i="1" dirty="0" err="1"/>
              <a:t>el</a:t>
            </a:r>
            <a:r>
              <a:rPr lang="sk-SK" sz="2000" i="1" dirty="0"/>
              <a:t> a step </a:t>
            </a:r>
            <a:r>
              <a:rPr lang="sk-SK" sz="2000" i="1" dirty="0" err="1"/>
              <a:t>metódust</a:t>
            </a:r>
            <a:r>
              <a:rPr lang="sk-SK" sz="2000" i="1" dirty="0"/>
              <a:t>, a </a:t>
            </a:r>
            <a:r>
              <a:rPr lang="sk-SK" sz="2000" i="1" dirty="0" err="1"/>
              <a:t>paramétere</a:t>
            </a:r>
            <a:r>
              <a:rPr lang="sk-SK" sz="2000" i="1" dirty="0"/>
              <a:t> </a:t>
            </a:r>
            <a:r>
              <a:rPr lang="sk-SK" sz="2000" i="1" dirty="0" err="1"/>
              <a:t>legyen</a:t>
            </a:r>
            <a:r>
              <a:rPr lang="sk-SK" sz="2000" i="1" dirty="0"/>
              <a:t> 90 </a:t>
            </a:r>
            <a:r>
              <a:rPr lang="en-US" sz="2000" i="1" dirty="0"/>
              <a:t>(</a:t>
            </a:r>
            <a:r>
              <a:rPr lang="hu-HU" sz="2000" i="1" dirty="0"/>
              <a:t>ha a teknőst a kezdeti irányba akarjuk elfordítani</a:t>
            </a:r>
            <a:r>
              <a:rPr lang="en-US" sz="2000" i="1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sz="1400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Egyenlő oldalú/szabályos háromszög</a:t>
            </a:r>
            <a:r>
              <a:rPr lang="en-US" dirty="0"/>
              <a:t> (</a:t>
            </a:r>
            <a:r>
              <a:rPr lang="sk-SK" dirty="0" err="1"/>
              <a:t>equilateral</a:t>
            </a:r>
            <a:r>
              <a:rPr lang="sk-SK" dirty="0"/>
              <a:t> triangle</a:t>
            </a:r>
            <a:r>
              <a:rPr lang="en-US" dirty="0"/>
              <a:t>)?</a:t>
            </a:r>
            <a:endParaRPr lang="cs-CZ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5273" y="1879827"/>
            <a:ext cx="1609725" cy="2060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Vissza a programozáshoz</a:t>
            </a:r>
            <a:endParaRPr lang="cs-CZ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Amit már tudunk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 err="1"/>
              <a:t>Objektumokat</a:t>
            </a:r>
            <a:r>
              <a:rPr lang="sk-SK" dirty="0"/>
              <a:t> </a:t>
            </a:r>
            <a:r>
              <a:rPr lang="sk-SK" b="1" dirty="0" err="1"/>
              <a:t>létrhozni</a:t>
            </a:r>
            <a:r>
              <a:rPr lang="sk-SK" dirty="0"/>
              <a:t> „</a:t>
            </a:r>
            <a:r>
              <a:rPr lang="sk-SK" dirty="0" err="1"/>
              <a:t>mágikus</a:t>
            </a:r>
            <a:r>
              <a:rPr lang="sk-SK" dirty="0"/>
              <a:t>“ </a:t>
            </a:r>
            <a:r>
              <a:rPr lang="sk-SK" dirty="0" err="1"/>
              <a:t>parancsok</a:t>
            </a:r>
            <a:r>
              <a:rPr lang="sk-SK" dirty="0"/>
              <a:t> </a:t>
            </a:r>
            <a:r>
              <a:rPr lang="sk-SK" dirty="0" err="1"/>
              <a:t>írásával</a:t>
            </a:r>
            <a:endParaRPr lang="sk-SK" dirty="0"/>
          </a:p>
          <a:p>
            <a:pPr lvl="1" eaLnBrk="1" hangingPunct="1"/>
            <a:r>
              <a:rPr lang="sk-SK" dirty="0"/>
              <a:t>„</a:t>
            </a:r>
            <a:r>
              <a:rPr lang="sk-SK" dirty="0" err="1"/>
              <a:t>játszani</a:t>
            </a:r>
            <a:r>
              <a:rPr lang="sk-SK" dirty="0"/>
              <a:t>“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objektumokkal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b="1" dirty="0" err="1"/>
              <a:t>ObjectInspector</a:t>
            </a:r>
            <a:r>
              <a:rPr lang="sk-SK" b="1" dirty="0"/>
              <a:t> </a:t>
            </a:r>
            <a:r>
              <a:rPr lang="sk-SK" dirty="0" err="1"/>
              <a:t>által</a:t>
            </a:r>
            <a:endParaRPr lang="sk-SK" b="1" dirty="0"/>
          </a:p>
          <a:p>
            <a:pPr lvl="1" eaLnBrk="1" hangingPunct="1"/>
            <a:r>
              <a:rPr lang="sk-SK" dirty="0" err="1"/>
              <a:t>Mik</a:t>
            </a:r>
            <a:r>
              <a:rPr lang="sk-SK" dirty="0"/>
              <a:t> a </a:t>
            </a:r>
            <a:r>
              <a:rPr lang="sk-SK" b="1" dirty="0" err="1"/>
              <a:t>tulajdonságok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a </a:t>
            </a:r>
            <a:r>
              <a:rPr lang="sk-SK" b="1" dirty="0" err="1"/>
              <a:t>metódusok</a:t>
            </a:r>
            <a:endParaRPr lang="sk-SK" b="1" dirty="0"/>
          </a:p>
          <a:p>
            <a:pPr lvl="1" eaLnBrk="1" hangingPunct="1"/>
            <a:r>
              <a:rPr lang="sk-SK" dirty="0" err="1"/>
              <a:t>Mit</a:t>
            </a:r>
            <a:r>
              <a:rPr lang="sk-SK" dirty="0"/>
              <a:t> </a:t>
            </a:r>
            <a:r>
              <a:rPr lang="sk-SK" dirty="0" err="1"/>
              <a:t>csinálnak</a:t>
            </a:r>
            <a:r>
              <a:rPr lang="sk-SK" dirty="0"/>
              <a:t> a </a:t>
            </a:r>
            <a:r>
              <a:rPr lang="sk-SK" dirty="0" err="1"/>
              <a:t>teknősök</a:t>
            </a:r>
            <a:r>
              <a:rPr lang="sk-SK" dirty="0"/>
              <a:t> </a:t>
            </a:r>
            <a:r>
              <a:rPr lang="sk-SK" dirty="0" err="1"/>
              <a:t>metódusai</a:t>
            </a:r>
            <a:endParaRPr lang="sk-SK" dirty="0"/>
          </a:p>
          <a:p>
            <a:pPr lvl="1" eaLnBrk="1" hangingPunct="1"/>
            <a:r>
              <a:rPr lang="sk-SK" dirty="0"/>
              <a:t>A </a:t>
            </a:r>
            <a:r>
              <a:rPr lang="sk-SK" b="1" dirty="0" err="1"/>
              <a:t>teknősgrafika</a:t>
            </a:r>
            <a:r>
              <a:rPr lang="sk-SK" b="1" dirty="0"/>
              <a:t> </a:t>
            </a:r>
            <a:r>
              <a:rPr lang="sk-SK" dirty="0" err="1"/>
              <a:t>alapjai</a:t>
            </a:r>
            <a:r>
              <a:rPr lang="sk-SK" dirty="0"/>
              <a:t> a </a:t>
            </a:r>
            <a:r>
              <a:rPr lang="sk-SK" dirty="0" err="1"/>
              <a:t>JPAZban</a:t>
            </a:r>
            <a:r>
              <a:rPr lang="sk-SK" dirty="0"/>
              <a:t>: </a:t>
            </a:r>
            <a:endParaRPr lang="en-US" dirty="0"/>
          </a:p>
          <a:p>
            <a:pPr lvl="2" eaLnBrk="1" hangingPunct="1"/>
            <a:r>
              <a:rPr lang="sk-SK" dirty="0"/>
              <a:t>A </a:t>
            </a:r>
            <a:r>
              <a:rPr lang="sk-SK" dirty="0" err="1"/>
              <a:t>homokozó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WinPane</a:t>
            </a:r>
            <a:r>
              <a:rPr lang="en-US" dirty="0"/>
              <a:t>) </a:t>
            </a:r>
            <a:r>
              <a:rPr lang="hu-HU" dirty="0"/>
              <a:t>a teknősök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en-US" dirty="0"/>
              <a:t>)</a:t>
            </a:r>
            <a:r>
              <a:rPr lang="hu-HU" dirty="0"/>
              <a:t> élőhelye</a:t>
            </a:r>
            <a:endParaRPr lang="en-US" dirty="0"/>
          </a:p>
          <a:p>
            <a:pPr eaLnBrk="1" hangingPunct="1"/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533" y="287672"/>
            <a:ext cx="7807089" cy="530225"/>
          </a:xfrm>
        </p:spPr>
        <p:txBody>
          <a:bodyPr/>
          <a:lstStyle/>
          <a:p>
            <a:pPr eaLnBrk="1" hangingPunct="1"/>
            <a:r>
              <a:rPr lang="hu-HU" sz="4000" dirty="0"/>
              <a:t>Objektum </a:t>
            </a:r>
            <a:r>
              <a:rPr lang="hu-HU" sz="4000" dirty="0" err="1"/>
              <a:t>Javaban</a:t>
            </a:r>
            <a:endParaRPr lang="cs-CZ" sz="40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038" y="1468438"/>
            <a:ext cx="8529637" cy="5332412"/>
          </a:xfrm>
        </p:spPr>
        <p:txBody>
          <a:bodyPr/>
          <a:lstStyle/>
          <a:p>
            <a:pPr marL="533400" indent="-533400" eaLnBrk="1" hangingPunct="1"/>
            <a:r>
              <a:rPr lang="hu-HU" sz="2400" dirty="0"/>
              <a:t>Hogyan hozunk létre objektumot</a:t>
            </a:r>
            <a:r>
              <a:rPr lang="sk-SK" sz="2400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intu</a:t>
            </a:r>
            <a:r>
              <a:rPr lang="sk-SK" sz="2400" dirty="0" err="1"/>
              <a:t>íció</a:t>
            </a:r>
            <a:r>
              <a:rPr lang="en-US" sz="2400" dirty="0"/>
              <a:t>)?</a:t>
            </a:r>
            <a:endParaRPr lang="sk-SK" sz="2400" dirty="0"/>
          </a:p>
          <a:p>
            <a:pPr marL="533400" indent="-533400" algn="ctr" eaLnBrk="1" hangingPunct="1">
              <a:buFontTx/>
              <a:buNone/>
            </a:pP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Osztály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kommunikator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hu-HU" dirty="0">
                <a:solidFill>
                  <a:srgbClr val="000000"/>
                </a:solidFill>
                <a:latin typeface="Courier New" pitchFamily="49" charset="0"/>
              </a:rPr>
              <a:t>Osztály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eaLnBrk="1" hangingPunct="1"/>
            <a:endParaRPr lang="en-US" sz="900" dirty="0"/>
          </a:p>
          <a:p>
            <a:pPr marL="533400" indent="-533400" eaLnBrk="1" hangingPunct="1"/>
            <a:r>
              <a:rPr lang="sk-SK" sz="2400" dirty="0"/>
              <a:t>Mi </a:t>
            </a:r>
            <a:r>
              <a:rPr lang="sk-SK" sz="2400" dirty="0" err="1"/>
              <a:t>történik</a:t>
            </a:r>
            <a:r>
              <a:rPr lang="en-US" sz="2400" dirty="0"/>
              <a:t>?</a:t>
            </a:r>
          </a:p>
          <a:p>
            <a:pPr marL="1082675" lvl="1" indent="-457200" eaLnBrk="1" hangingPunct="1">
              <a:buFontTx/>
              <a:buAutoNum type="arabicPeriod"/>
            </a:pPr>
            <a:r>
              <a:rPr lang="hu-HU" sz="2000" dirty="0"/>
              <a:t>Az</a:t>
            </a:r>
            <a:r>
              <a:rPr lang="en-US" sz="2000" dirty="0"/>
              <a:t> </a:t>
            </a:r>
            <a:r>
              <a:rPr lang="hu-HU" sz="2000" dirty="0">
                <a:solidFill>
                  <a:srgbClr val="FF0000"/>
                </a:solidFill>
              </a:rPr>
              <a:t>objektumok világában létrejön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dirty="0"/>
              <a:t>„</a:t>
            </a:r>
            <a:r>
              <a:rPr lang="hu-HU" sz="2000" dirty="0"/>
              <a:t>megszületik</a:t>
            </a:r>
            <a:r>
              <a:rPr lang="sk-SK" sz="2000" dirty="0"/>
              <a:t>“</a:t>
            </a:r>
            <a:r>
              <a:rPr lang="en-US" sz="2000" dirty="0"/>
              <a:t>)</a:t>
            </a:r>
            <a:r>
              <a:rPr lang="sk-SK" sz="2000" dirty="0"/>
              <a:t> </a:t>
            </a:r>
            <a:r>
              <a:rPr lang="sk-SK" sz="2000" dirty="0" err="1"/>
              <a:t>egy</a:t>
            </a:r>
            <a:r>
              <a:rPr lang="sk-SK" sz="2000" dirty="0"/>
              <a:t> </a:t>
            </a:r>
            <a:r>
              <a:rPr lang="sk-SK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Osztály</a:t>
            </a:r>
            <a:r>
              <a:rPr lang="sk-S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k-SK" sz="2000" dirty="0" err="1"/>
              <a:t>típusú</a:t>
            </a:r>
            <a:r>
              <a:rPr lang="sk-SK" sz="2000" dirty="0"/>
              <a:t> </a:t>
            </a:r>
            <a:r>
              <a:rPr lang="sk-SK" sz="2000" dirty="0" err="1"/>
              <a:t>objektum</a:t>
            </a:r>
            <a:endParaRPr lang="sk-SK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82675" lvl="1" indent="-457200" eaLnBrk="1" hangingPunct="1">
              <a:buFontTx/>
              <a:buAutoNum type="arabicPeriod"/>
            </a:pPr>
            <a:r>
              <a:rPr lang="sk-SK" sz="2000" dirty="0"/>
              <a:t>A </a:t>
            </a:r>
            <a:r>
              <a:rPr lang="sk-SK" sz="2000" dirty="0" err="1"/>
              <a:t>programban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hu-HU" sz="2000" dirty="0"/>
              <a:t>A Java programunk világában</a:t>
            </a:r>
            <a:r>
              <a:rPr lang="en-US" sz="2000" dirty="0"/>
              <a:t>)</a:t>
            </a:r>
            <a:r>
              <a:rPr lang="sk-SK" sz="2000" dirty="0"/>
              <a:t> </a:t>
            </a:r>
            <a:r>
              <a:rPr lang="sk-SK" sz="2000" dirty="0" err="1">
                <a:solidFill>
                  <a:srgbClr val="FF0000"/>
                </a:solidFill>
              </a:rPr>
              <a:t>létrejön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egy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változó</a:t>
            </a:r>
            <a:r>
              <a:rPr lang="sk-SK" sz="2000" dirty="0"/>
              <a:t> </a:t>
            </a:r>
            <a:r>
              <a:rPr lang="sk-SK" sz="2000" i="1" dirty="0" err="1"/>
              <a:t>kommunikator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</a:t>
            </a:r>
            <a:r>
              <a:rPr lang="sk-SK" sz="2000" dirty="0" err="1"/>
              <a:t>beállítódik</a:t>
            </a:r>
            <a:r>
              <a:rPr lang="sk-SK" sz="2000" dirty="0"/>
              <a:t> </a:t>
            </a:r>
            <a:r>
              <a:rPr lang="sk-SK" sz="2000" dirty="0" err="1"/>
              <a:t>úgy</a:t>
            </a:r>
            <a:r>
              <a:rPr lang="sk-SK" sz="2000" dirty="0"/>
              <a:t>, </a:t>
            </a:r>
            <a:r>
              <a:rPr lang="sk-SK" sz="2000" dirty="0" err="1"/>
              <a:t>hogy</a:t>
            </a:r>
            <a:r>
              <a:rPr lang="sk-SK" sz="2000" dirty="0"/>
              <a:t> </a:t>
            </a:r>
            <a:r>
              <a:rPr lang="sk-SK" sz="2000" dirty="0" err="1"/>
              <a:t>általa</a:t>
            </a:r>
            <a:r>
              <a:rPr lang="sk-SK" sz="2000" dirty="0"/>
              <a:t>  </a:t>
            </a:r>
            <a:r>
              <a:rPr lang="sk-SK" sz="2000" dirty="0" err="1">
                <a:solidFill>
                  <a:srgbClr val="FF0000"/>
                </a:solidFill>
              </a:rPr>
              <a:t>kommunikálhassunk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az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hu-HU" sz="2000" dirty="0"/>
              <a:t>az első pontban létrejött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>
                <a:solidFill>
                  <a:srgbClr val="FF0000"/>
                </a:solidFill>
              </a:rPr>
              <a:t>objektummal</a:t>
            </a:r>
            <a:endParaRPr lang="en-US" sz="2000" dirty="0"/>
          </a:p>
          <a:p>
            <a:pPr marL="533400" indent="-533400" eaLnBrk="1" hangingPunct="1"/>
            <a:endParaRPr lang="en-US" sz="2400" dirty="0"/>
          </a:p>
          <a:p>
            <a:pPr marL="533400" indent="-533400" eaLnBrk="1" hangingPunct="1"/>
            <a:r>
              <a:rPr lang="hu-HU" sz="2400" dirty="0"/>
              <a:t>szakterminológia</a:t>
            </a:r>
            <a:r>
              <a:rPr lang="sk-SK" sz="2400" dirty="0"/>
              <a:t>: a </a:t>
            </a:r>
            <a:r>
              <a:rPr lang="sk-SK" sz="2400" dirty="0" err="1"/>
              <a:t>változó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hivatkozik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objektumra</a:t>
            </a:r>
            <a:endParaRPr lang="sk-SK" sz="2400" dirty="0"/>
          </a:p>
        </p:txBody>
      </p:sp>
    </p:spTree>
  </p:cSld>
  <p:clrMapOvr>
    <a:masterClrMapping/>
  </p:clrMapOvr>
  <p:transition spd="med"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051" y="287672"/>
            <a:ext cx="7460572" cy="530225"/>
          </a:xfrm>
        </p:spPr>
        <p:txBody>
          <a:bodyPr/>
          <a:lstStyle/>
          <a:p>
            <a:r>
              <a:rPr lang="sk-SK" dirty="0"/>
              <a:t>Program </a:t>
            </a:r>
            <a:r>
              <a:rPr lang="sk-SK" dirty="0" err="1"/>
              <a:t>vs</a:t>
            </a:r>
            <a:r>
              <a:rPr lang="sk-SK" dirty="0"/>
              <a:t>. „</a:t>
            </a:r>
            <a:r>
              <a:rPr lang="sk-SK" dirty="0" err="1"/>
              <a:t>objektumok</a:t>
            </a:r>
            <a:r>
              <a:rPr lang="sk-SK" dirty="0"/>
              <a:t> </a:t>
            </a:r>
            <a:r>
              <a:rPr lang="sk-SK" dirty="0" err="1"/>
              <a:t>világa</a:t>
            </a:r>
            <a:r>
              <a:rPr lang="sk-SK" dirty="0"/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0773" y="1352938"/>
            <a:ext cx="2990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„a mi </a:t>
            </a:r>
            <a:r>
              <a:rPr lang="sk-SK" sz="2400" b="1" dirty="0" err="1"/>
              <a:t>programunk</a:t>
            </a:r>
            <a:r>
              <a:rPr lang="sk-SK" sz="2400" b="1" dirty="0"/>
              <a:t>“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1889449" y="3988836"/>
            <a:ext cx="549573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447899" y="1374710"/>
            <a:ext cx="3229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</a:t>
            </a:r>
            <a:r>
              <a:rPr lang="sk-SK" sz="2400" b="1" dirty="0" err="1"/>
              <a:t>objektumok</a:t>
            </a:r>
            <a:r>
              <a:rPr lang="sk-SK" sz="2400" b="1" dirty="0"/>
              <a:t> </a:t>
            </a:r>
            <a:r>
              <a:rPr lang="sk-SK" sz="2400" b="1" dirty="0" err="1"/>
              <a:t>világa</a:t>
            </a:r>
            <a:r>
              <a:rPr lang="sk-SK" sz="2400" b="1" dirty="0"/>
              <a:t>“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330" y="2275113"/>
            <a:ext cx="1220668" cy="206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118" y="4070082"/>
            <a:ext cx="932381" cy="84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701" y="4963886"/>
            <a:ext cx="1552566" cy="1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67338" y="2612569"/>
            <a:ext cx="4161454" cy="43854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2323322" y="3452327"/>
            <a:ext cx="3219062" cy="979715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267338" y="4320073"/>
            <a:ext cx="4376057" cy="1418254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Box 12"/>
          <p:cNvSpPr txBox="1"/>
          <p:nvPr/>
        </p:nvSpPr>
        <p:spPr>
          <a:xfrm>
            <a:off x="613390" y="3141848"/>
            <a:ext cx="2021633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050" y="4027685"/>
            <a:ext cx="2065175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sandbox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6" y="2258008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86614" y="5128745"/>
            <a:ext cx="4144753" cy="1477328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Lucida Sans" pitchFamily="34" charset="0"/>
              </a:rPr>
              <a:t>A program „</a:t>
            </a:r>
            <a:r>
              <a:rPr lang="sk-SK" sz="1800" dirty="0" err="1">
                <a:latin typeface="Lucida Sans" pitchFamily="34" charset="0"/>
              </a:rPr>
              <a:t>kommunikációs</a:t>
            </a:r>
            <a:r>
              <a:rPr lang="sk-SK" sz="1800" dirty="0">
                <a:latin typeface="Lucida Sans" pitchFamily="34" charset="0"/>
              </a:rPr>
              <a:t>“ </a:t>
            </a:r>
            <a:r>
              <a:rPr lang="sk-SK" sz="1800" dirty="0" err="1">
                <a:latin typeface="Lucida Sans" pitchFamily="34" charset="0"/>
              </a:rPr>
              <a:t>változói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által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kommunikálunk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az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objektumokkal</a:t>
            </a:r>
            <a:r>
              <a:rPr lang="sk-SK" sz="1800" dirty="0">
                <a:latin typeface="Lucida Sans" pitchFamily="34" charset="0"/>
              </a:rPr>
              <a:t>, </a:t>
            </a:r>
            <a:r>
              <a:rPr lang="sk-SK" sz="1800" dirty="0" err="1">
                <a:latin typeface="Lucida Sans" pitchFamily="34" charset="0"/>
              </a:rPr>
              <a:t>melyeket</a:t>
            </a:r>
            <a:r>
              <a:rPr lang="sk-SK" sz="1800" dirty="0">
                <a:latin typeface="Lucida Sans" pitchFamily="34" charset="0"/>
              </a:rPr>
              <a:t> a new-val </a:t>
            </a:r>
            <a:r>
              <a:rPr lang="sk-SK" sz="1800" dirty="0" err="1">
                <a:latin typeface="Lucida Sans" pitchFamily="34" charset="0"/>
              </a:rPr>
              <a:t>hoztuk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létre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az</a:t>
            </a:r>
            <a:r>
              <a:rPr lang="sk-SK" sz="1800" dirty="0">
                <a:latin typeface="Lucida Sans" pitchFamily="34" charset="0"/>
              </a:rPr>
              <a:t> „</a:t>
            </a:r>
            <a:r>
              <a:rPr lang="sk-SK" sz="1800" dirty="0" err="1">
                <a:latin typeface="Lucida Sans" pitchFamily="34" charset="0"/>
              </a:rPr>
              <a:t>objektumok</a:t>
            </a:r>
            <a:r>
              <a:rPr lang="sk-SK" sz="1800" dirty="0">
                <a:latin typeface="Lucida Sans" pitchFamily="34" charset="0"/>
              </a:rPr>
              <a:t> </a:t>
            </a:r>
            <a:r>
              <a:rPr lang="sk-SK" sz="1800" dirty="0" err="1">
                <a:latin typeface="Lucida Sans" pitchFamily="34" charset="0"/>
              </a:rPr>
              <a:t>világában</a:t>
            </a:r>
            <a:r>
              <a:rPr lang="sk-SK" sz="1800" dirty="0">
                <a:latin typeface="Lucida Sans" pitchFamily="34" charset="0"/>
              </a:rPr>
              <a:t>“</a:t>
            </a:r>
          </a:p>
        </p:txBody>
      </p:sp>
    </p:spTree>
  </p:cSld>
  <p:clrMapOvr>
    <a:masterClrMapping/>
  </p:clrMapOvr>
  <p:transition spd="med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Kísérlet</a:t>
            </a:r>
            <a:endParaRPr lang="cs-CZ" sz="4000" dirty="0"/>
          </a:p>
        </p:txBody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Mi történik, ha további parancsokat írunk</a:t>
            </a:r>
            <a:r>
              <a:rPr lang="en-US" dirty="0"/>
              <a:t>?</a:t>
            </a:r>
          </a:p>
          <a:p>
            <a:pPr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franklin.step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r>
              <a:rPr lang="sk-SK" dirty="0"/>
              <a:t> </a:t>
            </a:r>
            <a:endParaRPr lang="en-US" dirty="0"/>
          </a:p>
          <a:p>
            <a:pPr algn="ctr" eaLnBrk="1" hangingPunct="1">
              <a:buFontTx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sk-SK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sk-SK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b="1" dirty="0" err="1">
                <a:solidFill>
                  <a:srgbClr val="FF0000"/>
                </a:solidFill>
              </a:rPr>
              <a:t>Eredmény</a:t>
            </a:r>
            <a:r>
              <a:rPr lang="sk-SK" b="1" dirty="0">
                <a:solidFill>
                  <a:srgbClr val="FF0000"/>
                </a:solidFill>
              </a:rPr>
              <a:t>: </a:t>
            </a:r>
            <a:endParaRPr lang="en-US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dirty="0">
                <a:solidFill>
                  <a:srgbClr val="FF0000"/>
                </a:solidFill>
              </a:rPr>
              <a:t>A </a:t>
            </a:r>
            <a:r>
              <a:rPr lang="sk-SK" dirty="0" err="1">
                <a:solidFill>
                  <a:srgbClr val="FF0000"/>
                </a:solidFill>
              </a:rPr>
              <a:t>teknőst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parancsokkal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is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tudjuk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irányítani</a:t>
            </a:r>
            <a:r>
              <a:rPr lang="en-US" dirty="0">
                <a:solidFill>
                  <a:srgbClr val="FF0000"/>
                </a:solidFill>
              </a:rPr>
              <a:t>!!!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90564" name="Picture 4"/>
          <p:cNvPicPr>
            <a:picLocks noChangeAspect="1" noChangeArrowheads="1"/>
          </p:cNvPicPr>
          <p:nvPr/>
        </p:nvPicPr>
        <p:blipFill>
          <a:blip r:embed="rId2" cstate="print"/>
          <a:srcRect l="6061" t="3952" r="9026" b="5190"/>
          <a:stretch>
            <a:fillRect/>
          </a:stretch>
        </p:blipFill>
        <p:spPr bwMode="auto">
          <a:xfrm>
            <a:off x="6780213" y="1951038"/>
            <a:ext cx="2046287" cy="30289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7537" y="287672"/>
            <a:ext cx="7653085" cy="530225"/>
          </a:xfrm>
        </p:spPr>
        <p:txBody>
          <a:bodyPr/>
          <a:lstStyle/>
          <a:p>
            <a:pPr eaLnBrk="1" hangingPunct="1"/>
            <a:r>
              <a:rPr lang="hu-HU" sz="4000" dirty="0"/>
              <a:t>Parancsok futtatása „</a:t>
            </a:r>
            <a:r>
              <a:rPr lang="hu-HU" sz="4000" dirty="0" err="1"/>
              <a:t>Javaból</a:t>
            </a:r>
            <a:r>
              <a:rPr lang="hu-HU" sz="4000" dirty="0"/>
              <a:t>”</a:t>
            </a:r>
            <a:r>
              <a:rPr lang="en-US" sz="4000" dirty="0"/>
              <a:t> </a:t>
            </a:r>
            <a:endParaRPr lang="cs-CZ" sz="40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sk-SK" dirty="0" err="1">
                <a:solidFill>
                  <a:srgbClr val="0070C0"/>
                </a:solidFill>
                <a:latin typeface="Courier New" pitchFamily="49" charset="0"/>
              </a:rPr>
              <a:t>franklin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dirty="0">
                <a:solidFill>
                  <a:srgbClr val="C00000"/>
                </a:solidFill>
                <a:latin typeface="Courier New" pitchFamily="49" charset="0"/>
              </a:rPr>
              <a:t>step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100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)</a:t>
            </a:r>
            <a:r>
              <a:rPr lang="cs-CZ" b="1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827463" y="5319713"/>
            <a:ext cx="5316537" cy="83099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teknos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stamp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algn="l"/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teknos.moveTo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30, 50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1772816" y="1772815"/>
            <a:ext cx="1408923" cy="194076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3896" y="2752629"/>
            <a:ext cx="2855165" cy="332398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hu-HU" sz="2100" b="1" dirty="0">
                <a:latin typeface="Lucida Sans" pitchFamily="34" charset="0"/>
              </a:rPr>
              <a:t>KI</a:t>
            </a:r>
            <a:endParaRPr lang="en-US" sz="2100" b="1" dirty="0">
              <a:latin typeface="Lucida Sans" pitchFamily="34" charset="0"/>
            </a:endParaRPr>
          </a:p>
          <a:p>
            <a:r>
              <a:rPr lang="sk-SK" sz="2100" dirty="0">
                <a:latin typeface="Lucida Sans" pitchFamily="34" charset="0"/>
              </a:rPr>
              <a:t>A </a:t>
            </a:r>
            <a:r>
              <a:rPr lang="sk-SK" sz="2100" dirty="0" err="1">
                <a:latin typeface="Lucida Sans" pitchFamily="34" charset="0"/>
              </a:rPr>
              <a:t>változó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neve</a:t>
            </a:r>
            <a:r>
              <a:rPr lang="sk-SK" sz="2100" dirty="0">
                <a:latin typeface="Lucida Sans" pitchFamily="34" charset="0"/>
              </a:rPr>
              <a:t>, mely </a:t>
            </a:r>
            <a:r>
              <a:rPr lang="sk-SK" sz="2100" dirty="0" err="1">
                <a:latin typeface="Lucida Sans" pitchFamily="34" charset="0"/>
              </a:rPr>
              <a:t>által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kommunikálunk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azzal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az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objektummal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amelyiknek</a:t>
            </a:r>
            <a:r>
              <a:rPr lang="sk-SK" sz="2100" dirty="0">
                <a:latin typeface="Lucida Sans" pitchFamily="34" charset="0"/>
              </a:rPr>
              <a:t> a </a:t>
            </a:r>
            <a:r>
              <a:rPr lang="sk-SK" sz="2100" dirty="0" err="1">
                <a:latin typeface="Lucida Sans" pitchFamily="34" charset="0"/>
              </a:rPr>
              <a:t>parancsot</a:t>
            </a:r>
            <a:r>
              <a:rPr lang="sk-SK" sz="2100" dirty="0">
                <a:latin typeface="Lucida Sans" pitchFamily="34" charset="0"/>
              </a:rPr>
              <a:t> (</a:t>
            </a:r>
            <a:r>
              <a:rPr lang="sk-SK" sz="2100" dirty="0" err="1">
                <a:latin typeface="Lucida Sans" pitchFamily="34" charset="0"/>
              </a:rPr>
              <a:t>metódust</a:t>
            </a:r>
            <a:r>
              <a:rPr lang="sk-SK" sz="2100" dirty="0">
                <a:latin typeface="Lucida Sans" pitchFamily="34" charset="0"/>
              </a:rPr>
              <a:t>) </a:t>
            </a:r>
            <a:r>
              <a:rPr lang="sk-SK" sz="2100" dirty="0" err="1">
                <a:latin typeface="Lucida Sans" pitchFamily="34" charset="0"/>
              </a:rPr>
              <a:t>végre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kell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hajtania</a:t>
            </a:r>
            <a:r>
              <a:rPr lang="sk-SK" sz="2100" dirty="0">
                <a:latin typeface="Lucida Sans" pitchFamily="34" charset="0"/>
              </a:rPr>
              <a:t>.</a:t>
            </a: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4665304" y="1754155"/>
            <a:ext cx="163870" cy="165151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865986" y="2933022"/>
            <a:ext cx="2086945" cy="203132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b="1" dirty="0">
                <a:latin typeface="Lucida Sans" pitchFamily="34" charset="0"/>
              </a:rPr>
              <a:t>MIT</a:t>
            </a:r>
            <a:endParaRPr lang="en-US" sz="2100" b="1" dirty="0">
              <a:latin typeface="Lucida Sans" pitchFamily="34" charset="0"/>
            </a:endParaRPr>
          </a:p>
          <a:p>
            <a:r>
              <a:rPr lang="sk-SK" sz="2100" dirty="0" err="1">
                <a:latin typeface="Lucida Sans" pitchFamily="34" charset="0"/>
              </a:rPr>
              <a:t>Annak</a:t>
            </a:r>
            <a:r>
              <a:rPr lang="sk-SK" sz="2100" dirty="0">
                <a:latin typeface="Lucida Sans" pitchFamily="34" charset="0"/>
              </a:rPr>
              <a:t> a </a:t>
            </a:r>
            <a:r>
              <a:rPr lang="sk-SK" sz="2100" dirty="0" err="1">
                <a:latin typeface="Lucida Sans" pitchFamily="34" charset="0"/>
              </a:rPr>
              <a:t>metódusnak</a:t>
            </a:r>
            <a:r>
              <a:rPr lang="sk-SK" sz="2100" dirty="0">
                <a:latin typeface="Lucida Sans" pitchFamily="34" charset="0"/>
              </a:rPr>
              <a:t> a </a:t>
            </a:r>
            <a:r>
              <a:rPr lang="sk-SK" sz="2100" dirty="0" err="1">
                <a:latin typeface="Lucida Sans" pitchFamily="34" charset="0"/>
              </a:rPr>
              <a:t>neve</a:t>
            </a:r>
            <a:r>
              <a:rPr lang="sk-SK" sz="2100" dirty="0">
                <a:latin typeface="Lucida Sans" pitchFamily="34" charset="0"/>
              </a:rPr>
              <a:t>, </a:t>
            </a:r>
            <a:r>
              <a:rPr lang="sk-SK" sz="2100" dirty="0" err="1">
                <a:latin typeface="Lucida Sans" pitchFamily="34" charset="0"/>
              </a:rPr>
              <a:t>amelyet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végre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akarunk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hajtani</a:t>
            </a:r>
            <a:r>
              <a:rPr lang="sk-SK" sz="2100" dirty="0">
                <a:latin typeface="Lucida Sans" pitchFamily="34" charset="0"/>
              </a:rPr>
              <a:t>.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5910369" y="1754154"/>
            <a:ext cx="1367508" cy="17261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183087" y="2936132"/>
            <a:ext cx="2662333" cy="235449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b="1" dirty="0">
                <a:latin typeface="Lucida Sans" pitchFamily="34" charset="0"/>
              </a:rPr>
              <a:t>PONTOSÍTÁS</a:t>
            </a:r>
          </a:p>
          <a:p>
            <a:r>
              <a:rPr lang="sk-SK" sz="2100" dirty="0">
                <a:latin typeface="Lucida Sans" pitchFamily="34" charset="0"/>
              </a:rPr>
              <a:t>A </a:t>
            </a:r>
            <a:r>
              <a:rPr lang="sk-SK" sz="2100" dirty="0" err="1">
                <a:latin typeface="Lucida Sans" pitchFamily="34" charset="0"/>
              </a:rPr>
              <a:t>metódus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paraméterei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zárójelben</a:t>
            </a:r>
            <a:r>
              <a:rPr lang="sk-SK" sz="2100" dirty="0">
                <a:latin typeface="Lucida Sans" pitchFamily="34" charset="0"/>
              </a:rPr>
              <a:t>. Ha </a:t>
            </a:r>
            <a:r>
              <a:rPr lang="sk-SK" sz="2100" dirty="0" err="1">
                <a:latin typeface="Lucida Sans" pitchFamily="34" charset="0"/>
              </a:rPr>
              <a:t>több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paramétere</a:t>
            </a:r>
            <a:r>
              <a:rPr lang="sk-SK" sz="2100" dirty="0">
                <a:latin typeface="Lucida Sans" pitchFamily="34" charset="0"/>
              </a:rPr>
              <a:t> van, </a:t>
            </a:r>
            <a:r>
              <a:rPr lang="sk-SK" sz="2100" dirty="0" err="1">
                <a:latin typeface="Lucida Sans" pitchFamily="34" charset="0"/>
              </a:rPr>
              <a:t>vesszővel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választjuk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el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őket</a:t>
            </a:r>
            <a:r>
              <a:rPr lang="sk-SK" sz="2100" dirty="0">
                <a:latin typeface="Lucida Sans" pitchFamily="34" charset="0"/>
              </a:rPr>
              <a:t>.</a:t>
            </a:r>
          </a:p>
        </p:txBody>
      </p:sp>
    </p:spTree>
  </p:cSld>
  <p:clrMapOvr>
    <a:masterClrMapping/>
  </p:clrMapOvr>
  <p:transition spd="med">
    <p:randomBa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4165" y="287672"/>
            <a:ext cx="7566458" cy="530225"/>
          </a:xfrm>
        </p:spPr>
        <p:txBody>
          <a:bodyPr/>
          <a:lstStyle/>
          <a:p>
            <a:pPr eaLnBrk="1" hangingPunct="1"/>
            <a:r>
              <a:rPr lang="hu-HU" sz="4000" dirty="0"/>
              <a:t>Parancsok futtatása „</a:t>
            </a:r>
            <a:r>
              <a:rPr lang="hu-HU" sz="4000" dirty="0" err="1"/>
              <a:t>Javaból</a:t>
            </a:r>
            <a:r>
              <a:rPr lang="hu-HU" sz="4000" dirty="0"/>
              <a:t>”</a:t>
            </a:r>
            <a:r>
              <a:rPr lang="en-US" sz="4000" dirty="0"/>
              <a:t> </a:t>
            </a:r>
            <a:endParaRPr lang="cs-CZ" sz="40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.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step(100)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;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 err="1"/>
              <a:t>Fontos</a:t>
            </a:r>
            <a:r>
              <a:rPr lang="sk-SK" dirty="0"/>
              <a:t> </a:t>
            </a:r>
            <a:r>
              <a:rPr lang="sk-SK" dirty="0" err="1"/>
              <a:t>megjegyezni</a:t>
            </a:r>
            <a:r>
              <a:rPr lang="en-US" dirty="0"/>
              <a:t> (</a:t>
            </a:r>
            <a:r>
              <a:rPr lang="hu-HU" dirty="0"/>
              <a:t>gyakori hibák</a:t>
            </a:r>
            <a:r>
              <a:rPr lang="en-US" dirty="0"/>
              <a:t>!)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pont</a:t>
            </a:r>
            <a:r>
              <a:rPr lang="sk-SK" dirty="0"/>
              <a:t> </a:t>
            </a:r>
            <a:r>
              <a:rPr lang="sk-SK" dirty="0" err="1"/>
              <a:t>előtt</a:t>
            </a:r>
            <a:r>
              <a:rPr lang="sk-SK" dirty="0"/>
              <a:t> </a:t>
            </a:r>
            <a:r>
              <a:rPr lang="sk-SK" dirty="0" err="1"/>
              <a:t>és</a:t>
            </a:r>
            <a:r>
              <a:rPr lang="sk-SK" dirty="0"/>
              <a:t> </a:t>
            </a:r>
            <a:r>
              <a:rPr lang="sk-SK" dirty="0" err="1"/>
              <a:t>után</a:t>
            </a:r>
            <a:r>
              <a:rPr lang="sk-SK" dirty="0"/>
              <a:t> </a:t>
            </a:r>
            <a:r>
              <a:rPr lang="sk-SK" dirty="0" err="1"/>
              <a:t>nincs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szóköz</a:t>
            </a:r>
            <a:endParaRPr lang="sk-SK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 err="1"/>
              <a:t>Javaban</a:t>
            </a:r>
            <a:r>
              <a:rPr lang="sk-SK" dirty="0"/>
              <a:t> </a:t>
            </a:r>
            <a:r>
              <a:rPr lang="sk-SK" dirty="0" err="1"/>
              <a:t>minden</a:t>
            </a:r>
            <a:r>
              <a:rPr lang="sk-SK" dirty="0"/>
              <a:t> </a:t>
            </a:r>
            <a:r>
              <a:rPr lang="sk-SK" dirty="0" err="1"/>
              <a:t>parancsot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pontosvessző</a:t>
            </a:r>
            <a:r>
              <a:rPr lang="sk-SK" dirty="0"/>
              <a:t> </a:t>
            </a:r>
            <a:r>
              <a:rPr lang="sk-SK" dirty="0" err="1"/>
              <a:t>követ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A </a:t>
            </a:r>
            <a:r>
              <a:rPr lang="sk-SK" dirty="0" err="1">
                <a:solidFill>
                  <a:srgbClr val="FF0000"/>
                </a:solidFill>
              </a:rPr>
              <a:t>helyes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formázás</a:t>
            </a:r>
            <a:r>
              <a:rPr lang="sk-SK" dirty="0"/>
              <a:t> </a:t>
            </a:r>
            <a:r>
              <a:rPr lang="sk-SK" dirty="0" err="1"/>
              <a:t>szabályai</a:t>
            </a:r>
            <a:r>
              <a:rPr lang="sk-SK" dirty="0"/>
              <a:t> </a:t>
            </a:r>
            <a:r>
              <a:rPr lang="en-US" b="1" i="1" dirty="0"/>
              <a:t>CTRL+SHIFT+F</a:t>
            </a:r>
            <a:r>
              <a:rPr lang="en-US" dirty="0"/>
              <a:t> </a:t>
            </a:r>
            <a:br>
              <a:rPr lang="hu-HU" dirty="0"/>
            </a:br>
            <a:r>
              <a:rPr lang="en-US" dirty="0"/>
              <a:t>Eclipse</a:t>
            </a:r>
            <a:r>
              <a:rPr lang="hu-HU" dirty="0"/>
              <a:t>-ben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A </a:t>
            </a:r>
            <a:r>
              <a:rPr lang="sk-SK" dirty="0" err="1">
                <a:solidFill>
                  <a:srgbClr val="FF0000"/>
                </a:solidFill>
              </a:rPr>
              <a:t>betű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nagysága</a:t>
            </a:r>
            <a:r>
              <a:rPr lang="sk-SK" dirty="0"/>
              <a:t> </a:t>
            </a:r>
            <a:r>
              <a:rPr lang="sk-SK" dirty="0" err="1"/>
              <a:t>számít</a:t>
            </a:r>
            <a:r>
              <a:rPr lang="sk-SK" dirty="0"/>
              <a:t>: „</a:t>
            </a:r>
            <a:r>
              <a:rPr lang="sk-SK" dirty="0" err="1"/>
              <a:t>Szia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 </a:t>
            </a:r>
            <a:r>
              <a:rPr lang="sk-SK" dirty="0" err="1"/>
              <a:t>egyenlő</a:t>
            </a:r>
            <a:r>
              <a:rPr lang="sk-SK" dirty="0"/>
              <a:t> </a:t>
            </a:r>
            <a:r>
              <a:rPr lang="sk-SK" dirty="0" err="1"/>
              <a:t>sZIa</a:t>
            </a:r>
            <a:r>
              <a:rPr lang="sk-SK" dirty="0"/>
              <a:t>“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cs-CZ" dirty="0"/>
          </a:p>
        </p:txBody>
      </p:sp>
      <p:pic>
        <p:nvPicPr>
          <p:cNvPr id="18434" name="Picture 2" descr="http://benefits.iowa.gov/images/remember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11136" y="1050492"/>
            <a:ext cx="2444620" cy="17719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Párban szép az élet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109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 err="1"/>
              <a:t>cél</a:t>
            </a:r>
            <a:r>
              <a:rPr lang="sk-SK" sz="2400" dirty="0"/>
              <a:t>: </a:t>
            </a:r>
            <a:r>
              <a:rPr lang="hu-HU" sz="2400" dirty="0"/>
              <a:t>hozzáadni egy másik teknőst és „figyeltetni” az </a:t>
            </a:r>
            <a:r>
              <a:rPr lang="sk-SK" sz="2400" dirty="0" err="1"/>
              <a:t>Object</a:t>
            </a:r>
            <a:r>
              <a:rPr lang="sk-SK" sz="2400" dirty="0"/>
              <a:t> </a:t>
            </a:r>
            <a:r>
              <a:rPr lang="sk-SK" sz="2400" dirty="0" err="1"/>
              <a:t>Inspectorral</a:t>
            </a:r>
            <a:r>
              <a:rPr lang="sk-SK" sz="2400" dirty="0"/>
              <a:t>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sandbox.add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sz="2400" dirty="0"/>
          </a:p>
          <a:p>
            <a:pPr eaLnBrk="1" hangingPunct="1">
              <a:lnSpc>
                <a:spcPct val="90000"/>
              </a:lnSpc>
            </a:pPr>
            <a:r>
              <a:rPr lang="sk-SK" sz="2400" dirty="0" err="1"/>
              <a:t>megfigyelés</a:t>
            </a:r>
            <a:r>
              <a:rPr lang="sk-SK" sz="24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dirty="0" err="1"/>
              <a:t>Mindkét</a:t>
            </a:r>
            <a:r>
              <a:rPr lang="sk-SK" sz="2000" dirty="0"/>
              <a:t> </a:t>
            </a:r>
            <a:r>
              <a:rPr lang="sk-SK" sz="2000" dirty="0" err="1"/>
              <a:t>teknősnek</a:t>
            </a:r>
            <a:r>
              <a:rPr lang="sk-SK" sz="2000" dirty="0"/>
              <a:t> </a:t>
            </a:r>
            <a:r>
              <a:rPr lang="sk-SK" sz="2000" dirty="0" err="1">
                <a:solidFill>
                  <a:srgbClr val="FF0000"/>
                </a:solidFill>
              </a:rPr>
              <a:t>egyformák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/>
              <a:t>a </a:t>
            </a:r>
            <a:r>
              <a:rPr lang="sk-SK" sz="2000" dirty="0" err="1"/>
              <a:t>metódusai</a:t>
            </a:r>
            <a:r>
              <a:rPr lang="sk-SK" sz="2000" dirty="0"/>
              <a:t> </a:t>
            </a:r>
            <a:r>
              <a:rPr lang="sk-SK" sz="2000" dirty="0" err="1"/>
              <a:t>és</a:t>
            </a:r>
            <a:r>
              <a:rPr lang="sk-SK" sz="2000" dirty="0"/>
              <a:t> a </a:t>
            </a:r>
            <a:r>
              <a:rPr lang="sk-SK" sz="2000" dirty="0" err="1"/>
              <a:t>tulajdonságai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sk-SK" sz="2000" dirty="0">
                <a:solidFill>
                  <a:schemeClr val="tx1"/>
                </a:solidFill>
              </a:rPr>
              <a:t>A </a:t>
            </a:r>
            <a:r>
              <a:rPr lang="sk-SK" sz="2000" dirty="0" err="1">
                <a:solidFill>
                  <a:srgbClr val="FF0000"/>
                </a:solidFill>
              </a:rPr>
              <a:t>tulajdnoságok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/>
              <a:t>aktuális</a:t>
            </a:r>
            <a:r>
              <a:rPr lang="sk-SK" sz="2000" dirty="0"/>
              <a:t> </a:t>
            </a:r>
            <a:r>
              <a:rPr lang="sk-SK" sz="2000" dirty="0" err="1">
                <a:solidFill>
                  <a:srgbClr val="FF0000"/>
                </a:solidFill>
              </a:rPr>
              <a:t>értékei</a:t>
            </a:r>
            <a:r>
              <a:rPr lang="sk-SK" sz="2000" dirty="0">
                <a:solidFill>
                  <a:srgbClr val="FF0000"/>
                </a:solidFill>
              </a:rPr>
              <a:t> </a:t>
            </a:r>
            <a:r>
              <a:rPr lang="sk-SK" sz="2000" dirty="0" err="1"/>
              <a:t>különböznek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endParaRPr lang="cs-CZ" sz="2000" dirty="0"/>
          </a:p>
        </p:txBody>
      </p:sp>
      <p:pic>
        <p:nvPicPr>
          <p:cNvPr id="16386" name="Picture 2" descr="http://images.clipartof.com/small/99198-Royalty-Free-RF-Clipart-Illustration-Of-A-Turtle-Pair-Gazing-Over-A-Pink-Hear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11"/>
          <a:stretch>
            <a:fillRect/>
          </a:stretch>
        </p:blipFill>
        <p:spPr bwMode="auto">
          <a:xfrm>
            <a:off x="6802015" y="5207021"/>
            <a:ext cx="2174103" cy="15390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Mi </a:t>
            </a:r>
            <a:r>
              <a:rPr lang="sk-SK" sz="4000" dirty="0" err="1"/>
              <a:t>az</a:t>
            </a:r>
            <a:r>
              <a:rPr lang="sk-SK" sz="4000" dirty="0"/>
              <a:t> </a:t>
            </a:r>
            <a:r>
              <a:rPr lang="sk-SK" sz="4000" dirty="0" err="1"/>
              <a:t>Osztály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5408612" cy="4802187"/>
          </a:xfrm>
        </p:spPr>
        <p:txBody>
          <a:bodyPr/>
          <a:lstStyle/>
          <a:p>
            <a:pPr eaLnBrk="1" hangingPunct="1"/>
            <a:r>
              <a:rPr lang="hu-HU" dirty="0"/>
              <a:t>Az</a:t>
            </a:r>
            <a:r>
              <a:rPr lang="hu-HU" b="1" dirty="0"/>
              <a:t> Osztály</a:t>
            </a:r>
            <a:r>
              <a:rPr lang="en-US" dirty="0"/>
              <a:t> </a:t>
            </a:r>
            <a:r>
              <a:rPr lang="hu-HU" dirty="0"/>
              <a:t>egy</a:t>
            </a:r>
            <a:r>
              <a:rPr lang="en-US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sablon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minta</a:t>
            </a:r>
            <a:r>
              <a:rPr lang="en-US" dirty="0"/>
              <a:t>), </a:t>
            </a:r>
            <a:r>
              <a:rPr lang="hu-HU" dirty="0"/>
              <a:t>mely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előírja</a:t>
            </a:r>
            <a:r>
              <a:rPr lang="sk-SK" dirty="0"/>
              <a:t> </a:t>
            </a:r>
            <a:r>
              <a:rPr lang="sk-SK" dirty="0" err="1"/>
              <a:t>milyen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metódusai</a:t>
            </a:r>
            <a:r>
              <a:rPr lang="sk-SK" dirty="0"/>
              <a:t> </a:t>
            </a:r>
            <a:r>
              <a:rPr lang="sk-SK" dirty="0" err="1"/>
              <a:t>vannak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objektumainak</a:t>
            </a:r>
            <a:r>
              <a:rPr lang="sk-SK" dirty="0"/>
              <a:t>.</a:t>
            </a:r>
            <a:endParaRPr lang="en-US" dirty="0"/>
          </a:p>
          <a:p>
            <a:pPr eaLnBrk="1" hangingPunct="1"/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b="1" dirty="0" err="1"/>
              <a:t>Osztály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„</a:t>
            </a:r>
            <a:r>
              <a:rPr lang="sk-SK" dirty="0" err="1"/>
              <a:t>genetikai</a:t>
            </a:r>
            <a:r>
              <a:rPr lang="sk-SK" dirty="0"/>
              <a:t> </a:t>
            </a:r>
            <a:r>
              <a:rPr lang="sk-SK" dirty="0" err="1"/>
              <a:t>információ</a:t>
            </a:r>
            <a:r>
              <a:rPr lang="sk-SK" dirty="0"/>
              <a:t>“, </a:t>
            </a:r>
            <a:r>
              <a:rPr lang="sk-SK" dirty="0" err="1"/>
              <a:t>melyet</a:t>
            </a:r>
            <a:r>
              <a:rPr lang="sk-SK" dirty="0"/>
              <a:t> </a:t>
            </a:r>
            <a:r>
              <a:rPr lang="sk-SK" dirty="0" err="1"/>
              <a:t>megkap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objektuma</a:t>
            </a:r>
            <a:r>
              <a:rPr lang="sk-SK" dirty="0"/>
              <a:t> a </a:t>
            </a:r>
            <a:r>
              <a:rPr lang="sk-SK" dirty="0" err="1"/>
              <a:t>születésénél</a:t>
            </a:r>
            <a:r>
              <a:rPr lang="sk-SK" dirty="0"/>
              <a:t>.</a:t>
            </a:r>
            <a:endParaRPr lang="en-US" dirty="0"/>
          </a:p>
          <a:p>
            <a:pPr eaLnBrk="1" hangingPunct="1"/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14338" name="Picture 2" descr="http://www.progtalk.com/data/c734959e-2a96-4474-a760-34bcff257b11/788/4f2534bf-fb3a-4192-82e7-5712db41fee6_dcla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3780" y="1302236"/>
            <a:ext cx="2196718" cy="2784573"/>
          </a:xfrm>
          <a:prstGeom prst="rect">
            <a:avLst/>
          </a:prstGeom>
          <a:noFill/>
        </p:spPr>
      </p:pic>
      <p:pic>
        <p:nvPicPr>
          <p:cNvPr id="14340" name="Picture 4" descr="http://www.xprt.net/~rcrowley/intercom/images/Ic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3270" y="4119503"/>
            <a:ext cx="3292151" cy="2024673"/>
          </a:xfrm>
          <a:prstGeom prst="rect">
            <a:avLst/>
          </a:prstGeom>
          <a:noFill/>
        </p:spPr>
      </p:pic>
      <p:pic>
        <p:nvPicPr>
          <p:cNvPr id="14342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47861" y="5547178"/>
            <a:ext cx="1316458" cy="913623"/>
          </a:xfrm>
          <a:prstGeom prst="rect">
            <a:avLst/>
          </a:prstGeom>
          <a:noFill/>
        </p:spPr>
      </p:pic>
      <p:pic>
        <p:nvPicPr>
          <p:cNvPr id="8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2734" y="5736900"/>
            <a:ext cx="1316458" cy="913623"/>
          </a:xfrm>
          <a:prstGeom prst="rect">
            <a:avLst/>
          </a:prstGeom>
          <a:noFill/>
        </p:spPr>
      </p:pic>
      <p:pic>
        <p:nvPicPr>
          <p:cNvPr id="9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9184" y="5944377"/>
            <a:ext cx="1316458" cy="9136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91917" y="287672"/>
            <a:ext cx="7508706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/>
            <a:r>
              <a:rPr lang="sk-SK" dirty="0"/>
              <a:t>A </a:t>
            </a:r>
            <a:r>
              <a:rPr lang="sk-SK" dirty="0" err="1"/>
              <a:t>teremtmény</a:t>
            </a:r>
            <a:r>
              <a:rPr lang="sk-SK" dirty="0"/>
              <a:t> </a:t>
            </a:r>
            <a:r>
              <a:rPr lang="sk-SK" dirty="0" err="1"/>
              <a:t>csak</a:t>
            </a:r>
            <a:r>
              <a:rPr lang="sk-SK" dirty="0"/>
              <a:t> </a:t>
            </a:r>
            <a:r>
              <a:rPr lang="sk-SK" dirty="0" err="1"/>
              <a:t>akkor</a:t>
            </a:r>
            <a:r>
              <a:rPr lang="sk-SK" dirty="0"/>
              <a:t> </a:t>
            </a:r>
            <a:r>
              <a:rPr lang="sk-SK" dirty="0" err="1"/>
              <a:t>éli</a:t>
            </a:r>
            <a:r>
              <a:rPr lang="sk-SK" dirty="0"/>
              <a:t> </a:t>
            </a:r>
            <a:r>
              <a:rPr lang="sk-SK" dirty="0" err="1"/>
              <a:t>túl</a:t>
            </a:r>
            <a:r>
              <a:rPr lang="sk-SK" dirty="0"/>
              <a:t>, ha </a:t>
            </a:r>
            <a:r>
              <a:rPr lang="sk-SK" b="1" dirty="0" err="1">
                <a:solidFill>
                  <a:srgbClr val="FF0000"/>
                </a:solidFill>
              </a:rPr>
              <a:t>új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dolgokat</a:t>
            </a:r>
            <a:r>
              <a:rPr lang="sk-SK" b="1" dirty="0">
                <a:solidFill>
                  <a:srgbClr val="FF0000"/>
                </a:solidFill>
              </a:rPr>
              <a:t> tanul</a:t>
            </a:r>
            <a:r>
              <a:rPr lang="sk-SK" dirty="0"/>
              <a:t>...</a:t>
            </a:r>
          </a:p>
          <a:p>
            <a:pPr marL="1163637" lvl="1" indent="-533400" eaLnBrk="1" hangingPunct="1"/>
            <a:r>
              <a:rPr lang="sk-SK" dirty="0" err="1"/>
              <a:t>Hogyan</a:t>
            </a:r>
            <a:r>
              <a:rPr lang="sk-SK" dirty="0"/>
              <a:t> </a:t>
            </a:r>
            <a:r>
              <a:rPr lang="sk-SK" dirty="0" err="1"/>
              <a:t>hozzunk</a:t>
            </a:r>
            <a:r>
              <a:rPr lang="sk-SK" dirty="0"/>
              <a:t> </a:t>
            </a:r>
            <a:r>
              <a:rPr lang="sk-SK" dirty="0" err="1"/>
              <a:t>létre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</a:t>
            </a:r>
            <a:r>
              <a:rPr lang="sk-SK" dirty="0" err="1"/>
              <a:t>tenyésszünk</a:t>
            </a:r>
            <a:r>
              <a:rPr lang="sk-SK" dirty="0"/>
              <a:t>“</a:t>
            </a:r>
            <a:r>
              <a:rPr lang="en-US" dirty="0"/>
              <a:t>) </a:t>
            </a:r>
            <a:r>
              <a:rPr lang="hu-HU" b="1" dirty="0">
                <a:solidFill>
                  <a:srgbClr val="FF0000"/>
                </a:solidFill>
              </a:rPr>
              <a:t>új teremtményű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 err="1"/>
              <a:t>teknősöket</a:t>
            </a:r>
            <a:r>
              <a:rPr lang="sk-SK" dirty="0"/>
              <a:t>, </a:t>
            </a:r>
            <a:r>
              <a:rPr lang="sk-SK" dirty="0" err="1"/>
              <a:t>amelyek</a:t>
            </a:r>
            <a:r>
              <a:rPr lang="sk-SK" dirty="0"/>
              <a:t> </a:t>
            </a:r>
            <a:r>
              <a:rPr lang="sk-SK" dirty="0" err="1"/>
              <a:t>okosabbak</a:t>
            </a:r>
            <a:r>
              <a:rPr lang="sk-SK" dirty="0"/>
              <a:t> </a:t>
            </a:r>
            <a:r>
              <a:rPr lang="sk-SK" dirty="0" err="1"/>
              <a:t>lesznek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pl. több metódust fognak ismerni</a:t>
            </a:r>
            <a:r>
              <a:rPr lang="en-US" dirty="0"/>
              <a:t>)?</a:t>
            </a:r>
          </a:p>
          <a:p>
            <a:pPr marL="533400" indent="-533400" eaLnBrk="1" hangingPunct="1"/>
            <a:r>
              <a:rPr lang="hu-HU" dirty="0"/>
              <a:t>Újat tanulni nem jelent mást, mint</a:t>
            </a:r>
            <a:r>
              <a:rPr lang="sk-SK" dirty="0"/>
              <a:t>:</a:t>
            </a:r>
          </a:p>
          <a:p>
            <a:pPr marL="1082675" lvl="1" indent="-457200" eaLnBrk="1" hangingPunct="1"/>
            <a:r>
              <a:rPr lang="hu-HU" dirty="0"/>
              <a:t>Ismerni minden régit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nem elfelejteni azt amit már tudott</a:t>
            </a:r>
            <a:r>
              <a:rPr lang="en-US" dirty="0"/>
              <a:t>) </a:t>
            </a:r>
            <a:r>
              <a:rPr lang="hu-HU" dirty="0"/>
              <a:t>és ezen felül új dolgokat ismerni</a:t>
            </a:r>
            <a:endParaRPr lang="en-US" dirty="0"/>
          </a:p>
          <a:p>
            <a:pPr marL="1082675" lvl="1" indent="-457200" eaLnBrk="1" hangingPunct="1"/>
            <a:r>
              <a:rPr lang="hu-HU" dirty="0"/>
              <a:t>Új képességekkel bővíteni </a:t>
            </a:r>
            <a:br>
              <a:rPr lang="hu-HU" dirty="0"/>
            </a:br>
            <a:r>
              <a:rPr lang="hu-HU" dirty="0"/>
              <a:t>a tudását</a:t>
            </a:r>
            <a:endParaRPr lang="sk-SK" dirty="0"/>
          </a:p>
          <a:p>
            <a:pPr marL="1082675" lvl="1" indent="-457200" eaLnBrk="1" hangingPunct="1"/>
            <a:r>
              <a:rPr lang="hu-HU" dirty="0"/>
              <a:t>bővíteni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extends</a:t>
            </a:r>
            <a:endParaRPr lang="sk-SK" dirty="0">
              <a:solidFill>
                <a:srgbClr val="FF0000"/>
              </a:solidFill>
            </a:endParaRPr>
          </a:p>
          <a:p>
            <a:pPr marL="1082675" lvl="1" indent="-457200" eaLnBrk="1" hangingPunct="1"/>
            <a:endParaRPr lang="en-US" dirty="0"/>
          </a:p>
          <a:p>
            <a:pPr marL="533400" indent="-533400" eaLnBrk="1" hangingPunct="1"/>
            <a:endParaRPr lang="en-US" dirty="0"/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1264" b="30981"/>
          <a:stretch>
            <a:fillRect/>
          </a:stretch>
        </p:blipFill>
        <p:spPr bwMode="auto">
          <a:xfrm>
            <a:off x="3570973" y="5116982"/>
            <a:ext cx="5842534" cy="165439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0042" y="287672"/>
            <a:ext cx="7460581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 </a:t>
            </a:r>
            <a:r>
              <a:rPr lang="en-US" sz="4000" dirty="0"/>
              <a:t>(2)</a:t>
            </a:r>
            <a:endParaRPr lang="cs-CZ" sz="4000" dirty="0"/>
          </a:p>
        </p:txBody>
      </p:sp>
      <p:sp>
        <p:nvSpPr>
          <p:cNvPr id="109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Menet</a:t>
            </a:r>
            <a:r>
              <a:rPr lang="hu-HU" dirty="0"/>
              <a:t>:</a:t>
            </a:r>
            <a:endParaRPr lang="en-US" dirty="0"/>
          </a:p>
          <a:p>
            <a:pPr lvl="1" eaLnBrk="1" hangingPunct="1">
              <a:buFontTx/>
              <a:buNone/>
            </a:pPr>
            <a:r>
              <a:rPr lang="en-US" dirty="0"/>
              <a:t>1. </a:t>
            </a:r>
            <a:r>
              <a:rPr lang="hu-HU" dirty="0"/>
              <a:t>Létrehozunk egy új osztályt</a:t>
            </a:r>
            <a:r>
              <a:rPr lang="sk-SK" dirty="0"/>
              <a:t>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SmartTurtl</a:t>
            </a:r>
            <a:r>
              <a:rPr lang="sk-SK" dirty="0"/>
              <a:t>, </a:t>
            </a:r>
            <a:r>
              <a:rPr lang="sk-SK" dirty="0" err="1"/>
              <a:t>amely</a:t>
            </a:r>
            <a:r>
              <a:rPr lang="sk-SK" dirty="0"/>
              <a:t> </a:t>
            </a:r>
            <a:r>
              <a:rPr lang="sk-SK" dirty="0" err="1"/>
              <a:t>jobbítja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hu-HU" dirty="0"/>
              <a:t>bővíti</a:t>
            </a:r>
            <a:r>
              <a:rPr lang="sk-SK" dirty="0"/>
              <a:t> – </a:t>
            </a:r>
            <a:r>
              <a:rPr lang="sk-SK" dirty="0" err="1"/>
              <a:t>extends</a:t>
            </a:r>
            <a:r>
              <a:rPr lang="en-US" dirty="0"/>
              <a:t>)</a:t>
            </a:r>
            <a:r>
              <a:rPr lang="sk-SK" dirty="0"/>
              <a:t> </a:t>
            </a:r>
            <a:r>
              <a:rPr lang="hu-HU" dirty="0"/>
              <a:t>a</a:t>
            </a:r>
            <a:r>
              <a:rPr lang="sk-SK" dirty="0"/>
              <a:t>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sk-SK" dirty="0"/>
              <a:t> </a:t>
            </a:r>
            <a:r>
              <a:rPr lang="sk-SK" dirty="0" err="1"/>
              <a:t>osztályt</a:t>
            </a:r>
            <a:endParaRPr lang="en-US" dirty="0"/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endParaRPr lang="cs-CZ" dirty="0"/>
          </a:p>
        </p:txBody>
      </p:sp>
      <p:sp>
        <p:nvSpPr>
          <p:cNvPr id="1097736" name="Text Box 8"/>
          <p:cNvSpPr txBox="1">
            <a:spLocks noChangeArrowheads="1"/>
          </p:cNvSpPr>
          <p:nvPr/>
        </p:nvSpPr>
        <p:spPr bwMode="auto">
          <a:xfrm>
            <a:off x="3833285" y="3623802"/>
            <a:ext cx="5073516" cy="138499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Trebuchet MS" pitchFamily="34" charset="0"/>
              </a:rPr>
              <a:t>Az új parancsok (metódusok)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hu-HU" sz="2800" dirty="0">
                <a:solidFill>
                  <a:srgbClr val="FF0000"/>
                </a:solidFill>
                <a:latin typeface="Trebuchet MS" pitchFamily="34" charset="0"/>
              </a:rPr>
              <a:t>hozzáadására (megtanítására) szolgáló tér</a:t>
            </a:r>
            <a:endParaRPr lang="cs-CZ" sz="2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1772813" y="3806889"/>
            <a:ext cx="2024953" cy="35122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736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6295" y="287672"/>
            <a:ext cx="7364327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 </a:t>
            </a:r>
            <a:r>
              <a:rPr lang="en-US" sz="4000" dirty="0"/>
              <a:t>(3)</a:t>
            </a:r>
            <a:endParaRPr lang="cs-CZ" sz="40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Menet</a:t>
            </a:r>
            <a:r>
              <a:rPr lang="en-US" dirty="0"/>
              <a:t>:</a:t>
            </a:r>
          </a:p>
          <a:p>
            <a:pPr lvl="1" eaLnBrk="1" hangingPunct="1">
              <a:buFontTx/>
              <a:buNone/>
            </a:pPr>
            <a:r>
              <a:rPr lang="en-US" dirty="0"/>
              <a:t>2. </a:t>
            </a:r>
            <a:r>
              <a:rPr lang="hu-HU" dirty="0"/>
              <a:t>Hozzáadjuk az új metódust</a:t>
            </a:r>
            <a:r>
              <a:rPr lang="sk-SK" dirty="0"/>
              <a:t>...</a:t>
            </a:r>
            <a:endParaRPr lang="en-US" dirty="0"/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</a:p>
          <a:p>
            <a:pPr lvl="1"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triangle()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 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}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endParaRPr lang="cs-CZ" dirty="0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H="1" flipV="1">
            <a:off x="2399198" y="5229777"/>
            <a:ext cx="885825" cy="142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85023" y="4917518"/>
            <a:ext cx="5368925" cy="95410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A </a:t>
            </a:r>
            <a:r>
              <a:rPr lang="sk-SK" sz="2800" dirty="0" err="1">
                <a:solidFill>
                  <a:srgbClr val="FF0000"/>
                </a:solidFill>
                <a:latin typeface="Trebuchet MS" pitchFamily="34" charset="0"/>
              </a:rPr>
              <a:t>háromszöget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800" dirty="0" err="1">
                <a:solidFill>
                  <a:srgbClr val="FF0000"/>
                </a:solidFill>
                <a:latin typeface="Trebuchet MS" pitchFamily="34" charset="0"/>
              </a:rPr>
              <a:t>megrajzoló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800" dirty="0" err="1">
                <a:solidFill>
                  <a:srgbClr val="FF0000"/>
                </a:solidFill>
                <a:latin typeface="Trebuchet MS" pitchFamily="34" charset="0"/>
              </a:rPr>
              <a:t>metódus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800" dirty="0" err="1">
                <a:solidFill>
                  <a:srgbClr val="FF0000"/>
                </a:solidFill>
                <a:latin typeface="Trebuchet MS" pitchFamily="34" charset="0"/>
              </a:rPr>
              <a:t>parancsai</a:t>
            </a:r>
            <a:endParaRPr lang="cs-CZ" sz="2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827524" y="3527467"/>
            <a:ext cx="639825" cy="78933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699521" y="3111969"/>
            <a:ext cx="2298439" cy="41549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hu-HU" sz="2100" dirty="0">
                <a:latin typeface="Lucida Sans" pitchFamily="34" charset="0"/>
              </a:rPr>
              <a:t>A metódus neve</a:t>
            </a:r>
            <a:endParaRPr lang="sk-SK" sz="2100" dirty="0">
              <a:latin typeface="Lucida San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2096585" y="3733801"/>
            <a:ext cx="551365" cy="7239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9959" y="2827276"/>
            <a:ext cx="2192692" cy="98488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dirty="0">
                <a:latin typeface="Lucida Sans" pitchFamily="34" charset="0"/>
              </a:rPr>
              <a:t>„</a:t>
            </a:r>
            <a:r>
              <a:rPr lang="sk-SK" sz="2100" dirty="0" err="1">
                <a:latin typeface="Lucida Sans" pitchFamily="34" charset="0"/>
              </a:rPr>
              <a:t>Mágikus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szavacskák</a:t>
            </a:r>
            <a:r>
              <a:rPr lang="sk-SK" sz="2100" dirty="0">
                <a:latin typeface="Lucida Sans" pitchFamily="34" charset="0"/>
              </a:rPr>
              <a:t>“ </a:t>
            </a:r>
            <a:r>
              <a:rPr lang="en-US" sz="1600" dirty="0">
                <a:latin typeface="Lucida Sans" pitchFamily="34" charset="0"/>
              </a:rPr>
              <a:t>(</a:t>
            </a:r>
            <a:r>
              <a:rPr lang="hu-HU" sz="1600" dirty="0">
                <a:latin typeface="Lucida Sans" pitchFamily="34" charset="0"/>
              </a:rPr>
              <a:t>később tisztázzuk</a:t>
            </a:r>
            <a:r>
              <a:rPr lang="en-US" sz="1600" dirty="0">
                <a:latin typeface="Lucida Sans" pitchFamily="34" charset="0"/>
              </a:rPr>
              <a:t>)</a:t>
            </a:r>
            <a:endParaRPr lang="sk-SK" sz="1600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7" grpId="0"/>
      <p:bldP spid="10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45921" y="287672"/>
            <a:ext cx="7354702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 </a:t>
            </a:r>
            <a:r>
              <a:rPr lang="en-US" sz="4000" dirty="0"/>
              <a:t>(4)</a:t>
            </a:r>
            <a:endParaRPr lang="cs-CZ" sz="4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3. </a:t>
            </a:r>
            <a:r>
              <a:rPr lang="hu-HU" sz="2400" dirty="0"/>
              <a:t>Beírjuk a parancsokat</a:t>
            </a:r>
            <a:r>
              <a:rPr lang="sk-SK" sz="2400" dirty="0"/>
              <a:t>:</a:t>
            </a:r>
            <a:endParaRPr lang="en-US" sz="24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triangle()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991877" y="3256483"/>
            <a:ext cx="3872205" cy="144655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this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én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“</a:t>
            </a:r>
            <a:endParaRPr lang="sk-SK" sz="2400" dirty="0">
              <a:latin typeface="Trebuchet MS" pitchFamily="34" charset="0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</a:t>
            </a:r>
            <a:r>
              <a:rPr lang="hu-HU" sz="2400" b="1" dirty="0">
                <a:solidFill>
                  <a:srgbClr val="7F0055"/>
                </a:solidFill>
                <a:latin typeface="Courier New" pitchFamily="49" charset="0"/>
              </a:rPr>
              <a:t>én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“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step(100)</a:t>
            </a:r>
            <a:endParaRPr lang="en-US" sz="2400" dirty="0">
              <a:latin typeface="Trebuchet MS" pitchFamily="34" charset="0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</a:t>
            </a:r>
            <a:r>
              <a:rPr lang="hu-HU" sz="2400" b="1" dirty="0">
                <a:solidFill>
                  <a:srgbClr val="7F0055"/>
                </a:solidFill>
                <a:latin typeface="Courier New" pitchFamily="49" charset="0"/>
              </a:rPr>
              <a:t>én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“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2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0)</a:t>
            </a:r>
          </a:p>
          <a:p>
            <a:pPr algn="ctr"/>
            <a:endParaRPr lang="sk-SK" sz="1600" dirty="0">
              <a:latin typeface="Lucida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314" y="5980922"/>
            <a:ext cx="623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en-US" dirty="0"/>
              <a:t> = </a:t>
            </a:r>
            <a:r>
              <a:rPr lang="hu-HU" dirty="0">
                <a:latin typeface="Lucida Sans" pitchFamily="34" charset="0"/>
              </a:rPr>
              <a:t>én</a:t>
            </a:r>
            <a:r>
              <a:rPr lang="en-US" dirty="0">
                <a:latin typeface="Lucida Sans" pitchFamily="34" charset="0"/>
              </a:rPr>
              <a:t>, </a:t>
            </a:r>
            <a:r>
              <a:rPr lang="hu-HU" dirty="0">
                <a:latin typeface="Lucida Sans" pitchFamily="34" charset="0"/>
              </a:rPr>
              <a:t>a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osztály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latin typeface="Lucida Sans" pitchFamily="34" charset="0"/>
              </a:rPr>
              <a:t>objekt</a:t>
            </a:r>
            <a:r>
              <a:rPr lang="hu-HU" dirty="0" err="1">
                <a:latin typeface="Lucida Sans" pitchFamily="34" charset="0"/>
              </a:rPr>
              <a:t>uma</a:t>
            </a:r>
            <a:r>
              <a:rPr lang="en-US" dirty="0">
                <a:latin typeface="Lucida Sans" pitchFamily="34" charset="0"/>
              </a:rPr>
              <a:t>, </a:t>
            </a:r>
            <a:r>
              <a:rPr lang="hu-HU" dirty="0">
                <a:latin typeface="Lucida Sans" pitchFamily="34" charset="0"/>
              </a:rPr>
              <a:t>aki a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triangle</a:t>
            </a:r>
            <a:r>
              <a:rPr lang="sk-SK" dirty="0">
                <a:solidFill>
                  <a:srgbClr val="000000"/>
                </a:solidFill>
                <a:latin typeface="Lucida Sans" pitchFamily="34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Lucida Sans" pitchFamily="34" charset="0"/>
              </a:rPr>
              <a:t>metódust</a:t>
            </a:r>
            <a:r>
              <a:rPr lang="sk-SK" dirty="0">
                <a:solidFill>
                  <a:srgbClr val="000000"/>
                </a:solidFill>
                <a:latin typeface="Lucida Sans" pitchFamily="34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Lucida Sans" pitchFamily="34" charset="0"/>
              </a:rPr>
              <a:t>h</a:t>
            </a:r>
            <a:r>
              <a:rPr lang="sk-SK" dirty="0" err="1">
                <a:latin typeface="Lucida Sans" pitchFamily="34" charset="0"/>
              </a:rPr>
              <a:t>ajtom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épp</a:t>
            </a:r>
            <a:r>
              <a:rPr lang="sk-SK" dirty="0">
                <a:latin typeface="Lucida Sans" pitchFamily="34" charset="0"/>
              </a:rPr>
              <a:t> </a:t>
            </a:r>
            <a:r>
              <a:rPr lang="sk-SK" dirty="0" err="1">
                <a:latin typeface="Lucida Sans" pitchFamily="34" charset="0"/>
              </a:rPr>
              <a:t>végre</a:t>
            </a:r>
            <a:r>
              <a:rPr lang="sk-SK" dirty="0">
                <a:latin typeface="Lucida Sans" pitchFamily="34" charset="0"/>
              </a:rPr>
              <a:t>.</a:t>
            </a:r>
          </a:p>
        </p:txBody>
      </p:sp>
    </p:spTree>
  </p:cSld>
  <p:clrMapOvr>
    <a:masterClrMapping/>
  </p:clrMapOvr>
  <p:transition spd="med">
    <p:randomBa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68919" y="287672"/>
            <a:ext cx="7431704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</a:t>
            </a:r>
            <a:r>
              <a:rPr lang="en-US" sz="4000" dirty="0"/>
              <a:t> (5)</a:t>
            </a:r>
            <a:endParaRPr lang="cs-CZ" sz="40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/>
              <a:t>Mit</a:t>
            </a:r>
            <a:r>
              <a:rPr lang="sk-SK" dirty="0"/>
              <a:t> </a:t>
            </a:r>
            <a:r>
              <a:rPr lang="sk-SK" dirty="0" err="1"/>
              <a:t>csináltunk</a:t>
            </a:r>
            <a:r>
              <a:rPr lang="en-US" dirty="0"/>
              <a:t>?</a:t>
            </a:r>
          </a:p>
          <a:p>
            <a:pPr lvl="1" eaLnBrk="1" hangingPunct="1"/>
            <a:r>
              <a:rPr lang="hu-HU" dirty="0"/>
              <a:t>Létrehoztunk egy új osztályt </a:t>
            </a:r>
            <a:r>
              <a:rPr lang="sk-SK" dirty="0" err="1">
                <a:latin typeface="Consolas" panose="020B0609020204030204" pitchFamily="49" charset="0"/>
              </a:rPr>
              <a:t>SmartTurtle</a:t>
            </a:r>
            <a:r>
              <a:rPr lang="sk-SK" dirty="0"/>
              <a:t> </a:t>
            </a:r>
            <a:r>
              <a:rPr lang="sk-SK" dirty="0" err="1"/>
              <a:t>név</a:t>
            </a:r>
            <a:r>
              <a:rPr lang="sk-SK" dirty="0"/>
              <a:t> </a:t>
            </a:r>
            <a:r>
              <a:rPr lang="sk-SK" dirty="0" err="1"/>
              <a:t>alatt</a:t>
            </a:r>
            <a:r>
              <a:rPr lang="sk-SK" dirty="0"/>
              <a:t> „</a:t>
            </a:r>
            <a:r>
              <a:rPr lang="sk-SK" dirty="0" err="1"/>
              <a:t>okosabb</a:t>
            </a:r>
            <a:r>
              <a:rPr lang="sk-SK" dirty="0"/>
              <a:t>“ </a:t>
            </a:r>
            <a:r>
              <a:rPr lang="sk-SK" dirty="0" err="1"/>
              <a:t>teknősökkel</a:t>
            </a:r>
            <a:r>
              <a:rPr lang="sk-SK" dirty="0"/>
              <a:t>, </a:t>
            </a:r>
            <a:r>
              <a:rPr lang="sk-SK" dirty="0" err="1"/>
              <a:t>melyek</a:t>
            </a:r>
            <a:r>
              <a:rPr lang="sk-SK" dirty="0"/>
              <a:t> már </a:t>
            </a:r>
            <a:r>
              <a:rPr lang="sk-SK" dirty="0" err="1"/>
              <a:t>ismerik</a:t>
            </a:r>
            <a:r>
              <a:rPr lang="sk-SK" dirty="0"/>
              <a:t> a </a:t>
            </a:r>
            <a:r>
              <a:rPr lang="sk-SK" i="1" dirty="0"/>
              <a:t>triangle </a:t>
            </a:r>
            <a:r>
              <a:rPr lang="sk-SK" dirty="0" err="1"/>
              <a:t>metódust</a:t>
            </a:r>
            <a:r>
              <a:rPr lang="sk-SK" dirty="0"/>
              <a:t> </a:t>
            </a:r>
            <a:r>
              <a:rPr lang="sk-SK" u="sng" dirty="0" err="1">
                <a:solidFill>
                  <a:srgbClr val="FF0000"/>
                </a:solidFill>
              </a:rPr>
              <a:t>is</a:t>
            </a:r>
            <a:r>
              <a:rPr lang="sk-SK" u="sng" dirty="0">
                <a:solidFill>
                  <a:srgbClr val="FF0000"/>
                </a:solidFill>
              </a:rPr>
              <a:t>.</a:t>
            </a:r>
            <a:endParaRPr lang="sk-SK" i="1" u="sng" dirty="0"/>
          </a:p>
          <a:p>
            <a:pPr eaLnBrk="1" hangingPunct="1"/>
            <a:r>
              <a:rPr lang="sk-SK" dirty="0" err="1"/>
              <a:t>Változtassuk</a:t>
            </a:r>
            <a:r>
              <a:rPr lang="sk-SK" dirty="0"/>
              <a:t> </a:t>
            </a:r>
            <a:r>
              <a:rPr lang="sk-SK" dirty="0" err="1"/>
              <a:t>meg</a:t>
            </a:r>
            <a:endParaRPr lang="sk-SK" dirty="0"/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r>
              <a:rPr lang="sk-SK" dirty="0"/>
              <a:t>    </a:t>
            </a:r>
            <a:r>
              <a:rPr lang="sk-SK" dirty="0" err="1"/>
              <a:t>erre</a:t>
            </a: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	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/>
            <a:r>
              <a:rPr lang="sk-SK" sz="2400" dirty="0" err="1"/>
              <a:t>Figyeljük</a:t>
            </a:r>
            <a:r>
              <a:rPr lang="sk-SK" sz="2400" dirty="0"/>
              <a:t> </a:t>
            </a:r>
            <a:r>
              <a:rPr lang="sk-SK" sz="2400" dirty="0" err="1"/>
              <a:t>meg</a:t>
            </a:r>
            <a:r>
              <a:rPr lang="sk-SK" sz="2400" dirty="0"/>
              <a:t> mi </a:t>
            </a:r>
            <a:r>
              <a:rPr lang="sk-SK" sz="2400" dirty="0" err="1"/>
              <a:t>történik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OI-ban ...</a:t>
            </a:r>
          </a:p>
          <a:p>
            <a:pPr eaLnBrk="1" hangingPunct="1"/>
            <a:endParaRPr lang="cs-CZ" sz="2400" dirty="0"/>
          </a:p>
        </p:txBody>
      </p:sp>
    </p:spTree>
  </p:cSld>
  <p:clrMapOvr>
    <a:masterClrMapping/>
  </p:clrMapOvr>
  <p:transition spd="med">
    <p:randomBa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26669" y="287672"/>
            <a:ext cx="7373953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Evolúció</a:t>
            </a:r>
            <a:r>
              <a:rPr lang="sk-SK" sz="4000" dirty="0"/>
              <a:t> a JPAZ</a:t>
            </a:r>
            <a:r>
              <a:rPr lang="en-US" sz="4000" dirty="0"/>
              <a:t> </a:t>
            </a:r>
            <a:r>
              <a:rPr lang="hu-HU" sz="4000" dirty="0"/>
              <a:t>világában</a:t>
            </a:r>
            <a:r>
              <a:rPr lang="en-US" sz="4000" dirty="0"/>
              <a:t> (6)</a:t>
            </a:r>
            <a:endParaRPr lang="cs-CZ" sz="40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/>
              <a:t>Megfigyelés</a:t>
            </a:r>
            <a:r>
              <a:rPr lang="en-US" dirty="0"/>
              <a:t>:</a:t>
            </a:r>
          </a:p>
          <a:p>
            <a:pPr lvl="1" eaLnBrk="1" hangingPunct="1"/>
            <a:r>
              <a:rPr lang="hu-HU" dirty="0"/>
              <a:t>Minden objektumnak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csak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olyan</a:t>
            </a:r>
            <a:r>
              <a:rPr lang="sk-SK" dirty="0"/>
              <a:t> </a:t>
            </a:r>
            <a:r>
              <a:rPr lang="sk-SK" dirty="0" err="1"/>
              <a:t>metódusai</a:t>
            </a:r>
            <a:r>
              <a:rPr lang="sk-SK" dirty="0"/>
              <a:t> </a:t>
            </a:r>
            <a:r>
              <a:rPr lang="sk-SK" dirty="0" err="1"/>
              <a:t>vannak</a:t>
            </a:r>
            <a:r>
              <a:rPr lang="sk-SK" dirty="0"/>
              <a:t> </a:t>
            </a:r>
            <a:r>
              <a:rPr lang="sk-SK" dirty="0" err="1"/>
              <a:t>amilyeneket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osztálya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előír</a:t>
            </a:r>
            <a:endParaRPr lang="sk-SK" dirty="0"/>
          </a:p>
          <a:p>
            <a:pPr eaLnBrk="1" hangingPunct="1"/>
            <a:r>
              <a:rPr lang="sk-SK" dirty="0"/>
              <a:t>A Java </a:t>
            </a:r>
            <a:r>
              <a:rPr lang="sk-SK" dirty="0" err="1"/>
              <a:t>programunkban</a:t>
            </a:r>
            <a:r>
              <a:rPr lang="sk-SK" dirty="0"/>
              <a:t> most </a:t>
            </a:r>
            <a:r>
              <a:rPr lang="sk-SK" dirty="0" err="1"/>
              <a:t>írhatunk</a:t>
            </a:r>
            <a:r>
              <a:rPr lang="sk-SK" dirty="0"/>
              <a:t> </a:t>
            </a:r>
            <a:r>
              <a:rPr lang="sk-SK" dirty="0" err="1"/>
              <a:t>ilyet</a:t>
            </a:r>
            <a:r>
              <a:rPr lang="sk-SK" dirty="0"/>
              <a:t>:</a:t>
            </a:r>
          </a:p>
          <a:p>
            <a:pPr lvl="1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franklin.triangle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lvl="1" eaLnBrk="1" hangingPunct="1">
              <a:buFontTx/>
              <a:buNone/>
            </a:pPr>
            <a:r>
              <a:rPr lang="sk-SK" dirty="0"/>
              <a:t>    de </a:t>
            </a:r>
            <a:r>
              <a:rPr lang="sk-SK" dirty="0" err="1"/>
              <a:t>ilyet</a:t>
            </a:r>
            <a:r>
              <a:rPr lang="sk-SK" dirty="0"/>
              <a:t> </a:t>
            </a:r>
            <a:r>
              <a:rPr lang="sk-SK" dirty="0" err="1"/>
              <a:t>nem</a:t>
            </a:r>
            <a:r>
              <a:rPr lang="sk-SK" dirty="0"/>
              <a:t>: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cecil.triangle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lvl="1" eaLnBrk="1" hangingPunct="1">
              <a:buFontTx/>
              <a:buNone/>
            </a:pPr>
            <a:r>
              <a:rPr lang="sk-SK" dirty="0"/>
              <a:t>    </a:t>
            </a:r>
            <a:r>
              <a:rPr lang="sk-SK" dirty="0" err="1"/>
              <a:t>mert</a:t>
            </a:r>
            <a:r>
              <a:rPr lang="sk-SK" dirty="0"/>
              <a:t> a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cecil</a:t>
            </a:r>
            <a:r>
              <a:rPr lang="sk-SK" i="1" dirty="0"/>
              <a:t> </a:t>
            </a:r>
            <a:r>
              <a:rPr lang="sk-SK" dirty="0" err="1"/>
              <a:t>változón</a:t>
            </a:r>
            <a:r>
              <a:rPr lang="sk-SK" dirty="0"/>
              <a:t> </a:t>
            </a:r>
            <a:r>
              <a:rPr lang="sk-SK" dirty="0" err="1"/>
              <a:t>keresztül</a:t>
            </a:r>
            <a:r>
              <a:rPr lang="sk-SK" dirty="0"/>
              <a:t> </a:t>
            </a:r>
            <a:r>
              <a:rPr lang="sk-SK" dirty="0" err="1"/>
              <a:t>egy</a:t>
            </a:r>
            <a:r>
              <a:rPr lang="sk-SK" dirty="0"/>
              <a:t>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hu-HU" dirty="0"/>
              <a:t>-be tartozó objektummal kommunikálunk, melyek nem ismerik a 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triangle </a:t>
            </a:r>
            <a:r>
              <a:rPr lang="hu-HU" dirty="0"/>
              <a:t>metódust.</a:t>
            </a:r>
            <a:endParaRPr lang="cs-CZ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Ne</a:t>
            </a:r>
            <a:r>
              <a:rPr lang="sk-SK" sz="4000" dirty="0"/>
              <a:t> </a:t>
            </a:r>
            <a:r>
              <a:rPr lang="sk-SK" sz="4000" dirty="0" err="1"/>
              <a:t>dolgozzunk</a:t>
            </a:r>
            <a:r>
              <a:rPr lang="sk-SK" sz="4000" dirty="0"/>
              <a:t> </a:t>
            </a:r>
            <a:r>
              <a:rPr lang="sk-SK" sz="4000" dirty="0" err="1"/>
              <a:t>kétszer</a:t>
            </a:r>
            <a:r>
              <a:rPr lang="sk-SK" sz="4000" dirty="0"/>
              <a:t> ...</a:t>
            </a:r>
            <a:endParaRPr lang="cs-CZ" sz="4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2400" dirty="0"/>
              <a:t>Tanítsuk meg a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SmartTurtle</a:t>
            </a:r>
            <a:r>
              <a:rPr lang="sk-SK" sz="2400" i="1" dirty="0"/>
              <a:t> </a:t>
            </a:r>
            <a:r>
              <a:rPr lang="sk-SK" sz="2400" dirty="0" err="1"/>
              <a:t>objektumaival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alábbi</a:t>
            </a:r>
            <a:r>
              <a:rPr lang="sk-SK" sz="2400" dirty="0"/>
              <a:t> </a:t>
            </a:r>
            <a:r>
              <a:rPr lang="sk-SK" sz="2400" dirty="0" err="1"/>
              <a:t>metódust</a:t>
            </a:r>
            <a:endParaRPr lang="sk-SK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mystery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}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4767942" y="3293706"/>
            <a:ext cx="1838129" cy="13063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823926" y="4845698"/>
            <a:ext cx="1738603" cy="295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4814596" y="4121021"/>
            <a:ext cx="1695060" cy="13373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804035" y="3151525"/>
            <a:ext cx="2966742" cy="193899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Hívhatjuk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azokat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Trebuchet MS" pitchFamily="34" charset="0"/>
              </a:rPr>
              <a:t>metódusokat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is</a:t>
            </a:r>
            <a:r>
              <a:rPr lang="sk-SK" sz="2400" dirty="0">
                <a:latin typeface="Trebuchet MS" pitchFamily="34" charset="0"/>
              </a:rPr>
              <a:t>, </a:t>
            </a:r>
            <a:r>
              <a:rPr lang="sk-SK" sz="2400" dirty="0" err="1">
                <a:latin typeface="Trebuchet MS" pitchFamily="34" charset="0"/>
              </a:rPr>
              <a:t>melyeket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SmartTurtle</a:t>
            </a:r>
            <a:r>
              <a:rPr lang="sk-SK" sz="2400" dirty="0" err="1">
                <a:latin typeface="+mj-lt"/>
                <a:cs typeface="Courier New" panose="02070309020205020404" pitchFamily="49" charset="0"/>
              </a:rPr>
              <a:t>-ben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tanítottunk</a:t>
            </a:r>
            <a:r>
              <a:rPr lang="sk-SK" sz="2400" dirty="0">
                <a:latin typeface="Trebuchet MS" pitchFamily="34" charset="0"/>
              </a:rPr>
              <a:t>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1423" y="287672"/>
            <a:ext cx="7239199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Metódusok</a:t>
            </a:r>
            <a:r>
              <a:rPr lang="sk-SK" sz="4000" dirty="0"/>
              <a:t> </a:t>
            </a:r>
            <a:r>
              <a:rPr lang="sk-SK" sz="4000" dirty="0" err="1"/>
              <a:t>paraméterrel</a:t>
            </a:r>
            <a:r>
              <a:rPr lang="en-US" sz="4000" dirty="0"/>
              <a:t> (1)</a:t>
            </a:r>
            <a:endParaRPr lang="cs-CZ" sz="4000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sz="2400" dirty="0"/>
              <a:t>A </a:t>
            </a:r>
            <a:r>
              <a:rPr lang="sk-SK" sz="2400" dirty="0" err="1"/>
              <a:t>hozzátanult</a:t>
            </a:r>
            <a:r>
              <a:rPr lang="sk-SK" sz="2400" dirty="0"/>
              <a:t> </a:t>
            </a:r>
            <a:r>
              <a:rPr lang="sk-SK" sz="2400" dirty="0" err="1"/>
              <a:t>metódusainknak</a:t>
            </a:r>
            <a:r>
              <a:rPr lang="sk-SK" sz="2400" dirty="0"/>
              <a:t> </a:t>
            </a:r>
            <a:r>
              <a:rPr lang="sk-SK" sz="2400" dirty="0" err="1"/>
              <a:t>is</a:t>
            </a:r>
            <a:r>
              <a:rPr lang="sk-SK" sz="2400" dirty="0"/>
              <a:t> </a:t>
            </a:r>
            <a:r>
              <a:rPr lang="sk-SK" sz="2400" dirty="0" err="1"/>
              <a:t>lehetnek</a:t>
            </a:r>
            <a:r>
              <a:rPr lang="sk-SK" sz="2400" dirty="0"/>
              <a:t> </a:t>
            </a:r>
            <a:r>
              <a:rPr lang="sk-SK" sz="2400" dirty="0" err="1">
                <a:solidFill>
                  <a:srgbClr val="FF0000"/>
                </a:solidFill>
              </a:rPr>
              <a:t>paraméterei</a:t>
            </a:r>
            <a:r>
              <a:rPr lang="sk-SK" sz="2400" dirty="0"/>
              <a:t>...</a:t>
            </a:r>
          </a:p>
          <a:p>
            <a:pPr eaLnBrk="1" hangingPunct="1">
              <a:lnSpc>
                <a:spcPct val="80000"/>
              </a:lnSpc>
            </a:pPr>
            <a:r>
              <a:rPr lang="sk-SK" sz="2400" dirty="0"/>
              <a:t>A </a:t>
            </a:r>
            <a:r>
              <a:rPr lang="sk-SK" sz="2400" dirty="0" err="1"/>
              <a:t>paraméter</a:t>
            </a:r>
            <a:r>
              <a:rPr lang="sk-SK" sz="2400" dirty="0"/>
              <a:t> </a:t>
            </a:r>
            <a:r>
              <a:rPr lang="sk-SK" sz="2400" dirty="0" err="1"/>
              <a:t>azt</a:t>
            </a:r>
            <a:r>
              <a:rPr lang="sk-SK" sz="2400" dirty="0"/>
              <a:t> </a:t>
            </a:r>
            <a:r>
              <a:rPr lang="sk-SK" sz="2400" dirty="0" err="1"/>
              <a:t>az</a:t>
            </a:r>
            <a:r>
              <a:rPr lang="sk-SK" sz="2400" dirty="0"/>
              <a:t> </a:t>
            </a:r>
            <a:r>
              <a:rPr lang="sk-SK" sz="2400" dirty="0" err="1"/>
              <a:t>értéket</a:t>
            </a:r>
            <a:r>
              <a:rPr lang="sk-SK" sz="2400" dirty="0"/>
              <a:t> </a:t>
            </a:r>
            <a:r>
              <a:rPr lang="sk-SK" sz="2400" dirty="0" err="1"/>
              <a:t>képviseli</a:t>
            </a:r>
            <a:r>
              <a:rPr lang="sk-SK" sz="2400" dirty="0"/>
              <a:t>, </a:t>
            </a:r>
            <a:r>
              <a:rPr lang="sk-SK" sz="2400" dirty="0" err="1"/>
              <a:t>mellyel</a:t>
            </a:r>
            <a:r>
              <a:rPr lang="sk-SK" sz="2400" dirty="0"/>
              <a:t> a </a:t>
            </a:r>
            <a:r>
              <a:rPr lang="sk-SK" sz="2400" dirty="0" err="1"/>
              <a:t>metódust</a:t>
            </a:r>
            <a:r>
              <a:rPr lang="sk-SK" sz="2400" dirty="0"/>
              <a:t> </a:t>
            </a:r>
            <a:r>
              <a:rPr lang="sk-SK" sz="2400" dirty="0" err="1"/>
              <a:t>hívtuk</a:t>
            </a:r>
            <a:r>
              <a:rPr lang="sk-SK" sz="2400" dirty="0"/>
              <a:t>...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triangle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400" b="1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b="1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5236602" y="3291840"/>
            <a:ext cx="343102" cy="165338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47591" y="4755601"/>
            <a:ext cx="3483625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„</a:t>
            </a:r>
            <a:r>
              <a:rPr lang="sk-SK" sz="2400" dirty="0" err="1">
                <a:latin typeface="Trebuchet MS" pitchFamily="34" charset="0"/>
              </a:rPr>
              <a:t>Mágikus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kulcsszó</a:t>
            </a:r>
            <a:r>
              <a:rPr lang="sk-SK" sz="2400" dirty="0">
                <a:latin typeface="Trebuchet MS" pitchFamily="34" charset="0"/>
              </a:rPr>
              <a:t>“ mely </a:t>
            </a:r>
            <a:r>
              <a:rPr lang="sk-SK" sz="2400" dirty="0" err="1">
                <a:latin typeface="Trebuchet MS" pitchFamily="34" charset="0"/>
              </a:rPr>
              <a:t>azt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mondja</a:t>
            </a:r>
            <a:r>
              <a:rPr lang="sk-SK" sz="2400" dirty="0">
                <a:latin typeface="Trebuchet MS" pitchFamily="34" charset="0"/>
              </a:rPr>
              <a:t>, </a:t>
            </a:r>
            <a:r>
              <a:rPr lang="sk-SK" sz="2400" dirty="0" err="1">
                <a:latin typeface="Trebuchet MS" pitchFamily="34" charset="0"/>
              </a:rPr>
              <a:t>hogy</a:t>
            </a:r>
            <a:r>
              <a:rPr lang="sk-SK" sz="2400" dirty="0">
                <a:latin typeface="Trebuchet MS" pitchFamily="34" charset="0"/>
              </a:rPr>
              <a:t> a 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paraméternek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muszáj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számnak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sz="2400" dirty="0" err="1">
                <a:solidFill>
                  <a:srgbClr val="FF0000"/>
                </a:solidFill>
                <a:latin typeface="Trebuchet MS" pitchFamily="34" charset="0"/>
              </a:rPr>
              <a:t>lennie</a:t>
            </a:r>
            <a:r>
              <a:rPr lang="sk-SK" sz="2400" dirty="0">
                <a:latin typeface="Trebuchet MS" pitchFamily="34" charset="0"/>
              </a:rPr>
              <a:t>.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6092890" y="3291839"/>
            <a:ext cx="1222310" cy="64567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92890" y="3844311"/>
            <a:ext cx="2705878" cy="46166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Meno parametra. </a:t>
            </a:r>
          </a:p>
        </p:txBody>
      </p:sp>
    </p:spTree>
  </p:cSld>
  <p:clrMapOvr>
    <a:masterClrMapping/>
  </p:clrMapOvr>
  <p:transition spd="med">
    <p:randomBa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677" y="287672"/>
            <a:ext cx="7142946" cy="530225"/>
          </a:xfrm>
        </p:spPr>
        <p:txBody>
          <a:bodyPr/>
          <a:lstStyle/>
          <a:p>
            <a:pPr eaLnBrk="1" hangingPunct="1"/>
            <a:r>
              <a:rPr lang="sk-SK" sz="4000" dirty="0" err="1"/>
              <a:t>Metódusok</a:t>
            </a:r>
            <a:r>
              <a:rPr lang="sk-SK" sz="4000" dirty="0"/>
              <a:t> </a:t>
            </a:r>
            <a:r>
              <a:rPr lang="sk-SK" sz="4000" dirty="0" err="1"/>
              <a:t>paraméterrel</a:t>
            </a:r>
            <a:r>
              <a:rPr lang="en-US" sz="4000" dirty="0"/>
              <a:t> (2)</a:t>
            </a:r>
            <a:endParaRPr lang="cs-CZ" sz="4000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454150"/>
            <a:ext cx="8529637" cy="5129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metódusnak</a:t>
            </a:r>
            <a:r>
              <a:rPr lang="sk-SK" dirty="0"/>
              <a:t> </a:t>
            </a:r>
            <a:r>
              <a:rPr lang="sk-SK" dirty="0" err="1"/>
              <a:t>lehet</a:t>
            </a:r>
            <a:r>
              <a:rPr lang="sk-SK" dirty="0"/>
              <a:t> </a:t>
            </a:r>
            <a:r>
              <a:rPr lang="sk-SK" dirty="0" err="1"/>
              <a:t>több</a:t>
            </a:r>
            <a:r>
              <a:rPr lang="sk-SK" dirty="0"/>
              <a:t> </a:t>
            </a:r>
            <a:r>
              <a:rPr lang="sk-SK" dirty="0" err="1"/>
              <a:t>paramétere</a:t>
            </a:r>
            <a:r>
              <a:rPr lang="sk-SK" dirty="0"/>
              <a:t> </a:t>
            </a:r>
            <a:r>
              <a:rPr lang="sk-SK" dirty="0" err="1"/>
              <a:t>is</a:t>
            </a:r>
            <a:r>
              <a:rPr lang="sk-SK" dirty="0"/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8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rectangle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width</a:t>
            </a:r>
            <a:r>
              <a:rPr lang="cs-CZ" sz="21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height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100" b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1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... A </a:t>
            </a:r>
            <a:r>
              <a:rPr lang="sk-SK" sz="2100" b="1" dirty="0" err="1">
                <a:solidFill>
                  <a:srgbClr val="000000"/>
                </a:solidFill>
                <a:latin typeface="Courier New" pitchFamily="49" charset="0"/>
              </a:rPr>
              <a:t>téglalap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100" b="1" dirty="0" err="1">
                <a:solidFill>
                  <a:srgbClr val="000000"/>
                </a:solidFill>
                <a:latin typeface="Courier New" pitchFamily="49" charset="0"/>
              </a:rPr>
              <a:t>rajzolására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100" b="1" dirty="0" err="1">
                <a:solidFill>
                  <a:srgbClr val="000000"/>
                </a:solidFill>
                <a:latin typeface="Courier New" pitchFamily="49" charset="0"/>
              </a:rPr>
              <a:t>szolgáló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100" b="1" dirty="0" err="1">
                <a:solidFill>
                  <a:srgbClr val="000000"/>
                </a:solidFill>
                <a:latin typeface="Courier New" pitchFamily="49" charset="0"/>
              </a:rPr>
              <a:t>parancsok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 ...</a:t>
            </a:r>
            <a:endParaRPr lang="en-US" sz="2100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100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sk-SK" sz="800" dirty="0"/>
          </a:p>
          <a:p>
            <a:pPr eaLnBrk="1" hangingPunct="1">
              <a:lnSpc>
                <a:spcPct val="90000"/>
              </a:lnSpc>
            </a:pPr>
            <a:r>
              <a:rPr lang="hu-HU" dirty="0"/>
              <a:t>Az egyes paramétereket</a:t>
            </a:r>
            <a:r>
              <a:rPr lang="sk-SK" dirty="0"/>
              <a:t> </a:t>
            </a:r>
            <a:r>
              <a:rPr lang="sk-SK" b="1" dirty="0" err="1">
                <a:solidFill>
                  <a:srgbClr val="FF0000"/>
                </a:solidFill>
              </a:rPr>
              <a:t>vesszővel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választjuk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b="1" dirty="0" err="1">
                <a:solidFill>
                  <a:srgbClr val="FF0000"/>
                </a:solidFill>
              </a:rPr>
              <a:t>el</a:t>
            </a:r>
            <a:endParaRPr lang="sk-SK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hu-HU" b="1" dirty="0"/>
              <a:t>A paraméter</a:t>
            </a:r>
            <a:r>
              <a:rPr lang="en-US" dirty="0"/>
              <a:t> </a:t>
            </a:r>
            <a:r>
              <a:rPr lang="hu-HU" dirty="0"/>
              <a:t>az alábbi módon van meghatározva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„</a:t>
            </a:r>
            <a:r>
              <a:rPr lang="sk-SK" dirty="0" err="1"/>
              <a:t>mágikus</a:t>
            </a:r>
            <a:r>
              <a:rPr lang="sk-SK" dirty="0"/>
              <a:t> </a:t>
            </a:r>
            <a:r>
              <a:rPr lang="sk-SK" dirty="0" err="1"/>
              <a:t>kulcsszó</a:t>
            </a:r>
            <a:r>
              <a:rPr lang="sk-SK" dirty="0"/>
              <a:t>“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engedélyezett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értékek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/>
              <a:t>definiálása</a:t>
            </a:r>
            <a:endParaRPr lang="sk-SK" dirty="0">
              <a:solidFill>
                <a:srgbClr val="FF0000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17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1700" dirty="0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hu-HU" dirty="0"/>
              <a:t>az engedélyezett érték tetszőleges valós szám</a:t>
            </a:r>
            <a:endParaRPr lang="cs-CZ" sz="1700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A </a:t>
            </a:r>
            <a:r>
              <a:rPr lang="sk-SK" dirty="0" err="1"/>
              <a:t>paraméter</a:t>
            </a:r>
            <a:r>
              <a:rPr lang="sk-SK" dirty="0"/>
              <a:t> </a:t>
            </a:r>
            <a:r>
              <a:rPr lang="sk-SK" dirty="0" err="1">
                <a:solidFill>
                  <a:srgbClr val="FF0000"/>
                </a:solidFill>
              </a:rPr>
              <a:t>neve</a:t>
            </a:r>
            <a:r>
              <a:rPr lang="sk-SK" dirty="0"/>
              <a:t>, mely </a:t>
            </a:r>
            <a:r>
              <a:rPr lang="sk-SK" dirty="0" err="1"/>
              <a:t>alatt</a:t>
            </a:r>
            <a:r>
              <a:rPr lang="sk-SK" dirty="0"/>
              <a:t> </a:t>
            </a:r>
            <a:r>
              <a:rPr lang="sk-SK" dirty="0" err="1"/>
              <a:t>az</a:t>
            </a:r>
            <a:r>
              <a:rPr lang="sk-SK" dirty="0"/>
              <a:t> </a:t>
            </a:r>
            <a:r>
              <a:rPr lang="sk-SK" dirty="0" err="1"/>
              <a:t>érték</a:t>
            </a:r>
            <a:r>
              <a:rPr lang="sk-SK" dirty="0"/>
              <a:t> </a:t>
            </a:r>
            <a:r>
              <a:rPr lang="sk-SK" dirty="0" err="1"/>
              <a:t>található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Ismétlés</a:t>
            </a:r>
            <a:r>
              <a:rPr lang="sk-SK" sz="4000" dirty="0"/>
              <a:t> a...</a:t>
            </a:r>
            <a:endParaRPr lang="cs-CZ" sz="4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8574505" cy="589184"/>
          </a:xfrm>
        </p:spPr>
        <p:txBody>
          <a:bodyPr/>
          <a:lstStyle/>
          <a:p>
            <a:pPr eaLnBrk="1" hangingPunct="1"/>
            <a:r>
              <a:rPr lang="sk-SK" dirty="0"/>
              <a:t>... </a:t>
            </a:r>
            <a:r>
              <a:rPr lang="sk-SK" dirty="0" err="1"/>
              <a:t>tudás</a:t>
            </a:r>
            <a:r>
              <a:rPr lang="sk-SK" dirty="0"/>
              <a:t> </a:t>
            </a:r>
            <a:r>
              <a:rPr lang="sk-SK" dirty="0" err="1"/>
              <a:t>anyja</a:t>
            </a:r>
            <a:r>
              <a:rPr lang="sk-SK" dirty="0"/>
              <a:t> </a:t>
            </a:r>
            <a:r>
              <a:rPr lang="sk-SK" dirty="0" err="1"/>
              <a:t>valmint</a:t>
            </a:r>
            <a:r>
              <a:rPr lang="sk-SK" dirty="0"/>
              <a:t> a </a:t>
            </a:r>
            <a:r>
              <a:rPr lang="sk-SK" dirty="0" err="1"/>
              <a:t>programozás</a:t>
            </a:r>
            <a:r>
              <a:rPr lang="sk-SK" dirty="0"/>
              <a:t> </a:t>
            </a:r>
            <a:r>
              <a:rPr lang="sk-SK" dirty="0" err="1"/>
              <a:t>alapja</a:t>
            </a:r>
            <a:endParaRPr lang="sk-SK" dirty="0"/>
          </a:p>
          <a:p>
            <a:pPr eaLnBrk="1" hangingPunct="1"/>
            <a:endParaRPr lang="sk-SK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2589" y="2085424"/>
            <a:ext cx="7805737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public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void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triangle(</a:t>
            </a: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double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 {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}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7F0055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3517642" y="2472612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ight Brace 11"/>
          <p:cNvSpPr/>
          <p:nvPr/>
        </p:nvSpPr>
        <p:spPr bwMode="auto">
          <a:xfrm>
            <a:off x="3530083" y="3240832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3533194" y="4055705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4021494" y="2855167"/>
            <a:ext cx="2052732" cy="4758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4030824" y="3408784"/>
            <a:ext cx="1990528" cy="18350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>
            <a:off x="4040155" y="3436776"/>
            <a:ext cx="2027850" cy="100459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912500" y="2973455"/>
            <a:ext cx="3063549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3x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teljesen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egyforma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parancsok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sora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/>
              <a:t>Háromszög</a:t>
            </a:r>
            <a:r>
              <a:rPr lang="sk-SK" sz="4000" dirty="0"/>
              <a:t>...</a:t>
            </a:r>
            <a:endParaRPr lang="cs-CZ" sz="40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7805737" cy="3133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triangle(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</p:txBody>
      </p:sp>
      <p:sp>
        <p:nvSpPr>
          <p:cNvPr id="1105924" name="Text Box 4"/>
          <p:cNvSpPr txBox="1">
            <a:spLocks noChangeArrowheads="1"/>
          </p:cNvSpPr>
          <p:nvPr/>
        </p:nvSpPr>
        <p:spPr bwMode="auto">
          <a:xfrm>
            <a:off x="2569741" y="4408747"/>
            <a:ext cx="6300788" cy="225908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FFC000"/>
            </a:solidFill>
            <a:prstDash val="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triangle(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i=0; i&lt;</a:t>
            </a:r>
            <a:r>
              <a:rPr lang="sk-SK" sz="2400" b="1" dirty="0">
                <a:solidFill>
                  <a:srgbClr val="FF0000"/>
                </a:solidFill>
                <a:latin typeface="Courier New" pitchFamily="49" charset="0"/>
              </a:rPr>
              <a:t>3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en-US" dirty="0">
                <a:solidFill>
                  <a:srgbClr val="000066"/>
                </a:solidFill>
                <a:latin typeface="Courier New" pitchFamily="49" charset="0"/>
              </a:rPr>
              <a:t>  }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/>
          </a:p>
        </p:txBody>
      </p:sp>
      <p:sp>
        <p:nvSpPr>
          <p:cNvPr id="1105926" name="AutoShape 6"/>
          <p:cNvSpPr>
            <a:spLocks noChangeArrowheads="1"/>
          </p:cNvSpPr>
          <p:nvPr/>
        </p:nvSpPr>
        <p:spPr bwMode="auto">
          <a:xfrm rot="5400000">
            <a:off x="4021138" y="2495550"/>
            <a:ext cx="1524000" cy="1524000"/>
          </a:xfrm>
          <a:custGeom>
            <a:avLst/>
            <a:gdLst>
              <a:gd name="T0" fmla="*/ 75298520 w 21600"/>
              <a:gd name="T1" fmla="*/ 0 h 21600"/>
              <a:gd name="T2" fmla="*/ 75298520 w 21600"/>
              <a:gd name="T3" fmla="*/ 60523539 h 21600"/>
              <a:gd name="T4" fmla="*/ 16114041 w 21600"/>
              <a:gd name="T5" fmla="*/ 107526663 h 21600"/>
              <a:gd name="T6" fmla="*/ 107526663 w 21600"/>
              <a:gd name="T7" fmla="*/ 3026177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24" grpId="0" animBg="1"/>
      <p:bldP spid="11059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 err="1"/>
              <a:t>Hogyan</a:t>
            </a:r>
            <a:r>
              <a:rPr lang="sk-SK" sz="4000" dirty="0"/>
              <a:t> </a:t>
            </a:r>
            <a:r>
              <a:rPr lang="sk-SK" sz="4000" dirty="0" err="1"/>
              <a:t>ismételjünk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„</a:t>
            </a:r>
            <a:r>
              <a:rPr lang="sk-SK" dirty="0" err="1"/>
              <a:t>mágikus</a:t>
            </a:r>
            <a:r>
              <a:rPr lang="sk-SK" dirty="0"/>
              <a:t> </a:t>
            </a:r>
            <a:r>
              <a:rPr lang="sk-SK" dirty="0" err="1"/>
              <a:t>képlet</a:t>
            </a:r>
            <a:r>
              <a:rPr lang="sk-SK" dirty="0"/>
              <a:t>“ </a:t>
            </a:r>
            <a:r>
              <a:rPr lang="hu-HU" dirty="0"/>
              <a:t>a parancssorozatok ismétlésére</a:t>
            </a:r>
            <a:r>
              <a:rPr lang="en-US" dirty="0"/>
              <a:t>: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i=0; i&lt;3; i++) {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}</a:t>
            </a:r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3234" y="5288675"/>
            <a:ext cx="1410705" cy="141070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4572000" y="2407299"/>
            <a:ext cx="1623524" cy="83099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86400" y="1937757"/>
            <a:ext cx="3163078" cy="46166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 err="1">
                <a:latin typeface="Trebuchet MS" pitchFamily="34" charset="0"/>
              </a:rPr>
              <a:t>Hányszor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 err="1">
                <a:latin typeface="Trebuchet MS" pitchFamily="34" charset="0"/>
              </a:rPr>
              <a:t>ismétlődjön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085187" y="3794027"/>
            <a:ext cx="2587688" cy="83099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dirty="0">
                <a:latin typeface="Trebuchet MS" pitchFamily="34" charset="0"/>
              </a:rPr>
              <a:t>Az ismétlődő parancsok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4655976" y="3653967"/>
            <a:ext cx="345233" cy="1119673"/>
          </a:xfrm>
          <a:prstGeom prst="rightBrace">
            <a:avLst/>
          </a:prstGeom>
          <a:noFill/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9837" y="5707375"/>
            <a:ext cx="5980923" cy="99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4410</TotalTime>
  <Words>2159</Words>
  <Application>Microsoft Office PowerPoint</Application>
  <PresentationFormat>Prezentácia na obrazovke (4:3)</PresentationFormat>
  <Paragraphs>336</Paragraphs>
  <Slides>39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39</vt:i4>
      </vt:variant>
    </vt:vector>
  </HeadingPairs>
  <TitlesOfParts>
    <vt:vector size="46" baseType="lpstr">
      <vt:lpstr>Arial</vt:lpstr>
      <vt:lpstr>Consolas</vt:lpstr>
      <vt:lpstr>Courier New</vt:lpstr>
      <vt:lpstr>Lucida Sans</vt:lpstr>
      <vt:lpstr>Times New Roman</vt:lpstr>
      <vt:lpstr>Trebuchet MS</vt:lpstr>
      <vt:lpstr>Identity_Lifecycle_Management</vt:lpstr>
      <vt:lpstr>Prezentácia programu PowerPoint</vt:lpstr>
      <vt:lpstr>Miért éppen a Java?</vt:lpstr>
      <vt:lpstr>Miért éppen a Java?</vt:lpstr>
      <vt:lpstr>Miért éppen a Java?</vt:lpstr>
      <vt:lpstr>Eclipse fejlesztői környezet</vt:lpstr>
      <vt:lpstr>Java és Eclipse letöltése</vt:lpstr>
      <vt:lpstr>Az Eclipse alapfogalmai</vt:lpstr>
      <vt:lpstr>Új projekt létrehozása</vt:lpstr>
      <vt:lpstr>Új projekt létrehozása</vt:lpstr>
      <vt:lpstr>Első projekt, első osztály</vt:lpstr>
      <vt:lpstr>JPAZ2 framework</vt:lpstr>
      <vt:lpstr>Első Class a JPAZ-zal</vt:lpstr>
      <vt:lpstr>Object Inspector</vt:lpstr>
      <vt:lpstr>Object Inspector és objektumok</vt:lpstr>
      <vt:lpstr>Első teknős</vt:lpstr>
      <vt:lpstr>Teknősök megfigyelése IO-ban</vt:lpstr>
      <vt:lpstr>Helyzet és elfordulás</vt:lpstr>
      <vt:lpstr>Metódusok megfigyelése </vt:lpstr>
      <vt:lpstr>Parancsok „kattingatva”</vt:lpstr>
      <vt:lpstr>Vissza a programozáshoz</vt:lpstr>
      <vt:lpstr>Objektum Javaban</vt:lpstr>
      <vt:lpstr>Program vs. „objektumok világa“</vt:lpstr>
      <vt:lpstr>Kísérlet</vt:lpstr>
      <vt:lpstr>Parancsok futtatása „Javaból” </vt:lpstr>
      <vt:lpstr>Parancsok futtatása „Javaból” </vt:lpstr>
      <vt:lpstr>Párban szép az élet...</vt:lpstr>
      <vt:lpstr>Mi az Osztály?</vt:lpstr>
      <vt:lpstr>Evolúció a JPAZ világában (1)</vt:lpstr>
      <vt:lpstr>Evolúció a JPAZ világában (2)</vt:lpstr>
      <vt:lpstr>Evolúció a JPAZ világában (3)</vt:lpstr>
      <vt:lpstr>Evolúció a JPAZ világában (4)</vt:lpstr>
      <vt:lpstr>Evolúció a JPAZ világában (5)</vt:lpstr>
      <vt:lpstr>Evolúció a JPAZ világában (6)</vt:lpstr>
      <vt:lpstr>Ne dolgozzunk kétszer ...</vt:lpstr>
      <vt:lpstr>Metódusok paraméterrel (1)</vt:lpstr>
      <vt:lpstr>Metódusok paraméterrel (2)</vt:lpstr>
      <vt:lpstr>Ismétlés a...</vt:lpstr>
      <vt:lpstr>Háromszög...</vt:lpstr>
      <vt:lpstr>Hogyan ismételjünk?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Viktor Pristas</cp:lastModifiedBy>
  <cp:revision>180</cp:revision>
  <dcterms:created xsi:type="dcterms:W3CDTF">2007-01-29T19:11:06Z</dcterms:created>
  <dcterms:modified xsi:type="dcterms:W3CDTF">2020-09-10T20:33:17Z</dcterms:modified>
</cp:coreProperties>
</file>