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76" r:id="rId4"/>
    <p:sldId id="257" r:id="rId5"/>
    <p:sldId id="273" r:id="rId6"/>
    <p:sldId id="258" r:id="rId7"/>
    <p:sldId id="270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1" r:id="rId20"/>
    <p:sldId id="272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7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D311A2-DE7A-4296-A817-462EC172C111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D0B5D4-DBE2-4D42-B2BC-CD1867A7D9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Filtre - prehľad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Slavomír Slovenkai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err="1" smtClean="0"/>
              <a:t>z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Hx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+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k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x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 </a:t>
            </a:r>
            <a:r>
              <a:rPr lang="sk-SK" i="1" dirty="0" smtClean="0"/>
              <a:t> - aktuálny stav systému (vstup)</a:t>
            </a:r>
            <a:endParaRPr lang="sk-SK" dirty="0" smtClean="0"/>
          </a:p>
          <a:p>
            <a:r>
              <a:rPr lang="sk-SK" i="1" dirty="0" smtClean="0"/>
              <a:t>z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  </a:t>
            </a:r>
            <a:r>
              <a:rPr lang="sk-SK" i="1" dirty="0" smtClean="0"/>
              <a:t> - meraná hodnota (vstup)</a:t>
            </a:r>
          </a:p>
          <a:p>
            <a:r>
              <a:rPr lang="sk-SK" i="1" dirty="0" smtClean="0"/>
              <a:t>v</a:t>
            </a:r>
            <a:r>
              <a:rPr lang="sk-SK" i="1" baseline="-25000" dirty="0" smtClean="0"/>
              <a:t>   </a:t>
            </a:r>
            <a:r>
              <a:rPr lang="sk-SK" i="1" dirty="0" smtClean="0"/>
              <a:t> - šum merania (náhodná hodnota – my nemáme)</a:t>
            </a:r>
          </a:p>
          <a:p>
            <a:r>
              <a:rPr lang="sk-SK" i="1" dirty="0" smtClean="0"/>
              <a:t>H = 1 – upravuje stav merania (neupravujeme ho)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Nastavenie aktuálnej meranej hodnoty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x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  </a:t>
            </a:r>
            <a:r>
              <a:rPr lang="sk-SK" i="1" dirty="0" smtClean="0"/>
              <a:t>= vstup</a:t>
            </a:r>
          </a:p>
          <a:p>
            <a:endParaRPr lang="sk-SK" i="1" dirty="0" smtClean="0"/>
          </a:p>
          <a:p>
            <a:r>
              <a:rPr lang="en-GB" i="1" dirty="0" err="1" smtClean="0"/>
              <a:t>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Ax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</a:t>
            </a:r>
            <a:r>
              <a:rPr lang="en-GB" i="1" dirty="0" err="1" smtClean="0"/>
              <a:t>Bu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w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</a:t>
            </a:r>
            <a:endParaRPr lang="sk-SK" i="1" dirty="0" smtClean="0"/>
          </a:p>
          <a:p>
            <a:r>
              <a:rPr lang="en-GB" i="1" dirty="0" err="1" smtClean="0"/>
              <a:t>z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Hx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+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k</a:t>
            </a:r>
            <a:endParaRPr lang="sk-SK" i="1" baseline="-25000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dirty="0" smtClean="0"/>
              <a:t> = vstup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Predikcia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= A* x</a:t>
            </a:r>
            <a:r>
              <a:rPr lang="sk-SK" baseline="-25000" dirty="0" smtClean="0"/>
              <a:t>k-1 </a:t>
            </a:r>
            <a:r>
              <a:rPr lang="sk-SK" dirty="0" smtClean="0"/>
              <a:t>+ B*u</a:t>
            </a:r>
            <a:r>
              <a:rPr lang="sk-SK" baseline="-25000" dirty="0" smtClean="0"/>
              <a:t>k-1</a:t>
            </a:r>
          </a:p>
          <a:p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= x</a:t>
            </a:r>
            <a:r>
              <a:rPr lang="sk-SK" baseline="-25000" dirty="0" smtClean="0"/>
              <a:t>k-1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= P</a:t>
            </a:r>
            <a:r>
              <a:rPr lang="sk-SK" baseline="-25000" dirty="0" smtClean="0"/>
              <a:t>k-1 </a:t>
            </a:r>
            <a:r>
              <a:rPr lang="sk-SK" dirty="0" smtClean="0"/>
              <a:t>+ Q</a:t>
            </a:r>
          </a:p>
          <a:p>
            <a:r>
              <a:rPr lang="sk-SK" dirty="0" smtClean="0"/>
              <a:t>P - odhad </a:t>
            </a:r>
            <a:r>
              <a:rPr lang="sk-SK" dirty="0" err="1" smtClean="0"/>
              <a:t>kovariancie</a:t>
            </a:r>
            <a:r>
              <a:rPr lang="sk-SK" dirty="0" smtClean="0"/>
              <a:t> chyby</a:t>
            </a:r>
          </a:p>
          <a:p>
            <a:r>
              <a:rPr lang="sk-SK" dirty="0" smtClean="0"/>
              <a:t>Q - </a:t>
            </a:r>
            <a:r>
              <a:rPr lang="sk-SK" dirty="0" err="1" smtClean="0"/>
              <a:t>kovariancia</a:t>
            </a:r>
            <a:r>
              <a:rPr lang="sk-SK" dirty="0" smtClean="0"/>
              <a:t> procesného šumu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Oprava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= </a:t>
            </a:r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 / (</a:t>
            </a:r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 + R)</a:t>
            </a:r>
          </a:p>
          <a:p>
            <a:r>
              <a:rPr lang="sk-SK" dirty="0" smtClean="0"/>
              <a:t>x =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 + K * (</a:t>
            </a:r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dirty="0" smtClean="0"/>
              <a:t> – 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= </a:t>
            </a:r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 / (</a:t>
            </a:r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 + R)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 - odhad </a:t>
            </a:r>
            <a:r>
              <a:rPr lang="sk-SK" dirty="0" err="1" smtClean="0"/>
              <a:t>Kalmanovho</a:t>
            </a:r>
            <a:r>
              <a:rPr lang="sk-SK" dirty="0" smtClean="0"/>
              <a:t> zosilnenia</a:t>
            </a:r>
          </a:p>
          <a:p>
            <a:r>
              <a:rPr lang="sk-SK" dirty="0" smtClean="0"/>
              <a:t>P - odhad </a:t>
            </a:r>
            <a:r>
              <a:rPr lang="sk-SK" dirty="0" err="1" smtClean="0"/>
              <a:t>kovariancie</a:t>
            </a:r>
            <a:r>
              <a:rPr lang="sk-SK" dirty="0" smtClean="0"/>
              <a:t> chyby</a:t>
            </a:r>
          </a:p>
          <a:p>
            <a:r>
              <a:rPr lang="sk-SK" dirty="0" smtClean="0"/>
              <a:t>R - </a:t>
            </a:r>
            <a:r>
              <a:rPr lang="sk-SK" dirty="0" err="1" smtClean="0"/>
              <a:t>kovariancia</a:t>
            </a:r>
            <a:r>
              <a:rPr lang="sk-SK" dirty="0" smtClean="0"/>
              <a:t> šumu merania (konštanta)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x =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 + K * (</a:t>
            </a:r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dirty="0" smtClean="0"/>
              <a:t> – 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 - stav systému (predchádzajúca hodnota)</a:t>
            </a:r>
          </a:p>
          <a:p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 - meraná hodnota</a:t>
            </a:r>
          </a:p>
          <a:p>
            <a:r>
              <a:rPr lang="sk-SK" dirty="0" smtClean="0"/>
              <a:t>K - odhadnuté </a:t>
            </a:r>
            <a:r>
              <a:rPr lang="sk-SK" dirty="0" err="1" smtClean="0"/>
              <a:t>Kalmanovo</a:t>
            </a:r>
            <a:r>
              <a:rPr lang="sk-SK" dirty="0" smtClean="0"/>
              <a:t> zosilnenie</a:t>
            </a:r>
          </a:p>
          <a:p>
            <a:r>
              <a:rPr lang="sk-SK" dirty="0" smtClean="0"/>
              <a:t>x - výstup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Do ďalšieho merania sa posúva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dirty="0" smtClean="0"/>
              <a:t> = (1 – K )* </a:t>
            </a:r>
            <a:r>
              <a:rPr lang="sk-SK" dirty="0" err="1" smtClean="0"/>
              <a:t>P</a:t>
            </a:r>
            <a:r>
              <a:rPr lang="sk-SK" baseline="-25000" dirty="0" err="1" smtClean="0"/>
              <a:t>k</a:t>
            </a:r>
            <a:r>
              <a:rPr lang="sk-SK" baseline="-25000" dirty="0" smtClean="0"/>
              <a:t> </a:t>
            </a:r>
            <a:r>
              <a:rPr lang="sk-SK" dirty="0" smtClean="0"/>
              <a:t> (ako P</a:t>
            </a:r>
            <a:r>
              <a:rPr lang="sk-SK" baseline="-25000" dirty="0" smtClean="0"/>
              <a:t>k-1</a:t>
            </a:r>
            <a:r>
              <a:rPr lang="sk-SK" dirty="0" smtClean="0"/>
              <a:t>)</a:t>
            </a:r>
            <a:endParaRPr lang="sk-SK" baseline="-25000" dirty="0" smtClean="0"/>
          </a:p>
          <a:p>
            <a:r>
              <a:rPr lang="sk-SK" dirty="0" smtClean="0"/>
              <a:t>x (ako  x</a:t>
            </a:r>
            <a:r>
              <a:rPr lang="sk-SK" baseline="-25000" dirty="0" smtClean="0"/>
              <a:t>k-1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Konštanty ktorými ovplyvňujeme filter</a:t>
            </a:r>
          </a:p>
          <a:p>
            <a:pPr lvl="1"/>
            <a:r>
              <a:rPr lang="sk-SK" dirty="0" smtClean="0"/>
              <a:t>R - </a:t>
            </a:r>
            <a:r>
              <a:rPr lang="sk-SK" dirty="0" err="1" smtClean="0"/>
              <a:t>kovariancia</a:t>
            </a:r>
            <a:r>
              <a:rPr lang="sk-SK" dirty="0" smtClean="0"/>
              <a:t> šumu merania</a:t>
            </a:r>
          </a:p>
          <a:p>
            <a:pPr lvl="1"/>
            <a:r>
              <a:rPr lang="sk-SK" dirty="0" smtClean="0"/>
              <a:t>Q - </a:t>
            </a:r>
            <a:r>
              <a:rPr lang="sk-SK" dirty="0" err="1" smtClean="0"/>
              <a:t>kovariancia</a:t>
            </a:r>
            <a:r>
              <a:rPr lang="sk-SK" dirty="0" smtClean="0"/>
              <a:t> procesného šumu</a:t>
            </a:r>
            <a:endParaRPr lang="en-GB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 </a:t>
            </a:r>
            <a:r>
              <a:rPr lang="sk-SK" dirty="0" err="1" smtClean="0"/>
              <a:t>Kalmanovho</a:t>
            </a:r>
            <a:r>
              <a:rPr lang="sk-SK" dirty="0" smtClean="0"/>
              <a:t> filtra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4664" y="1628800"/>
            <a:ext cx="8939336" cy="4525963"/>
          </a:xfrm>
        </p:spPr>
        <p:txBody>
          <a:bodyPr/>
          <a:lstStyle/>
          <a:p>
            <a:r>
              <a:rPr lang="sk-SK" dirty="0" smtClean="0"/>
              <a:t>x = x</a:t>
            </a:r>
            <a:r>
              <a:rPr lang="sk-SK" baseline="-25000" dirty="0" smtClean="0"/>
              <a:t>k-1</a:t>
            </a:r>
            <a:r>
              <a:rPr lang="sk-SK" dirty="0" smtClean="0"/>
              <a:t> + ( (P</a:t>
            </a:r>
            <a:r>
              <a:rPr lang="sk-SK" baseline="-25000" dirty="0" smtClean="0"/>
              <a:t>k-1 </a:t>
            </a:r>
            <a:r>
              <a:rPr lang="sk-SK" dirty="0" smtClean="0"/>
              <a:t>+ Q) / ((P</a:t>
            </a:r>
            <a:r>
              <a:rPr lang="sk-SK" baseline="-25000" dirty="0" smtClean="0"/>
              <a:t>k-1 </a:t>
            </a:r>
            <a:r>
              <a:rPr lang="sk-SK" dirty="0" smtClean="0"/>
              <a:t>+ Q) + R)) * (</a:t>
            </a:r>
            <a:r>
              <a:rPr lang="sk-SK" dirty="0" err="1" smtClean="0"/>
              <a:t>vs</a:t>
            </a:r>
            <a:r>
              <a:rPr lang="sk-SK" dirty="0" smtClean="0"/>
              <a:t> –  x</a:t>
            </a:r>
            <a:r>
              <a:rPr lang="sk-SK" baseline="-25000" dirty="0" smtClean="0"/>
              <a:t>k-1</a:t>
            </a:r>
            <a:r>
              <a:rPr lang="sk-SK" dirty="0" smtClean="0"/>
              <a:t>)</a:t>
            </a:r>
          </a:p>
          <a:p>
            <a:r>
              <a:rPr lang="sk-SK" dirty="0" smtClean="0"/>
              <a:t>x = x</a:t>
            </a:r>
            <a:r>
              <a:rPr lang="sk-SK" baseline="-25000" dirty="0" smtClean="0"/>
              <a:t>k-1</a:t>
            </a:r>
            <a:r>
              <a:rPr lang="sk-SK" dirty="0" smtClean="0"/>
              <a:t> + K * (</a:t>
            </a:r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dirty="0" smtClean="0"/>
              <a:t> –  x</a:t>
            </a:r>
            <a:r>
              <a:rPr lang="sk-SK" baseline="-25000" dirty="0" smtClean="0"/>
              <a:t>k-1</a:t>
            </a:r>
            <a:r>
              <a:rPr lang="sk-SK" dirty="0" smtClean="0"/>
              <a:t>)</a:t>
            </a:r>
          </a:p>
          <a:p>
            <a:r>
              <a:rPr lang="sk-SK" dirty="0" smtClean="0"/>
              <a:t>x = x</a:t>
            </a:r>
            <a:r>
              <a:rPr lang="sk-SK" baseline="-25000" dirty="0" smtClean="0"/>
              <a:t>k-1</a:t>
            </a:r>
            <a:r>
              <a:rPr lang="sk-SK" dirty="0" smtClean="0"/>
              <a:t> + K *</a:t>
            </a:r>
            <a:r>
              <a:rPr lang="sk-SK" dirty="0" err="1" smtClean="0"/>
              <a:t>z</a:t>
            </a:r>
            <a:r>
              <a:rPr lang="sk-SK" baseline="-25000" dirty="0" err="1" smtClean="0"/>
              <a:t>k</a:t>
            </a:r>
            <a:r>
              <a:rPr lang="sk-SK" dirty="0" smtClean="0"/>
              <a:t> –  K*x</a:t>
            </a:r>
            <a:r>
              <a:rPr lang="sk-SK" baseline="-25000" dirty="0" smtClean="0"/>
              <a:t>k-1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x</a:t>
            </a:r>
            <a:r>
              <a:rPr lang="sk-SK" baseline="-25000" dirty="0" err="1" smtClean="0"/>
              <a:t>k</a:t>
            </a:r>
            <a:r>
              <a:rPr lang="sk-SK" dirty="0" smtClean="0"/>
              <a:t> = </a:t>
            </a:r>
            <a:r>
              <a:rPr lang="sk-SK" dirty="0" err="1" smtClean="0"/>
              <a:t>K*vstup</a:t>
            </a:r>
            <a:r>
              <a:rPr lang="sk-SK" dirty="0" smtClean="0"/>
              <a:t> + (1-K)*x</a:t>
            </a:r>
            <a:r>
              <a:rPr lang="sk-SK" baseline="-25000" dirty="0" smtClean="0"/>
              <a:t>k-1</a:t>
            </a:r>
          </a:p>
          <a:p>
            <a:endParaRPr lang="sk-SK" baseline="-25000" dirty="0" smtClean="0"/>
          </a:p>
          <a:p>
            <a:r>
              <a:rPr lang="sk-SK" dirty="0" smtClean="0"/>
              <a:t>/</a:t>
            </a:r>
            <a:r>
              <a:rPr lang="es-ES" dirty="0" smtClean="0"/>
              <a:t> y</a:t>
            </a:r>
            <a:r>
              <a:rPr lang="es-ES" baseline="-25000" dirty="0" smtClean="0"/>
              <a:t>i </a:t>
            </a:r>
            <a:r>
              <a:rPr lang="es-ES" dirty="0" smtClean="0"/>
              <a:t>= alpha * </a:t>
            </a:r>
            <a:r>
              <a:rPr lang="sk-SK" dirty="0" smtClean="0"/>
              <a:t>vstup</a:t>
            </a:r>
            <a:r>
              <a:rPr lang="es-ES" dirty="0" smtClean="0"/>
              <a:t> </a:t>
            </a:r>
            <a:r>
              <a:rPr lang="sk-SK" dirty="0" smtClean="0"/>
              <a:t>+ (1-alpha)*</a:t>
            </a:r>
            <a:r>
              <a:rPr lang="es-ES" dirty="0" smtClean="0"/>
              <a:t>y</a:t>
            </a:r>
            <a:r>
              <a:rPr lang="es-ES" baseline="-25000" dirty="0" smtClean="0"/>
              <a:t>i-1 </a:t>
            </a:r>
            <a:r>
              <a:rPr lang="sk-SK" dirty="0" smtClean="0"/>
              <a:t>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x = </a:t>
            </a:r>
            <a:r>
              <a:rPr lang="sk-SK" dirty="0" err="1" smtClean="0"/>
              <a:t>K*vstup</a:t>
            </a:r>
            <a:r>
              <a:rPr lang="sk-SK" dirty="0" smtClean="0"/>
              <a:t> + (1-K)*x</a:t>
            </a:r>
            <a:r>
              <a:rPr lang="sk-SK" baseline="-25000" dirty="0" smtClean="0"/>
              <a:t>k-1</a:t>
            </a:r>
            <a:endParaRPr lang="en-GB" dirty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10" t="19092" r="24648" b="36337"/>
          <a:stretch>
            <a:fillRect/>
          </a:stretch>
        </p:blipFill>
        <p:spPr bwMode="auto">
          <a:xfrm>
            <a:off x="0" y="1988840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Variance</a:t>
            </a:r>
            <a:r>
              <a:rPr lang="sk-SK" dirty="0" smtClean="0"/>
              <a:t> (odchýlka)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počíta disperziu vstupných hodnôt</a:t>
            </a:r>
          </a:p>
          <a:p>
            <a:endParaRPr lang="en-GB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9552" y="2132856"/>
          <a:ext cx="5456238" cy="1465262"/>
        </p:xfrm>
        <a:graphic>
          <a:graphicData uri="http://schemas.openxmlformats.org/presentationml/2006/ole">
            <p:oleObj spid="_x0000_s3074" name="Rovnica" r:id="rId3" imgW="1600200" imgH="431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11560" y="3789040"/>
          <a:ext cx="5328592" cy="1224136"/>
        </p:xfrm>
        <a:graphic>
          <a:graphicData uri="http://schemas.openxmlformats.org/presentationml/2006/ole">
            <p:oleObj spid="_x0000_s3075" name="Rovnica" r:id="rId4" imgW="1218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Accelerometer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Meria zrýchlenie pôsobiace na zariadenie, tým že meria zrýchlenie pôsobiace priamo na seba</a:t>
            </a:r>
          </a:p>
          <a:p>
            <a:r>
              <a:rPr lang="sk-SK" dirty="0" smtClean="0"/>
              <a:t>Pričom pri vertikálnom smere zahrňuje aj gravitačné zrýchlenie g</a:t>
            </a:r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Variance</a:t>
            </a:r>
            <a:r>
              <a:rPr lang="sk-SK" dirty="0" smtClean="0"/>
              <a:t> filter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Zoberie hodnoty vzdialené od seba maximálne 500 (veľkosť okna) časových jednotiek (</a:t>
            </a:r>
            <a:r>
              <a:rPr lang="sk-SK" dirty="0" err="1" smtClean="0"/>
              <a:t>x</a:t>
            </a:r>
            <a:r>
              <a:rPr lang="sk-SK" baseline="-25000" dirty="0" err="1" smtClean="0"/>
              <a:t>i</a:t>
            </a:r>
            <a:r>
              <a:rPr lang="sk-SK" dirty="0" smtClean="0"/>
              <a:t>)</a:t>
            </a:r>
          </a:p>
          <a:p>
            <a:r>
              <a:rPr lang="sk-SK" dirty="0" smtClean="0"/>
              <a:t>Vypočíta priemer z </a:t>
            </a:r>
            <a:r>
              <a:rPr lang="sk-SK" dirty="0" err="1" smtClean="0"/>
              <a:t>x</a:t>
            </a:r>
            <a:r>
              <a:rPr lang="sk-SK" baseline="-25000" dirty="0" err="1" smtClean="0"/>
              <a:t>i</a:t>
            </a:r>
            <a:r>
              <a:rPr lang="sk-SK" dirty="0" smtClean="0"/>
              <a:t> každých 40 časových jednotiek (</a:t>
            </a:r>
            <a:r>
              <a:rPr lang="sk-SK" dirty="0" err="1" smtClean="0"/>
              <a:t>z</a:t>
            </a:r>
            <a:r>
              <a:rPr lang="sk-SK" baseline="-25000" dirty="0" err="1" smtClean="0"/>
              <a:t>i</a:t>
            </a:r>
            <a:r>
              <a:rPr lang="sk-SK" dirty="0" smtClean="0"/>
              <a:t>) – vyhladzovanie dát</a:t>
            </a:r>
          </a:p>
          <a:p>
            <a:r>
              <a:rPr lang="sk-SK" dirty="0" smtClean="0"/>
              <a:t>Vypočíta odchýlku </a:t>
            </a:r>
            <a:r>
              <a:rPr lang="sk-SK" dirty="0" err="1" smtClean="0"/>
              <a:t>z</a:t>
            </a:r>
            <a:r>
              <a:rPr lang="sk-SK" baseline="-25000" dirty="0" err="1" smtClean="0"/>
              <a:t>i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07" t="18367" r="24787" b="35348"/>
          <a:stretch>
            <a:fillRect/>
          </a:stretch>
        </p:blipFill>
        <p:spPr bwMode="auto">
          <a:xfrm>
            <a:off x="899592" y="3429000"/>
            <a:ext cx="7380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24806" t="18500" r="41529" b="34250"/>
          <a:stretch>
            <a:fillRect/>
          </a:stretch>
        </p:blipFill>
        <p:spPr bwMode="auto">
          <a:xfrm>
            <a:off x="2123728" y="548680"/>
            <a:ext cx="41399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Filtre pre zisťovanie kritických bodov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Sledovanie prahu</a:t>
            </a:r>
          </a:p>
          <a:p>
            <a:r>
              <a:rPr lang="en-GB" dirty="0" err="1" smtClean="0"/>
              <a:t>Sledovanie</a:t>
            </a:r>
            <a:r>
              <a:rPr lang="en-GB" dirty="0" smtClean="0"/>
              <a:t> </a:t>
            </a:r>
            <a:r>
              <a:rPr lang="en-GB" dirty="0" err="1" smtClean="0"/>
              <a:t>prahu</a:t>
            </a:r>
            <a:r>
              <a:rPr lang="en-GB" dirty="0" smtClean="0"/>
              <a:t> a </a:t>
            </a:r>
            <a:r>
              <a:rPr lang="en-GB" dirty="0" err="1" smtClean="0"/>
              <a:t>počtu</a:t>
            </a:r>
            <a:endParaRPr lang="sk-SK" dirty="0" smtClean="0"/>
          </a:p>
          <a:p>
            <a:r>
              <a:rPr lang="en-GB" dirty="0" err="1" smtClean="0"/>
              <a:t>Sledovanie</a:t>
            </a:r>
            <a:r>
              <a:rPr lang="en-GB" dirty="0" smtClean="0"/>
              <a:t> </a:t>
            </a:r>
            <a:r>
              <a:rPr lang="en-GB" dirty="0" err="1" smtClean="0"/>
              <a:t>prahu</a:t>
            </a:r>
            <a:r>
              <a:rPr lang="en-GB" dirty="0" smtClean="0"/>
              <a:t> a </a:t>
            </a:r>
            <a:r>
              <a:rPr lang="en-GB" dirty="0" err="1" smtClean="0"/>
              <a:t>času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Sledovanie prahu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Keď vstup prekročí prahovú hodnotu, vznikne kritický bod</a:t>
            </a:r>
          </a:p>
          <a:p>
            <a:r>
              <a:rPr lang="sk-SK" dirty="0" smtClean="0"/>
              <a:t>Keď vstup klesne opäť pod prahovú hodnotu, vznikne ďalší kritický bod</a:t>
            </a:r>
          </a:p>
          <a:p>
            <a:r>
              <a:rPr lang="sk-SK" dirty="0" smtClean="0"/>
              <a:t>2 kritické body značia začiatok pohybu alebo koniec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Sledovanie prahu a počtu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Počíta počet hodnôt nad prahom</a:t>
            </a:r>
          </a:p>
          <a:p>
            <a:r>
              <a:rPr lang="sk-SK" dirty="0" smtClean="0"/>
              <a:t>Ak tento počet presiahne akceptovaný počet, vznikne kritický bod</a:t>
            </a:r>
          </a:p>
          <a:p>
            <a:r>
              <a:rPr lang="sk-SK" dirty="0" smtClean="0"/>
              <a:t>1 kritický bod značí začiatok alebo koniec pohybu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Sledovanie</a:t>
            </a:r>
            <a:r>
              <a:rPr lang="en-GB" dirty="0" smtClean="0"/>
              <a:t> </a:t>
            </a:r>
            <a:r>
              <a:rPr lang="en-GB" dirty="0" err="1" smtClean="0"/>
              <a:t>prahu</a:t>
            </a:r>
            <a:r>
              <a:rPr lang="en-GB" dirty="0" smtClean="0"/>
              <a:t> a </a:t>
            </a:r>
            <a:r>
              <a:rPr lang="en-GB" dirty="0" err="1" smtClean="0"/>
              <a:t>času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Počíta rozdiel časových pečiatok prvej a poslednej hodnoty nad prahom</a:t>
            </a:r>
          </a:p>
          <a:p>
            <a:r>
              <a:rPr lang="sk-SK" dirty="0" smtClean="0"/>
              <a:t>Ak tento čas presiahne akceptovaný čas, vznikne kritický bod</a:t>
            </a:r>
          </a:p>
          <a:p>
            <a:r>
              <a:rPr lang="sk-SK" dirty="0" smtClean="0"/>
              <a:t>1 kritický bod značí začiatok alebo koniec pohybu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Filtre pre úpravu dát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LowPass</a:t>
            </a:r>
            <a:r>
              <a:rPr lang="sk-SK" dirty="0" smtClean="0"/>
              <a:t> Filter</a:t>
            </a:r>
          </a:p>
          <a:p>
            <a:r>
              <a:rPr lang="sk-SK" dirty="0" err="1" smtClean="0"/>
              <a:t>Kalmanov</a:t>
            </a:r>
            <a:r>
              <a:rPr lang="sk-SK" dirty="0" smtClean="0"/>
              <a:t> Filter</a:t>
            </a:r>
          </a:p>
          <a:p>
            <a:r>
              <a:rPr lang="sk-SK" dirty="0" err="1" smtClean="0"/>
              <a:t>Variance</a:t>
            </a:r>
            <a:r>
              <a:rPr lang="sk-SK" dirty="0" smtClean="0"/>
              <a:t> Filter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LowPass</a:t>
            </a:r>
            <a:r>
              <a:rPr lang="sk-SK" dirty="0" smtClean="0"/>
              <a:t> Filter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y</a:t>
            </a:r>
            <a:r>
              <a:rPr lang="es-ES" baseline="-25000" dirty="0" smtClean="0"/>
              <a:t>i </a:t>
            </a:r>
            <a:r>
              <a:rPr lang="es-ES" dirty="0" smtClean="0"/>
              <a:t>= y</a:t>
            </a:r>
            <a:r>
              <a:rPr lang="es-ES" baseline="-25000" dirty="0" smtClean="0"/>
              <a:t>i-1</a:t>
            </a:r>
            <a:r>
              <a:rPr lang="es-ES" dirty="0" smtClean="0"/>
              <a:t> + alpha * (x</a:t>
            </a:r>
            <a:r>
              <a:rPr lang="es-ES" baseline="-25000" dirty="0" smtClean="0"/>
              <a:t>i</a:t>
            </a:r>
            <a:r>
              <a:rPr lang="es-ES" dirty="0" smtClean="0"/>
              <a:t> - y</a:t>
            </a:r>
            <a:r>
              <a:rPr lang="es-ES" baseline="-25000" dirty="0" smtClean="0"/>
              <a:t>i-1</a:t>
            </a:r>
            <a:r>
              <a:rPr lang="es-ES" dirty="0" smtClean="0"/>
              <a:t>)</a:t>
            </a:r>
            <a:endParaRPr lang="sk-SK" dirty="0" smtClean="0"/>
          </a:p>
          <a:p>
            <a:r>
              <a:rPr lang="es-ES" dirty="0" smtClean="0"/>
              <a:t> y</a:t>
            </a:r>
            <a:r>
              <a:rPr lang="es-ES" baseline="-25000" dirty="0" smtClean="0"/>
              <a:t>i </a:t>
            </a:r>
            <a:r>
              <a:rPr lang="es-ES" dirty="0" smtClean="0"/>
              <a:t>= alpha * x</a:t>
            </a:r>
            <a:r>
              <a:rPr lang="es-ES" baseline="-25000" dirty="0" smtClean="0"/>
              <a:t>i</a:t>
            </a:r>
            <a:r>
              <a:rPr lang="es-ES" dirty="0" smtClean="0"/>
              <a:t> </a:t>
            </a:r>
            <a:r>
              <a:rPr lang="sk-SK" dirty="0" smtClean="0"/>
              <a:t>+ (1-alpha)*</a:t>
            </a:r>
            <a:r>
              <a:rPr lang="es-ES" dirty="0" smtClean="0"/>
              <a:t>y</a:t>
            </a:r>
            <a:r>
              <a:rPr lang="es-ES" baseline="-25000" dirty="0" smtClean="0"/>
              <a:t>i-1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alpha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 vyhladzovacia konštanta</a:t>
            </a:r>
          </a:p>
          <a:p>
            <a:pPr lvl="1"/>
            <a:r>
              <a:rPr lang="sk-SK" dirty="0" smtClean="0"/>
              <a:t> čím je </a:t>
            </a:r>
            <a:r>
              <a:rPr lang="sk-SK" dirty="0" err="1" smtClean="0"/>
              <a:t>alpha</a:t>
            </a:r>
            <a:r>
              <a:rPr lang="sk-SK" dirty="0" smtClean="0"/>
              <a:t> väčšia, tým sa viac prihliada na hodnotu vstupu</a:t>
            </a:r>
          </a:p>
          <a:p>
            <a:pPr lvl="1"/>
            <a:r>
              <a:rPr lang="sk-SK" dirty="0" smtClean="0"/>
              <a:t>určuje váhu vstupnej hodnoty</a:t>
            </a:r>
            <a:endParaRPr lang="sk-SK" dirty="0"/>
          </a:p>
          <a:p>
            <a:endParaRPr lang="sk-SK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y</a:t>
            </a:r>
            <a:r>
              <a:rPr lang="es-ES" baseline="-25000" dirty="0" smtClean="0"/>
              <a:t>i </a:t>
            </a:r>
            <a:r>
              <a:rPr lang="es-ES" dirty="0" smtClean="0"/>
              <a:t>= alpha * x</a:t>
            </a:r>
            <a:r>
              <a:rPr lang="es-ES" baseline="-25000" dirty="0" smtClean="0"/>
              <a:t>i</a:t>
            </a:r>
            <a:r>
              <a:rPr lang="es-ES" dirty="0" smtClean="0"/>
              <a:t> </a:t>
            </a:r>
            <a:r>
              <a:rPr lang="sk-SK" dirty="0" smtClean="0"/>
              <a:t>+ (1-alpha)*</a:t>
            </a:r>
            <a:r>
              <a:rPr lang="es-ES" dirty="0" smtClean="0"/>
              <a:t>y</a:t>
            </a:r>
            <a:r>
              <a:rPr lang="es-ES" baseline="-25000" dirty="0" smtClean="0"/>
              <a:t>i-1</a:t>
            </a:r>
            <a:endParaRPr lang="sk-SK" dirty="0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45" t="19092" r="25613" b="38051"/>
          <a:stretch>
            <a:fillRect/>
          </a:stretch>
        </p:blipFill>
        <p:spPr bwMode="auto">
          <a:xfrm>
            <a:off x="0" y="2204864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Lineárny Diskrétny </a:t>
            </a:r>
            <a:r>
              <a:rPr lang="sk-SK" dirty="0" err="1" smtClean="0"/>
              <a:t>Kalmanov</a:t>
            </a:r>
            <a:r>
              <a:rPr lang="sk-SK" dirty="0" smtClean="0"/>
              <a:t> Filter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Pracujeme s jedným vstupom</a:t>
            </a:r>
          </a:p>
          <a:p>
            <a:r>
              <a:rPr lang="sk-SK" dirty="0" smtClean="0"/>
              <a:t>Všetky matice sú jednorozmerné</a:t>
            </a:r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ChangeAspect="1"/>
          </p:cNvGraphicFramePr>
          <p:nvPr>
            <p:ph idx="1"/>
          </p:nvPr>
        </p:nvGraphicFramePr>
        <p:xfrm>
          <a:off x="971550" y="1412875"/>
          <a:ext cx="2120900" cy="822325"/>
        </p:xfrm>
        <a:graphic>
          <a:graphicData uri="http://schemas.openxmlformats.org/presentationml/2006/ole">
            <p:oleObj spid="_x0000_s2050" name="Rovnica" r:id="rId3" imgW="622080" imgH="241200" progId="Equation.3">
              <p:embed/>
            </p:oleObj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971600" y="9807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Kovariancia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971600" y="22048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Disperzia</a:t>
            </a:r>
            <a:endParaRPr lang="en-GB" dirty="0"/>
          </a:p>
        </p:txBody>
      </p:sp>
      <p:graphicFrame>
        <p:nvGraphicFramePr>
          <p:cNvPr id="2051" name="Zástupný symbol obsahu 3"/>
          <p:cNvGraphicFramePr>
            <a:graphicFrameLocks noChangeAspect="1"/>
          </p:cNvGraphicFramePr>
          <p:nvPr/>
        </p:nvGraphicFramePr>
        <p:xfrm>
          <a:off x="1115616" y="2636912"/>
          <a:ext cx="779462" cy="604838"/>
        </p:xfrm>
        <a:graphic>
          <a:graphicData uri="http://schemas.openxmlformats.org/presentationml/2006/ole">
            <p:oleObj spid="_x0000_s2051" name="Rovnica" r:id="rId4" imgW="228600" imgH="177480" progId="Equation.3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1043608" y="350100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Disperzia</a:t>
            </a:r>
          </a:p>
          <a:p>
            <a:r>
              <a:rPr lang="sk-SK" dirty="0" smtClean="0"/>
              <a:t>	- stredná kvadratická odchýlka merania</a:t>
            </a:r>
          </a:p>
          <a:p>
            <a:r>
              <a:rPr lang="sk-SK" dirty="0" smtClean="0"/>
              <a:t>Stredná odchýlka merania </a:t>
            </a:r>
          </a:p>
          <a:p>
            <a:r>
              <a:rPr lang="sk-SK" dirty="0" smtClean="0"/>
              <a:t>	- charakterizuje ako sú vzdialené hodnoty merania od strednej hodnoty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Nastavenie aktuálnej meranej hodnoty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Ax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</a:t>
            </a:r>
            <a:r>
              <a:rPr lang="en-GB" i="1" dirty="0" err="1" smtClean="0"/>
              <a:t>Bu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w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</a:t>
            </a:r>
            <a:endParaRPr lang="sk-SK" i="1" dirty="0" smtClean="0"/>
          </a:p>
          <a:p>
            <a:r>
              <a:rPr lang="en-GB" i="1" dirty="0" err="1" smtClean="0"/>
              <a:t>z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Hx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+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k</a:t>
            </a:r>
            <a:endParaRPr lang="sk-SK" i="1" baseline="-250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err="1" smtClean="0"/>
              <a:t>x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</a:t>
            </a:r>
            <a:r>
              <a:rPr lang="en-GB" i="1" dirty="0" err="1" smtClean="0"/>
              <a:t>Ax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</a:t>
            </a:r>
            <a:r>
              <a:rPr lang="en-GB" i="1" dirty="0" err="1" smtClean="0"/>
              <a:t>Bu</a:t>
            </a:r>
            <a:r>
              <a:rPr lang="en-GB" i="1" baseline="-25000" dirty="0" err="1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 + w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-1</a:t>
            </a:r>
            <a:r>
              <a:rPr lang="en-GB" i="1" dirty="0" smtClean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i="1" dirty="0" smtClean="0"/>
              <a:t>x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 </a:t>
            </a:r>
            <a:r>
              <a:rPr lang="sk-SK" i="1" dirty="0" smtClean="0"/>
              <a:t> - aktuálny stav systému</a:t>
            </a:r>
          </a:p>
          <a:p>
            <a:r>
              <a:rPr lang="sk-SK" i="1" dirty="0" smtClean="0"/>
              <a:t>x</a:t>
            </a:r>
            <a:r>
              <a:rPr lang="en-GB" i="1" baseline="-25000" dirty="0" smtClean="0"/>
              <a:t>k</a:t>
            </a:r>
            <a:r>
              <a:rPr lang="sk-SK" i="1" baseline="-25000" dirty="0" smtClean="0"/>
              <a:t>-1 </a:t>
            </a:r>
            <a:r>
              <a:rPr lang="sk-SK" i="1" dirty="0" smtClean="0"/>
              <a:t> - predchádzajúci stav systému (vstup)</a:t>
            </a:r>
          </a:p>
          <a:p>
            <a:r>
              <a:rPr lang="sk-SK" i="1" dirty="0" smtClean="0"/>
              <a:t>u - riadiaca premenná (nepoužívame)</a:t>
            </a:r>
          </a:p>
          <a:p>
            <a:r>
              <a:rPr lang="sk-SK" i="1" dirty="0" smtClean="0"/>
              <a:t>w – procesný šum (náhodná premenná – my nepoužívame) </a:t>
            </a:r>
          </a:p>
          <a:p>
            <a:r>
              <a:rPr lang="sk-SK" i="1" dirty="0" smtClean="0"/>
              <a:t>A = 1 – upravuje vzťah aktuálneho stavu vzhľadom na predchádzajúci ak nie sú prítomné riadiaca premenná u alebo procesný šum w</a:t>
            </a:r>
          </a:p>
          <a:p>
            <a:r>
              <a:rPr lang="sk-SK" i="1" dirty="0" smtClean="0"/>
              <a:t>B = 0 – nemáme riadiaci vstup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641</Words>
  <Application>Microsoft Office PowerPoint</Application>
  <PresentationFormat>Prezentácia na obrazovke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8" baseType="lpstr">
      <vt:lpstr>Technický</vt:lpstr>
      <vt:lpstr>Rovnica</vt:lpstr>
      <vt:lpstr>Filtre - prehľad</vt:lpstr>
      <vt:lpstr>Accelerometer</vt:lpstr>
      <vt:lpstr>Filtre pre úpravu dát</vt:lpstr>
      <vt:lpstr>LowPass Filter</vt:lpstr>
      <vt:lpstr> yi = alpha * xi + (1-alpha)*yi-1</vt:lpstr>
      <vt:lpstr>Lineárny Diskrétny Kalmanov Filter</vt:lpstr>
      <vt:lpstr>Snímka 7</vt:lpstr>
      <vt:lpstr>Nastavenie aktuálnej meranej hodnoty</vt:lpstr>
      <vt:lpstr>xk = Axk-1  + Buk-1  + wk-1 </vt:lpstr>
      <vt:lpstr>zk = Hxk + vk</vt:lpstr>
      <vt:lpstr>Nastavenie aktuálnej meranej hodnoty</vt:lpstr>
      <vt:lpstr>Predikcia</vt:lpstr>
      <vt:lpstr>Oprava</vt:lpstr>
      <vt:lpstr>K = Pk / (Pk + R)</vt:lpstr>
      <vt:lpstr>x = xk + K * (zk –  xk)</vt:lpstr>
      <vt:lpstr>Do ďalšieho merania sa posúva</vt:lpstr>
      <vt:lpstr>Zhrnutie Kalmanovho filtra</vt:lpstr>
      <vt:lpstr>x = K*vstup + (1-K)*xk-1</vt:lpstr>
      <vt:lpstr>Variance (odchýlka)</vt:lpstr>
      <vt:lpstr>Variance filter</vt:lpstr>
      <vt:lpstr>Snímka 21</vt:lpstr>
      <vt:lpstr>Filtre pre zisťovanie kritických bodov</vt:lpstr>
      <vt:lpstr>Sledovanie prahu</vt:lpstr>
      <vt:lpstr>Sledovanie prahu a počtu</vt:lpstr>
      <vt:lpstr>Sledovanie prahu a času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Slavomír Slovenkai</dc:creator>
  <cp:lastModifiedBy>Slavomír Slovenkai</cp:lastModifiedBy>
  <cp:revision>52</cp:revision>
  <dcterms:created xsi:type="dcterms:W3CDTF">2016-11-04T14:29:07Z</dcterms:created>
  <dcterms:modified xsi:type="dcterms:W3CDTF">2016-11-06T17:43:53Z</dcterms:modified>
</cp:coreProperties>
</file>