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7" r:id="rId4"/>
    <p:sldId id="286" r:id="rId5"/>
    <p:sldId id="285" r:id="rId6"/>
    <p:sldId id="279" r:id="rId7"/>
    <p:sldId id="273" r:id="rId8"/>
    <p:sldId id="274" r:id="rId9"/>
    <p:sldId id="289" r:id="rId10"/>
    <p:sldId id="265" r:id="rId11"/>
    <p:sldId id="267" r:id="rId12"/>
    <p:sldId id="258" r:id="rId13"/>
    <p:sldId id="288" r:id="rId14"/>
    <p:sldId id="292" r:id="rId15"/>
    <p:sldId id="275" r:id="rId16"/>
    <p:sldId id="290" r:id="rId17"/>
    <p:sldId id="297" r:id="rId18"/>
    <p:sldId id="291" r:id="rId19"/>
    <p:sldId id="266" r:id="rId20"/>
    <p:sldId id="293" r:id="rId21"/>
    <p:sldId id="299" r:id="rId22"/>
    <p:sldId id="269" r:id="rId23"/>
    <p:sldId id="270" r:id="rId24"/>
    <p:sldId id="296" r:id="rId25"/>
    <p:sldId id="271" r:id="rId26"/>
    <p:sldId id="262" r:id="rId27"/>
    <p:sldId id="272" r:id="rId28"/>
    <p:sldId id="295" r:id="rId29"/>
    <p:sldId id="298" r:id="rId30"/>
    <p:sldId id="281" r:id="rId31"/>
    <p:sldId id="282"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a:srgbClr val="0066FF"/>
    <a:srgbClr val="33CC33"/>
    <a:srgbClr val="21FF6B"/>
  </p:clrMru>
</p:presentationPr>
</file>

<file path=ppt/tableStyles.xml><?xml version="1.0" encoding="utf-8"?>
<a:tblStyleLst xmlns:a="http://schemas.openxmlformats.org/drawingml/2006/main" def="{5C22544A-7EE6-4342-B048-85BDC9FD1C3A}">
  <a:tblStyle styleId="{3C2FFA5D-87B4-456A-9821-1D502468CF0F}" styleName="Štýl s motívom 1 - zvýrazneni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Štýl s motívom 2 - zvýrazneni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Štýl s motívom 1 - zvýrazneni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82446" autoAdjust="0"/>
  </p:normalViewPr>
  <p:slideViewPr>
    <p:cSldViewPr>
      <p:cViewPr>
        <p:scale>
          <a:sx n="75" d="100"/>
          <a:sy n="75" d="100"/>
        </p:scale>
        <p:origin x="-1656" y="29"/>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5E10E-2F56-4439-95A6-61F034C510D3}" type="datetimeFigureOut">
              <a:rPr lang="en-GB" smtClean="0"/>
              <a:pPr/>
              <a:t>02/04/2017</a:t>
            </a:fld>
            <a:endParaRPr lang="en-GB"/>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61244-1D52-48A3-BD1C-8568D162AF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US" dirty="0" smtClean="0"/>
              <a:t>[</a:t>
            </a:r>
            <a:r>
              <a:rPr lang="en-US" dirty="0" err="1" smtClean="0"/>
              <a:t>reprodukcia</a:t>
            </a:r>
            <a:r>
              <a:rPr lang="en-US" dirty="0" smtClean="0"/>
              <a:t> </a:t>
            </a:r>
            <a:r>
              <a:rPr lang="en-US" dirty="0" err="1" smtClean="0"/>
              <a:t>sn</a:t>
            </a:r>
            <a:r>
              <a:rPr lang="sk-SK" dirty="0" err="1" smtClean="0"/>
              <a:t>ímku</a:t>
            </a:r>
            <a:r>
              <a:rPr lang="en-US" dirty="0" smtClean="0"/>
              <a:t>]</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V</a:t>
            </a:r>
            <a:r>
              <a:rPr lang="sk-SK" baseline="0" dirty="0" smtClean="0"/>
              <a:t> hornej časti obrázka je možné vidieť dáta zrýchlenia z </a:t>
            </a:r>
            <a:r>
              <a:rPr lang="sk-SK" baseline="0" dirty="0" err="1" smtClean="0"/>
              <a:t>akcelerometra</a:t>
            </a:r>
            <a:r>
              <a:rPr lang="sk-SK" baseline="0" dirty="0" smtClean="0"/>
              <a:t>, ktoré obsahujú šum. V spodnej časti sa nachádza zodpovedajúci rozptyl hodnôt zrýchlenia. Nie je ale možné na základe neho </a:t>
            </a:r>
            <a:r>
              <a:rPr lang="sk-SK" baseline="0" dirty="0" err="1" smtClean="0"/>
              <a:t>uřčiť</a:t>
            </a:r>
            <a:r>
              <a:rPr lang="sk-SK" baseline="0" dirty="0" smtClean="0"/>
              <a:t> kritické body.</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Na tomto obrázku už</a:t>
            </a:r>
            <a:r>
              <a:rPr lang="sk-SK" baseline="0" dirty="0" smtClean="0"/>
              <a:t> môžeme vidieť vyhladené predchádzajúce dáta a zodpovedajúci rozptyl, na základe ktorého je možné určiť kritické body.</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Šum z dát</a:t>
            </a:r>
            <a:r>
              <a:rPr lang="sk-SK" baseline="0" dirty="0" smtClean="0"/>
              <a:t> je možné odstrániť viacerými spôsobmi. Jedným z nich je kĺzavý priemer, ktorý priemeruje každých n hodnôt. Ďalšou metódou je </a:t>
            </a:r>
            <a:r>
              <a:rPr lang="sk-SK" baseline="0" dirty="0" err="1" smtClean="0"/>
              <a:t>LowPass</a:t>
            </a:r>
            <a:r>
              <a:rPr lang="sk-SK" baseline="0" dirty="0" smtClean="0"/>
              <a:t> filter, ktorý novú hodnotu vypočíta rozložením váhy </a:t>
            </a:r>
            <a:r>
              <a:rPr lang="sk-SK" baseline="0" dirty="0" err="1" smtClean="0"/>
              <a:t>alpha</a:t>
            </a:r>
            <a:r>
              <a:rPr lang="sk-SK" baseline="0" dirty="0" smtClean="0"/>
              <a:t> medzi aktuálne nameranú hodnotu a predchádzajúci výstup funkcie. Treťou možnosťou, ktorú sme vyskúšali je </a:t>
            </a:r>
            <a:r>
              <a:rPr lang="sk-SK" baseline="0" dirty="0" err="1" smtClean="0"/>
              <a:t>Kalmanov</a:t>
            </a:r>
            <a:r>
              <a:rPr lang="sk-SK" baseline="0" dirty="0" smtClean="0"/>
              <a:t> filter.</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Predpokladaná </a:t>
            </a:r>
            <a:r>
              <a:rPr lang="sk-SK" baseline="0" dirty="0" smtClean="0"/>
              <a:t>hodnota zrýchlenia x  je obklopená možným rozptylom a nameraná hodnota z,  je obklopená rozptylom šumu senzora. </a:t>
            </a:r>
            <a:r>
              <a:rPr lang="sk-SK" baseline="0" dirty="0" err="1" smtClean="0"/>
              <a:t>Kalmanov</a:t>
            </a:r>
            <a:r>
              <a:rPr lang="sk-SK" baseline="0" dirty="0" smtClean="0"/>
              <a:t> filter na základe týchto informácii určí najpravdepodobnejšiu reálnu hodnotu, ktorá mala byť </a:t>
            </a:r>
            <a:r>
              <a:rPr lang="sk-SK" baseline="0" dirty="0" err="1" smtClean="0"/>
              <a:t>nemaraná</a:t>
            </a:r>
            <a:r>
              <a:rPr lang="sk-SK" baseline="0" dirty="0" smtClean="0"/>
              <a:t>.</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Ako</a:t>
            </a:r>
            <a:r>
              <a:rPr lang="sk-SK" baseline="0" dirty="0" smtClean="0"/>
              <a:t> je možné vidieť na </a:t>
            </a:r>
            <a:r>
              <a:rPr lang="sk-SK" baseline="0" dirty="0" err="1" smtClean="0"/>
              <a:t>slajde</a:t>
            </a:r>
            <a:r>
              <a:rPr lang="sk-SK" baseline="0" dirty="0" smtClean="0"/>
              <a:t>, po aplikovaní metód filtrovania na dáta zrýchlenia je možné odlíšiť rozptyl spôsobený zrýchľovaním výťahu od pokojového stavu alebo rovnomerného pohybu.</a:t>
            </a:r>
            <a:endParaRPr lang="en-GB" dirty="0">
              <a:solidFill>
                <a:srgbClr val="FF0000"/>
              </a:solidFill>
            </a:endParaRPr>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aseline="0" dirty="0" smtClean="0"/>
              <a:t>Kritické body detegujeme vtedy, ak rozptyl prekročí prahovú hodnotu.</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baseline="0" dirty="0" smtClean="0">
                <a:solidFill>
                  <a:schemeClr val="tx1"/>
                </a:solidFill>
                <a:latin typeface="+mn-lt"/>
                <a:ea typeface="+mn-ea"/>
                <a:cs typeface="+mn-cs"/>
              </a:rPr>
              <a:t>Z pozorovaní sme zistili, že priebehy zrýchľovania respektíve spomaľovania sa líšia. Na hornom obrázku je možné vidieť, že výťah má dvojfázové spomaľovanie, čo môže predstavovať problém z hľadiska počtu kritických bodov. Okrem toho, staršie výťahy majú 10 až 20 krát väčší rozptyl hodnôt v oblasti zrýchľovania ako novšie modely.</a:t>
            </a:r>
          </a:p>
          <a:p>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Metódu detekcie</a:t>
            </a:r>
            <a:r>
              <a:rPr lang="sk-SK" baseline="0" dirty="0" smtClean="0"/>
              <a:t> kritických bodov sme otestovali na 30 vzorkách, ktoré okrem dát zrýchlenia rôznych typov výťahov, obsahovali aj zrýchlenie spôsobené krokmi. Najvhodnejším filtrom je kĺzavý priemer avšak aj ten zlyhal na dátach, ktoré obsahovali kroky. </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Pre analýzu zrýchlenia sme vyskúšali</a:t>
            </a:r>
            <a:r>
              <a:rPr lang="sk-SK" baseline="0" dirty="0" smtClean="0"/>
              <a:t> tieto tri spôsoby. Keďže druhá a tretia sa zakladajú na podobnom princípe, ukážeme si len jednu z nich.</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Pre</a:t>
            </a:r>
            <a:r>
              <a:rPr lang="sk-SK" baseline="0" dirty="0" smtClean="0"/>
              <a:t> túto metódu je stanovená prahová hodnota (horná a dolná) (</a:t>
            </a:r>
            <a:r>
              <a:rPr lang="sk-SK" baseline="0" dirty="0" err="1" smtClean="0"/>
              <a:t>klik</a:t>
            </a:r>
            <a:r>
              <a:rPr lang="sk-SK" baseline="0" dirty="0" smtClean="0"/>
              <a:t>) a každá hodnota, ktorá je od nej väčšia (respektíve menšia pre dolnú prahovú hodnotu), znamená nájdenie kritického bodu, teda začiatku poprípade konca zmeny pohybového stavu pre výťah. (</a:t>
            </a:r>
            <a:r>
              <a:rPr lang="sk-SK" baseline="0" dirty="0" err="1" smtClean="0"/>
              <a:t>klik</a:t>
            </a:r>
            <a:r>
              <a:rPr lang="sk-SK" baseline="0" dirty="0" smtClean="0"/>
              <a:t>)</a:t>
            </a:r>
            <a:br>
              <a:rPr lang="sk-SK" baseline="0" dirty="0" smtClean="0"/>
            </a:b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reprodukcia</a:t>
            </a:r>
            <a:r>
              <a:rPr lang="en-US" dirty="0" smtClean="0"/>
              <a:t> </a:t>
            </a:r>
            <a:r>
              <a:rPr lang="en-US" dirty="0" err="1" smtClean="0"/>
              <a:t>sn</a:t>
            </a:r>
            <a:r>
              <a:rPr lang="sk-SK" dirty="0" err="1" smtClean="0"/>
              <a:t>ímku</a:t>
            </a:r>
            <a:r>
              <a:rPr lang="en-US" dirty="0" smtClean="0"/>
              <a:t>]</a:t>
            </a:r>
            <a:endParaRPr lang="en-GB" dirty="0" smtClean="0"/>
          </a:p>
          <a:p>
            <a:endParaRPr lang="sk-SK" dirty="0" smtClean="0"/>
          </a:p>
          <a:p>
            <a:r>
              <a:rPr lang="sk-SK" dirty="0" smtClean="0"/>
              <a:t>//</a:t>
            </a:r>
            <a:r>
              <a:rPr lang="sk-SK" baseline="0" dirty="0" smtClean="0"/>
              <a:t> Nie som si istý kam ich vložiť</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aseline="0" dirty="0" smtClean="0"/>
              <a:t>Detekcia prahovou hodnotou sa nedá spoľahlivo použiť ak do meraní zakomponujeme kroky užívateľa </a:t>
            </a:r>
            <a:r>
              <a:rPr lang="sk-SK" baseline="0" dirty="0" err="1" smtClean="0"/>
              <a:t>smartfónu</a:t>
            </a:r>
            <a:r>
              <a:rPr lang="sk-SK" baseline="0" dirty="0" smtClean="0"/>
              <a:t> (</a:t>
            </a:r>
            <a:r>
              <a:rPr lang="sk-SK" baseline="0" dirty="0" err="1" smtClean="0"/>
              <a:t>klik</a:t>
            </a:r>
            <a:r>
              <a:rPr lang="sk-SK" baseline="0" dirty="0" smtClean="0"/>
              <a:t>), pretože ju neviem určiť tak aby neboli detegované. </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Preto bola použitá metóda Detekcie</a:t>
            </a:r>
            <a:r>
              <a:rPr lang="sk-SK" baseline="0" dirty="0" smtClean="0"/>
              <a:t> prahovou hodnotou a časom. Pre každú skupinu hodnôt nad prahom je počítaný rozdiel časov poslednej a prvej hodnoty danej skupiny. (</a:t>
            </a:r>
            <a:r>
              <a:rPr lang="sk-SK" baseline="0" dirty="0" err="1" smtClean="0"/>
              <a:t>klik</a:t>
            </a:r>
            <a:r>
              <a:rPr lang="sk-SK" baseline="0" dirty="0" smtClean="0"/>
              <a:t>) Ak je tento rozdiel menší ako čas trvania zrýchľovania / spomaľovania výťahu, hodnoty danej skupiny sa nezahŕňajú do detekcie.(</a:t>
            </a:r>
            <a:r>
              <a:rPr lang="sk-SK" baseline="0" dirty="0" err="1" smtClean="0"/>
              <a:t>klik</a:t>
            </a:r>
            <a:r>
              <a:rPr lang="sk-SK" baseline="0" dirty="0" smtClean="0"/>
              <a:t>)</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US" dirty="0" smtClean="0"/>
              <a:t>[</a:t>
            </a:r>
            <a:r>
              <a:rPr lang="en-US" dirty="0" err="1" smtClean="0"/>
              <a:t>reprodukcia</a:t>
            </a:r>
            <a:r>
              <a:rPr lang="en-US" dirty="0" smtClean="0"/>
              <a:t> </a:t>
            </a:r>
            <a:r>
              <a:rPr lang="en-US" dirty="0" err="1" smtClean="0"/>
              <a:t>sn</a:t>
            </a:r>
            <a:r>
              <a:rPr lang="sk-SK" dirty="0" err="1" smtClean="0"/>
              <a:t>ímku</a:t>
            </a:r>
            <a:r>
              <a:rPr lang="en-US" dirty="0" smtClean="0"/>
              <a:t>]</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Z analýzy zrýchlenia je</a:t>
            </a:r>
            <a:r>
              <a:rPr lang="sk-SK" baseline="0" dirty="0" smtClean="0"/>
              <a:t> možné na základe toho, ktorý prah bol aplikovaný pre </a:t>
            </a:r>
            <a:r>
              <a:rPr lang="sk-SK" baseline="0" dirty="0" err="1" smtClean="0"/>
              <a:t>inicializačnú</a:t>
            </a:r>
            <a:r>
              <a:rPr lang="sk-SK" baseline="0" dirty="0" smtClean="0"/>
              <a:t> fázu zrýchľovania určiť smer pohybu. Keďže v danom príklade bola </a:t>
            </a:r>
            <a:r>
              <a:rPr lang="sk-SK" baseline="0" dirty="0" err="1" smtClean="0"/>
              <a:t>inicializačná</a:t>
            </a:r>
            <a:r>
              <a:rPr lang="sk-SK" baseline="0" dirty="0" smtClean="0"/>
              <a:t> fáza nájdená pomocou hornej prahovej hodnoty (</a:t>
            </a:r>
            <a:r>
              <a:rPr lang="sk-SK" baseline="0" dirty="0" err="1" smtClean="0"/>
              <a:t>klik</a:t>
            </a:r>
            <a:r>
              <a:rPr lang="sk-SK" baseline="0" dirty="0" smtClean="0"/>
              <a:t>). Smer pohybu je nahor.(</a:t>
            </a:r>
            <a:r>
              <a:rPr lang="sk-SK" baseline="0" dirty="0" err="1" smtClean="0"/>
              <a:t>klik</a:t>
            </a:r>
            <a:r>
              <a:rPr lang="sk-SK" baseline="0" dirty="0" smtClean="0"/>
              <a:t>)</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Prvá</a:t>
            </a:r>
            <a:r>
              <a:rPr lang="sk-SK" baseline="0" dirty="0" smtClean="0"/>
              <a:t> metóda je založená na znalosti času, za ktorý prejde výťah na iné poschodie a vypočítania času trvania pohybu výťahu.</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28</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Druhou</a:t>
            </a:r>
            <a:r>
              <a:rPr lang="sk-SK" baseline="0" dirty="0" smtClean="0"/>
              <a:t> možnosťou je meranie atmosférického tlaku a na základe neho vypočítať zmenu výšky. Tu je potrebná znalosť výšky medzi poschodiami. Nevýhodou tohto prístupu je, že atmosférický tlak závisí od viacerých veličín, najmä od aktuálnej teploty a atmosférickom tlaku na úrovni mora. Ďalším nedostatkom je, že senzor </a:t>
            </a:r>
            <a:r>
              <a:rPr lang="sk-SK" baseline="0" dirty="0" err="1" smtClean="0"/>
              <a:t>smartfónu</a:t>
            </a:r>
            <a:r>
              <a:rPr lang="sk-SK" baseline="0" dirty="0" smtClean="0"/>
              <a:t> barometer, ktorý meria </a:t>
            </a:r>
            <a:r>
              <a:rPr lang="sk-SK" baseline="0" dirty="0" err="1" smtClean="0"/>
              <a:t>amtosférický</a:t>
            </a:r>
            <a:r>
              <a:rPr lang="sk-SK" baseline="0" dirty="0" smtClean="0"/>
              <a:t> tlak, nie je rozšírený.</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V rámci konferencie,</a:t>
            </a:r>
            <a:r>
              <a:rPr lang="sk-SK" baseline="0" dirty="0" smtClean="0"/>
              <a:t> ktorá sa zaoberala </a:t>
            </a:r>
            <a:r>
              <a:rPr lang="sk-SK" baseline="0" dirty="0" err="1" smtClean="0"/>
              <a:t>indoor</a:t>
            </a:r>
            <a:r>
              <a:rPr lang="sk-SK" baseline="0" dirty="0" smtClean="0"/>
              <a:t> navigáciou sa konala súťaž v lokalizácii </a:t>
            </a:r>
            <a:r>
              <a:rPr lang="sk-SK" baseline="0" dirty="0" err="1" smtClean="0"/>
              <a:t>smartfónu</a:t>
            </a:r>
            <a:r>
              <a:rPr lang="sk-SK" baseline="0" dirty="0" smtClean="0"/>
              <a:t> v budove. Súťažilo 6 </a:t>
            </a:r>
            <a:r>
              <a:rPr lang="sk-SK" baseline="0" dirty="0" err="1" smtClean="0"/>
              <a:t>týmov</a:t>
            </a:r>
            <a:r>
              <a:rPr lang="sk-SK" baseline="0" dirty="0" smtClean="0"/>
              <a:t>, ktoré chodili so </a:t>
            </a:r>
            <a:r>
              <a:rPr lang="sk-SK" baseline="0" dirty="0" err="1" smtClean="0"/>
              <a:t>smarfónom</a:t>
            </a:r>
            <a:r>
              <a:rPr lang="sk-SK" baseline="0" dirty="0" smtClean="0"/>
              <a:t> po budove v rámci ktorej bolo asi 50 kontrolných stanovísk a rôzne situácie. Ako je možné vidieť samotná lokalizácia nie je veľmi presná a niektoré </a:t>
            </a:r>
            <a:r>
              <a:rPr lang="sk-SK" baseline="0" dirty="0" err="1" smtClean="0"/>
              <a:t>týmy</a:t>
            </a:r>
            <a:r>
              <a:rPr lang="sk-SK" baseline="0" dirty="0" smtClean="0"/>
              <a:t> dosiahli chybu 25 metrov, ktorá bola spôsobená najmä zlým určením poschodia</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aseline="0" dirty="0" smtClean="0"/>
              <a:t>To </a:t>
            </a:r>
            <a:r>
              <a:rPr lang="sk-SK" baseline="0" dirty="0" smtClean="0"/>
              <a:t>môže v </a:t>
            </a:r>
            <a:r>
              <a:rPr lang="sk-SK" baseline="0" dirty="0" err="1" smtClean="0"/>
              <a:t>indoor</a:t>
            </a:r>
            <a:r>
              <a:rPr lang="sk-SK" baseline="0" dirty="0" smtClean="0"/>
              <a:t> prostredí nastať na špecifických miestach ako sú schody, eskalátory alebo výťah. Rozhodli sme sa zaoberať výťahom.</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aseline="0" dirty="0" smtClean="0"/>
              <a:t>Zrýchlenie môže byť merané pomocou senzoru </a:t>
            </a:r>
            <a:r>
              <a:rPr lang="sk-SK" baseline="0" dirty="0" err="1" smtClean="0"/>
              <a:t>smartfónu</a:t>
            </a:r>
            <a:r>
              <a:rPr lang="sk-SK" baseline="0" dirty="0" smtClean="0"/>
              <a:t>  </a:t>
            </a:r>
            <a:r>
              <a:rPr lang="sk-SK" baseline="0" dirty="0" err="1" smtClean="0"/>
              <a:t>akcelerometra</a:t>
            </a:r>
            <a:r>
              <a:rPr lang="sk-SK" baseline="0" dirty="0" smtClean="0"/>
              <a:t>. </a:t>
            </a:r>
          </a:p>
          <a:p>
            <a:r>
              <a:rPr lang="sk-SK" baseline="0" dirty="0" smtClean="0"/>
              <a:t>Je to senzor, ktorý meria zrýchlenie pôsobiace na zariadenie.  Výstupom je vektor nameraného zrýchlenia, pričom každá zložka zodpovedá jednej osi. Na základe článku pracujeme s výslednou veľkosťou vektora zrýchlenia.</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Na obrázku je možné</a:t>
            </a:r>
            <a:r>
              <a:rPr lang="sk-SK" baseline="0" dirty="0" smtClean="0"/>
              <a:t> vidieť dáta zrýchlenia, ktoré obsahujú kroky užívateľa a zrýchlenie spôsobené výťahom, ktoré chceme detegovať.</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Na</a:t>
            </a:r>
            <a:r>
              <a:rPr lang="sk-SK" baseline="0" dirty="0" smtClean="0"/>
              <a:t> dosiahnutie tohto cieľa bola v spomínanom článku použitá metóda kritických bodov.  Pod kritickým bodom sa rozumie čas, v ktorom sa zmenil stav pohybu výťahu. Teda. Výťah začal zrýchľovanie (</a:t>
            </a:r>
            <a:r>
              <a:rPr lang="sk-SK" baseline="0" dirty="0" err="1" smtClean="0"/>
              <a:t>klik</a:t>
            </a:r>
            <a:r>
              <a:rPr lang="sk-SK" baseline="0" dirty="0" smtClean="0"/>
              <a:t>), ukončuje zrýchľovanie , začal spomaľovanie , ukončuje spomaľovanie .</a:t>
            </a:r>
          </a:p>
          <a:p>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Pomocou</a:t>
            </a:r>
            <a:r>
              <a:rPr lang="sk-SK" baseline="0" dirty="0" smtClean="0"/>
              <a:t> týchto kritických bodov môžeme detegovať </a:t>
            </a:r>
            <a:r>
              <a:rPr lang="sk-SK" baseline="0" dirty="0" err="1" smtClean="0"/>
              <a:t>inicializačné</a:t>
            </a:r>
            <a:r>
              <a:rPr lang="sk-SK" baseline="0" dirty="0" smtClean="0"/>
              <a:t> zrýchlenie , koncové spomaľovanie  a medzi nimi konštantný pohyb výťahu.</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Kritické</a:t>
            </a:r>
            <a:r>
              <a:rPr lang="sk-SK" baseline="0" dirty="0" smtClean="0"/>
              <a:t> body je možné detegovať pomocou rozptylu. Rozptyl charakterizuje ako sa menia hodnoty v určitom časovom okne. V miestach, kde sa hodnoty zrýchlenia nemenia alebo sa menia v malom rozsahu, je rozptyl takmer nulový. Ale v miestach, kde sa zrýchlenie mení, je možné vidieť výrazný rozptyl.</a:t>
            </a:r>
            <a:endParaRPr lang="en-GB" dirty="0"/>
          </a:p>
        </p:txBody>
      </p:sp>
      <p:sp>
        <p:nvSpPr>
          <p:cNvPr id="4" name="Zástupný symbol čísla snímky 3"/>
          <p:cNvSpPr>
            <a:spLocks noGrp="1"/>
          </p:cNvSpPr>
          <p:nvPr>
            <p:ph type="sldNum" sz="quarter" idx="10"/>
          </p:nvPr>
        </p:nvSpPr>
        <p:spPr/>
        <p:txBody>
          <a:bodyPr/>
          <a:lstStyle/>
          <a:p>
            <a:fld id="{DED61244-1D52-48A3-BD1C-8568D162AF12}"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en-GB"/>
          </a:p>
        </p:txBody>
      </p:sp>
      <p:sp>
        <p:nvSpPr>
          <p:cNvPr id="4" name="Zástupný symbol dátumu 3"/>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5" name="Zástupný symbol päty 4"/>
          <p:cNvSpPr>
            <a:spLocks noGrp="1"/>
          </p:cNvSpPr>
          <p:nvPr>
            <p:ph type="ftr" sz="quarter" idx="11"/>
          </p:nvPr>
        </p:nvSpPr>
        <p:spPr/>
        <p:txBody>
          <a:bodyPr/>
          <a:lstStyle/>
          <a:p>
            <a:endParaRPr lang="en-GB"/>
          </a:p>
        </p:txBody>
      </p:sp>
      <p:sp>
        <p:nvSpPr>
          <p:cNvPr id="6" name="Zástupný symbol čísla snímky 5"/>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GB"/>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symbol dátumu 3"/>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5" name="Zástupný symbol päty 4"/>
          <p:cNvSpPr>
            <a:spLocks noGrp="1"/>
          </p:cNvSpPr>
          <p:nvPr>
            <p:ph type="ftr" sz="quarter" idx="11"/>
          </p:nvPr>
        </p:nvSpPr>
        <p:spPr/>
        <p:txBody>
          <a:bodyPr/>
          <a:lstStyle/>
          <a:p>
            <a:endParaRPr lang="en-GB"/>
          </a:p>
        </p:txBody>
      </p:sp>
      <p:sp>
        <p:nvSpPr>
          <p:cNvPr id="6" name="Zástupný symbol čísla snímky 5"/>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en-GB"/>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symbol dátumu 3"/>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5" name="Zástupný symbol päty 4"/>
          <p:cNvSpPr>
            <a:spLocks noGrp="1"/>
          </p:cNvSpPr>
          <p:nvPr>
            <p:ph type="ftr" sz="quarter" idx="11"/>
          </p:nvPr>
        </p:nvSpPr>
        <p:spPr/>
        <p:txBody>
          <a:bodyPr/>
          <a:lstStyle/>
          <a:p>
            <a:endParaRPr lang="en-GB"/>
          </a:p>
        </p:txBody>
      </p:sp>
      <p:sp>
        <p:nvSpPr>
          <p:cNvPr id="6" name="Zástupný symbol čísla snímky 5"/>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GB"/>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symbol dátumu 3"/>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5" name="Zástupný symbol päty 4"/>
          <p:cNvSpPr>
            <a:spLocks noGrp="1"/>
          </p:cNvSpPr>
          <p:nvPr>
            <p:ph type="ftr" sz="quarter" idx="11"/>
          </p:nvPr>
        </p:nvSpPr>
        <p:spPr/>
        <p:txBody>
          <a:bodyPr/>
          <a:lstStyle/>
          <a:p>
            <a:endParaRPr lang="en-GB"/>
          </a:p>
        </p:txBody>
      </p:sp>
      <p:sp>
        <p:nvSpPr>
          <p:cNvPr id="6" name="Zástupný symbol čísla snímky 5"/>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en-GB"/>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5" name="Zástupný symbol päty 4"/>
          <p:cNvSpPr>
            <a:spLocks noGrp="1"/>
          </p:cNvSpPr>
          <p:nvPr>
            <p:ph type="ftr" sz="quarter" idx="11"/>
          </p:nvPr>
        </p:nvSpPr>
        <p:spPr/>
        <p:txBody>
          <a:bodyPr/>
          <a:lstStyle/>
          <a:p>
            <a:endParaRPr lang="en-GB"/>
          </a:p>
        </p:txBody>
      </p:sp>
      <p:sp>
        <p:nvSpPr>
          <p:cNvPr id="6" name="Zástupný symbol čísla snímky 5"/>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GB"/>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5" name="Zástupný symbol dátumu 4"/>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6" name="Zástupný symbol päty 5"/>
          <p:cNvSpPr>
            <a:spLocks noGrp="1"/>
          </p:cNvSpPr>
          <p:nvPr>
            <p:ph type="ftr" sz="quarter" idx="11"/>
          </p:nvPr>
        </p:nvSpPr>
        <p:spPr/>
        <p:txBody>
          <a:bodyPr/>
          <a:lstStyle/>
          <a:p>
            <a:endParaRPr lang="en-GB"/>
          </a:p>
        </p:txBody>
      </p:sp>
      <p:sp>
        <p:nvSpPr>
          <p:cNvPr id="7" name="Zástupný symbol čísla snímky 6"/>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en-GB"/>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7" name="Zástupný symbol dátumu 6"/>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8" name="Zástupný symbol päty 7"/>
          <p:cNvSpPr>
            <a:spLocks noGrp="1"/>
          </p:cNvSpPr>
          <p:nvPr>
            <p:ph type="ftr" sz="quarter" idx="11"/>
          </p:nvPr>
        </p:nvSpPr>
        <p:spPr/>
        <p:txBody>
          <a:bodyPr/>
          <a:lstStyle/>
          <a:p>
            <a:endParaRPr lang="en-GB"/>
          </a:p>
        </p:txBody>
      </p:sp>
      <p:sp>
        <p:nvSpPr>
          <p:cNvPr id="9" name="Zástupný symbol čísla snímky 8"/>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GB"/>
          </a:p>
        </p:txBody>
      </p:sp>
      <p:sp>
        <p:nvSpPr>
          <p:cNvPr id="3" name="Zástupný symbol dátumu 2"/>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4" name="Zástupný symbol päty 3"/>
          <p:cNvSpPr>
            <a:spLocks noGrp="1"/>
          </p:cNvSpPr>
          <p:nvPr>
            <p:ph type="ftr" sz="quarter" idx="11"/>
          </p:nvPr>
        </p:nvSpPr>
        <p:spPr/>
        <p:txBody>
          <a:bodyPr/>
          <a:lstStyle/>
          <a:p>
            <a:endParaRPr lang="en-GB"/>
          </a:p>
        </p:txBody>
      </p:sp>
      <p:sp>
        <p:nvSpPr>
          <p:cNvPr id="5" name="Zástupný symbol čísla snímky 4"/>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3" name="Zástupný symbol päty 2"/>
          <p:cNvSpPr>
            <a:spLocks noGrp="1"/>
          </p:cNvSpPr>
          <p:nvPr>
            <p:ph type="ftr" sz="quarter" idx="11"/>
          </p:nvPr>
        </p:nvSpPr>
        <p:spPr/>
        <p:txBody>
          <a:bodyPr/>
          <a:lstStyle/>
          <a:p>
            <a:endParaRPr lang="en-GB"/>
          </a:p>
        </p:txBody>
      </p:sp>
      <p:sp>
        <p:nvSpPr>
          <p:cNvPr id="4" name="Zástupný symbol čísla snímky 3"/>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en-GB"/>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6" name="Zástupný symbol päty 5"/>
          <p:cNvSpPr>
            <a:spLocks noGrp="1"/>
          </p:cNvSpPr>
          <p:nvPr>
            <p:ph type="ftr" sz="quarter" idx="11"/>
          </p:nvPr>
        </p:nvSpPr>
        <p:spPr/>
        <p:txBody>
          <a:bodyPr/>
          <a:lstStyle/>
          <a:p>
            <a:endParaRPr lang="en-GB"/>
          </a:p>
        </p:txBody>
      </p:sp>
      <p:sp>
        <p:nvSpPr>
          <p:cNvPr id="7" name="Zástupný symbol čísla snímky 6"/>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en-GB"/>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43A72007-705D-42CE-8321-D32EA856980A}" type="datetimeFigureOut">
              <a:rPr lang="en-GB" smtClean="0"/>
              <a:pPr/>
              <a:t>02/04/2017</a:t>
            </a:fld>
            <a:endParaRPr lang="en-GB"/>
          </a:p>
        </p:txBody>
      </p:sp>
      <p:sp>
        <p:nvSpPr>
          <p:cNvPr id="6" name="Zástupný symbol päty 5"/>
          <p:cNvSpPr>
            <a:spLocks noGrp="1"/>
          </p:cNvSpPr>
          <p:nvPr>
            <p:ph type="ftr" sz="quarter" idx="11"/>
          </p:nvPr>
        </p:nvSpPr>
        <p:spPr/>
        <p:txBody>
          <a:bodyPr/>
          <a:lstStyle/>
          <a:p>
            <a:endParaRPr lang="en-GB"/>
          </a:p>
        </p:txBody>
      </p:sp>
      <p:sp>
        <p:nvSpPr>
          <p:cNvPr id="7" name="Zástupný symbol čísla snímky 6"/>
          <p:cNvSpPr>
            <a:spLocks noGrp="1"/>
          </p:cNvSpPr>
          <p:nvPr>
            <p:ph type="sldNum" sz="quarter" idx="12"/>
          </p:nvPr>
        </p:nvSpPr>
        <p:spPr/>
        <p:txBody>
          <a:bodyPr/>
          <a:lstStyle/>
          <a:p>
            <a:fld id="{E2CA6C17-A3A3-4EB5-A6E2-5331B03EFC8A}"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en-GB"/>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GB"/>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2007-705D-42CE-8321-D32EA856980A}" type="datetimeFigureOut">
              <a:rPr lang="en-GB" smtClean="0"/>
              <a:pPr/>
              <a:t>02/04/2017</a:t>
            </a:fld>
            <a:endParaRPr lang="en-GB"/>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A6C17-A3A3-4EB5-A6E2-5331B03EFC8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eveloper.android.com/reference/android/hardware/Senso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sk-SK" b="0" dirty="0" smtClean="0">
                <a:solidFill>
                  <a:srgbClr val="00589A"/>
                </a:solidFill>
              </a:rPr>
              <a:t>Detekcia pohybu v špecifických </a:t>
            </a:r>
            <a:r>
              <a:rPr lang="sk-SK" b="0" dirty="0" err="1" smtClean="0">
                <a:solidFill>
                  <a:srgbClr val="00589A"/>
                </a:solidFill>
              </a:rPr>
              <a:t>indoor</a:t>
            </a:r>
            <a:r>
              <a:rPr lang="sk-SK" b="0" dirty="0" smtClean="0">
                <a:solidFill>
                  <a:srgbClr val="00589A"/>
                </a:solidFill>
              </a:rPr>
              <a:t> prostrediach s využitím senzorov </a:t>
            </a:r>
            <a:r>
              <a:rPr lang="sk-SK" b="0" dirty="0" err="1" smtClean="0">
                <a:solidFill>
                  <a:srgbClr val="00589A"/>
                </a:solidFill>
              </a:rPr>
              <a:t>smartfónu</a:t>
            </a:r>
            <a:endParaRPr lang="en-GB" dirty="0">
              <a:solidFill>
                <a:srgbClr val="00589A"/>
              </a:solidFill>
            </a:endParaRPr>
          </a:p>
        </p:txBody>
      </p:sp>
      <p:sp>
        <p:nvSpPr>
          <p:cNvPr id="5" name="BlokTextu 3"/>
          <p:cNvSpPr txBox="1">
            <a:spLocks noChangeArrowheads="1"/>
          </p:cNvSpPr>
          <p:nvPr/>
        </p:nvSpPr>
        <p:spPr bwMode="auto">
          <a:xfrm>
            <a:off x="1043608" y="4004866"/>
            <a:ext cx="2692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k-SK" altLang="sk-SK" dirty="0" smtClean="0">
                <a:latin typeface="Corbel" panose="020B0503020204020204" pitchFamily="34" charset="0"/>
              </a:rPr>
              <a:t>Autor: </a:t>
            </a:r>
            <a:r>
              <a:rPr lang="sk-SK" altLang="sk-SK" dirty="0">
                <a:latin typeface="Corbel" panose="020B0503020204020204" pitchFamily="34" charset="0"/>
              </a:rPr>
              <a:t>Slavomír Slovenkai</a:t>
            </a:r>
          </a:p>
        </p:txBody>
      </p:sp>
      <p:sp>
        <p:nvSpPr>
          <p:cNvPr id="6" name="BlokTextu 4"/>
          <p:cNvSpPr txBox="1">
            <a:spLocks noChangeArrowheads="1"/>
          </p:cNvSpPr>
          <p:nvPr/>
        </p:nvSpPr>
        <p:spPr bwMode="auto">
          <a:xfrm>
            <a:off x="1043608" y="4581128"/>
            <a:ext cx="34671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k-SK" altLang="sk-SK" dirty="0">
                <a:latin typeface="Corbel" panose="020B0503020204020204" pitchFamily="34" charset="0"/>
              </a:rPr>
              <a:t>Vedúci práce: Mgr. Miroslav </a:t>
            </a:r>
            <a:r>
              <a:rPr lang="sk-SK" altLang="sk-SK" dirty="0" err="1">
                <a:latin typeface="Corbel" panose="020B0503020204020204" pitchFamily="34" charset="0"/>
              </a:rPr>
              <a:t>Opiela</a:t>
            </a:r>
            <a:endParaRPr lang="sk-SK" altLang="sk-SK" dirty="0">
              <a:latin typeface="Corbel" panose="020B0503020204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Kritické body</a:t>
            </a:r>
            <a:endParaRPr lang="en-GB" dirty="0">
              <a:solidFill>
                <a:srgbClr val="00589A"/>
              </a:solidFill>
            </a:endParaRPr>
          </a:p>
        </p:txBody>
      </p:sp>
      <p:pic>
        <p:nvPicPr>
          <p:cNvPr id="18" name="Zástupný symbol obsahu 17" descr="vytah_kriticke_body.jpg"/>
          <p:cNvPicPr>
            <a:picLocks noGrp="1" noChangeAspect="1"/>
          </p:cNvPicPr>
          <p:nvPr>
            <p:ph idx="1"/>
          </p:nvPr>
        </p:nvPicPr>
        <p:blipFill>
          <a:blip r:embed="rId3" cstate="print"/>
          <a:stretch>
            <a:fillRect/>
          </a:stretch>
        </p:blipFill>
        <p:spPr>
          <a:xfrm>
            <a:off x="0" y="1916832"/>
            <a:ext cx="9144000" cy="3672408"/>
          </a:xfrm>
        </p:spPr>
      </p:pic>
      <p:sp>
        <p:nvSpPr>
          <p:cNvPr id="19" name="Prstenec 18"/>
          <p:cNvSpPr/>
          <p:nvPr/>
        </p:nvSpPr>
        <p:spPr>
          <a:xfrm>
            <a:off x="1259632" y="3717032"/>
            <a:ext cx="432048" cy="360040"/>
          </a:xfrm>
          <a:prstGeom prst="donut">
            <a:avLst>
              <a:gd name="adj" fmla="val 524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0" name="Prstenec 19"/>
          <p:cNvSpPr/>
          <p:nvPr/>
        </p:nvSpPr>
        <p:spPr>
          <a:xfrm>
            <a:off x="1907704" y="3717032"/>
            <a:ext cx="432048" cy="360040"/>
          </a:xfrm>
          <a:prstGeom prst="donut">
            <a:avLst>
              <a:gd name="adj" fmla="val 5247"/>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21" name="Prstenec 20"/>
          <p:cNvSpPr/>
          <p:nvPr/>
        </p:nvSpPr>
        <p:spPr>
          <a:xfrm>
            <a:off x="6588224" y="3068960"/>
            <a:ext cx="432048" cy="360040"/>
          </a:xfrm>
          <a:prstGeom prst="donut">
            <a:avLst>
              <a:gd name="adj" fmla="val 5247"/>
            </a:avLst>
          </a:prstGeom>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2" name="Prstenec 21"/>
          <p:cNvSpPr/>
          <p:nvPr/>
        </p:nvSpPr>
        <p:spPr>
          <a:xfrm>
            <a:off x="7308304" y="3068960"/>
            <a:ext cx="432048" cy="360040"/>
          </a:xfrm>
          <a:prstGeom prst="donut">
            <a:avLst>
              <a:gd name="adj" fmla="val 5247"/>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0" name="BlokTextu 9"/>
          <p:cNvSpPr txBox="1"/>
          <p:nvPr/>
        </p:nvSpPr>
        <p:spPr>
          <a:xfrm>
            <a:off x="0" y="5661248"/>
            <a:ext cx="2304256" cy="369332"/>
          </a:xfrm>
          <a:prstGeom prst="rect">
            <a:avLst/>
          </a:prstGeom>
          <a:noFill/>
        </p:spPr>
        <p:txBody>
          <a:bodyPr wrap="square" rtlCol="0">
            <a:spAutoFit/>
          </a:bodyPr>
          <a:lstStyle/>
          <a:p>
            <a:r>
              <a:rPr lang="sk-SK" b="1" dirty="0" smtClean="0">
                <a:solidFill>
                  <a:srgbClr val="00B0F0"/>
                </a:solidFill>
              </a:rPr>
              <a:t>Začiatok zrýchľovania</a:t>
            </a:r>
            <a:endParaRPr lang="en-GB" b="1" dirty="0">
              <a:solidFill>
                <a:srgbClr val="00B0F0"/>
              </a:solidFill>
            </a:endParaRPr>
          </a:p>
        </p:txBody>
      </p:sp>
      <p:sp>
        <p:nvSpPr>
          <p:cNvPr id="11" name="BlokTextu 10"/>
          <p:cNvSpPr txBox="1"/>
          <p:nvPr/>
        </p:nvSpPr>
        <p:spPr>
          <a:xfrm>
            <a:off x="1619672" y="1412776"/>
            <a:ext cx="2304256" cy="369332"/>
          </a:xfrm>
          <a:prstGeom prst="rect">
            <a:avLst/>
          </a:prstGeom>
          <a:noFill/>
        </p:spPr>
        <p:txBody>
          <a:bodyPr wrap="square" rtlCol="0">
            <a:spAutoFit/>
          </a:bodyPr>
          <a:lstStyle/>
          <a:p>
            <a:r>
              <a:rPr lang="sk-SK" b="1" dirty="0" smtClean="0">
                <a:solidFill>
                  <a:srgbClr val="FF0000"/>
                </a:solidFill>
              </a:rPr>
              <a:t>Koniec zrýchľovania</a:t>
            </a:r>
            <a:endParaRPr lang="en-GB" b="1" dirty="0">
              <a:solidFill>
                <a:srgbClr val="FF0000"/>
              </a:solidFill>
            </a:endParaRPr>
          </a:p>
        </p:txBody>
      </p:sp>
      <p:sp>
        <p:nvSpPr>
          <p:cNvPr id="12" name="BlokTextu 11"/>
          <p:cNvSpPr txBox="1"/>
          <p:nvPr/>
        </p:nvSpPr>
        <p:spPr>
          <a:xfrm>
            <a:off x="4644008" y="1484784"/>
            <a:ext cx="2880320"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sk-SK" b="1" dirty="0" smtClean="0">
                <a:solidFill>
                  <a:srgbClr val="7030A0"/>
                </a:solidFill>
              </a:rPr>
              <a:t>Začiatok spomaľovania</a:t>
            </a:r>
            <a:endParaRPr lang="en-GB" b="1" dirty="0">
              <a:solidFill>
                <a:srgbClr val="7030A0"/>
              </a:solidFill>
            </a:endParaRPr>
          </a:p>
        </p:txBody>
      </p:sp>
      <p:sp>
        <p:nvSpPr>
          <p:cNvPr id="13" name="BlokTextu 12"/>
          <p:cNvSpPr txBox="1"/>
          <p:nvPr/>
        </p:nvSpPr>
        <p:spPr>
          <a:xfrm>
            <a:off x="6084168" y="5589240"/>
            <a:ext cx="2880320" cy="369332"/>
          </a:xfrm>
          <a:prstGeom prst="rect">
            <a:avLst/>
          </a:prstGeom>
          <a:noFill/>
        </p:spPr>
        <p:txBody>
          <a:bodyPr wrap="square" rtlCol="0">
            <a:spAutoFit/>
          </a:bodyPr>
          <a:lstStyle/>
          <a:p>
            <a:r>
              <a:rPr lang="sk-SK" b="1" dirty="0" smtClean="0">
                <a:solidFill>
                  <a:schemeClr val="accent6">
                    <a:lumMod val="75000"/>
                  </a:schemeClr>
                </a:solidFill>
              </a:rPr>
              <a:t>Koniec spomaľovania</a:t>
            </a:r>
            <a:endParaRPr lang="en-GB" b="1" dirty="0">
              <a:solidFill>
                <a:schemeClr val="accent6">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Kritické body</a:t>
            </a:r>
            <a:endParaRPr lang="en-GB" dirty="0">
              <a:solidFill>
                <a:srgbClr val="00589A"/>
              </a:solidFill>
            </a:endParaRPr>
          </a:p>
        </p:txBody>
      </p:sp>
      <p:pic>
        <p:nvPicPr>
          <p:cNvPr id="18" name="Zástupný symbol obsahu 17" descr="vytah_kriticke_body.jpg"/>
          <p:cNvPicPr>
            <a:picLocks noGrp="1" noChangeAspect="1"/>
          </p:cNvPicPr>
          <p:nvPr>
            <p:ph idx="1"/>
          </p:nvPr>
        </p:nvPicPr>
        <p:blipFill>
          <a:blip r:embed="rId3" cstate="print"/>
          <a:stretch>
            <a:fillRect/>
          </a:stretch>
        </p:blipFill>
        <p:spPr>
          <a:xfrm>
            <a:off x="0" y="1916832"/>
            <a:ext cx="9144000" cy="3672408"/>
          </a:xfrm>
        </p:spPr>
      </p:pic>
      <p:sp>
        <p:nvSpPr>
          <p:cNvPr id="19" name="Prstenec 18"/>
          <p:cNvSpPr/>
          <p:nvPr/>
        </p:nvSpPr>
        <p:spPr>
          <a:xfrm>
            <a:off x="1259632" y="3717032"/>
            <a:ext cx="432048" cy="360040"/>
          </a:xfrm>
          <a:prstGeom prst="donut">
            <a:avLst>
              <a:gd name="adj" fmla="val 524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rstenec 19"/>
          <p:cNvSpPr/>
          <p:nvPr/>
        </p:nvSpPr>
        <p:spPr>
          <a:xfrm>
            <a:off x="1907704" y="3717032"/>
            <a:ext cx="432048" cy="360040"/>
          </a:xfrm>
          <a:prstGeom prst="donut">
            <a:avLst>
              <a:gd name="adj" fmla="val 52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Prstenec 20"/>
          <p:cNvSpPr/>
          <p:nvPr/>
        </p:nvSpPr>
        <p:spPr>
          <a:xfrm>
            <a:off x="6588224" y="3068960"/>
            <a:ext cx="432048" cy="360040"/>
          </a:xfrm>
          <a:prstGeom prst="donut">
            <a:avLst>
              <a:gd name="adj" fmla="val 5247"/>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Prstenec 21"/>
          <p:cNvSpPr/>
          <p:nvPr/>
        </p:nvSpPr>
        <p:spPr>
          <a:xfrm>
            <a:off x="7308304" y="3068960"/>
            <a:ext cx="432048" cy="360040"/>
          </a:xfrm>
          <a:prstGeom prst="donut">
            <a:avLst>
              <a:gd name="adj" fmla="val 5247"/>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4" name="Rovná spojnica 23"/>
          <p:cNvCxnSpPr/>
          <p:nvPr/>
        </p:nvCxnSpPr>
        <p:spPr>
          <a:xfrm>
            <a:off x="1403648" y="2708920"/>
            <a:ext cx="0" cy="1152128"/>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25" name="Rovná spojnica 24"/>
          <p:cNvCxnSpPr/>
          <p:nvPr/>
        </p:nvCxnSpPr>
        <p:spPr>
          <a:xfrm>
            <a:off x="2123728" y="2708920"/>
            <a:ext cx="0" cy="1152128"/>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26" name="Rovná spojnica 25"/>
          <p:cNvCxnSpPr/>
          <p:nvPr/>
        </p:nvCxnSpPr>
        <p:spPr>
          <a:xfrm flipH="1">
            <a:off x="1403648" y="2708920"/>
            <a:ext cx="720080" cy="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34" name="Rovná spojnica 33"/>
          <p:cNvCxnSpPr/>
          <p:nvPr/>
        </p:nvCxnSpPr>
        <p:spPr>
          <a:xfrm>
            <a:off x="6804248" y="2708920"/>
            <a:ext cx="0" cy="115212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5" name="Rovná spojnica 34"/>
          <p:cNvCxnSpPr/>
          <p:nvPr/>
        </p:nvCxnSpPr>
        <p:spPr>
          <a:xfrm>
            <a:off x="7524328" y="2708920"/>
            <a:ext cx="0" cy="115212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6" name="Rovná spojnica 35"/>
          <p:cNvCxnSpPr/>
          <p:nvPr/>
        </p:nvCxnSpPr>
        <p:spPr>
          <a:xfrm flipH="1">
            <a:off x="6804248" y="2708920"/>
            <a:ext cx="72008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51" name="Rovná spojnica 50"/>
          <p:cNvCxnSpPr/>
          <p:nvPr/>
        </p:nvCxnSpPr>
        <p:spPr>
          <a:xfrm flipH="1">
            <a:off x="2123728" y="3861048"/>
            <a:ext cx="468052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5" name="BlokTextu 14"/>
          <p:cNvSpPr txBox="1"/>
          <p:nvPr/>
        </p:nvSpPr>
        <p:spPr>
          <a:xfrm>
            <a:off x="467544" y="1556792"/>
            <a:ext cx="2592288" cy="369332"/>
          </a:xfrm>
          <a:prstGeom prst="rect">
            <a:avLst/>
          </a:prstGeom>
          <a:noFill/>
        </p:spPr>
        <p:txBody>
          <a:bodyPr wrap="square" rtlCol="0">
            <a:spAutoFit/>
          </a:bodyPr>
          <a:lstStyle/>
          <a:p>
            <a:r>
              <a:rPr lang="sk-SK" b="1" dirty="0" err="1" smtClean="0">
                <a:solidFill>
                  <a:srgbClr val="00B0F0"/>
                </a:solidFill>
              </a:rPr>
              <a:t>Inicializačné</a:t>
            </a:r>
            <a:r>
              <a:rPr lang="sk-SK" b="1" dirty="0" smtClean="0">
                <a:solidFill>
                  <a:srgbClr val="00B0F0"/>
                </a:solidFill>
              </a:rPr>
              <a:t> zrýchľovanie</a:t>
            </a:r>
            <a:endParaRPr lang="en-GB" b="1" dirty="0">
              <a:solidFill>
                <a:srgbClr val="00B0F0"/>
              </a:solidFill>
            </a:endParaRPr>
          </a:p>
        </p:txBody>
      </p:sp>
      <p:sp>
        <p:nvSpPr>
          <p:cNvPr id="16" name="BlokTextu 15"/>
          <p:cNvSpPr txBox="1"/>
          <p:nvPr/>
        </p:nvSpPr>
        <p:spPr>
          <a:xfrm>
            <a:off x="6335688" y="1556792"/>
            <a:ext cx="2412776" cy="369332"/>
          </a:xfrm>
          <a:prstGeom prst="rect">
            <a:avLst/>
          </a:prstGeom>
          <a:noFill/>
        </p:spPr>
        <p:txBody>
          <a:bodyPr wrap="square" rtlCol="0">
            <a:spAutoFit/>
          </a:bodyPr>
          <a:lstStyle/>
          <a:p>
            <a:r>
              <a:rPr lang="sk-SK" b="1" dirty="0" smtClean="0">
                <a:solidFill>
                  <a:srgbClr val="7030A0"/>
                </a:solidFill>
              </a:rPr>
              <a:t>Koncové spomaľovanie</a:t>
            </a:r>
            <a:endParaRPr lang="en-GB" b="1" dirty="0">
              <a:solidFill>
                <a:srgbClr val="7030A0"/>
              </a:solidFill>
            </a:endParaRPr>
          </a:p>
        </p:txBody>
      </p:sp>
      <p:sp>
        <p:nvSpPr>
          <p:cNvPr id="23" name="BlokTextu 22"/>
          <p:cNvSpPr txBox="1"/>
          <p:nvPr/>
        </p:nvSpPr>
        <p:spPr>
          <a:xfrm>
            <a:off x="3491880" y="1556792"/>
            <a:ext cx="2016224" cy="369332"/>
          </a:xfrm>
          <a:prstGeom prst="rect">
            <a:avLst/>
          </a:prstGeom>
          <a:noFill/>
        </p:spPr>
        <p:txBody>
          <a:bodyPr wrap="square" rtlCol="0">
            <a:spAutoFit/>
          </a:bodyPr>
          <a:lstStyle/>
          <a:p>
            <a:r>
              <a:rPr lang="sk-SK" b="1" dirty="0" smtClean="0">
                <a:solidFill>
                  <a:srgbClr val="FF0000"/>
                </a:solidFill>
              </a:rPr>
              <a:t>Konštantný pohyb</a:t>
            </a:r>
            <a:endParaRPr lang="en-GB"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par>
                          <p:cTn id="21" fill="hold">
                            <p:stCondLst>
                              <p:cond delay="2000"/>
                            </p:stCondLst>
                            <p:childTnLst>
                              <p:par>
                                <p:cTn id="22" presetID="1" presetClass="exit"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0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20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15" grpId="0"/>
      <p:bldP spid="16"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galeria1h3 variance scaled .jpg"/>
          <p:cNvPicPr>
            <a:picLocks noChangeAspect="1"/>
          </p:cNvPicPr>
          <p:nvPr/>
        </p:nvPicPr>
        <p:blipFill>
          <a:blip r:embed="rId3" cstate="print"/>
          <a:srcRect t="16293" r="9838"/>
          <a:stretch>
            <a:fillRect/>
          </a:stretch>
        </p:blipFill>
        <p:spPr>
          <a:xfrm>
            <a:off x="0" y="3284984"/>
            <a:ext cx="9144000" cy="1944216"/>
          </a:xfrm>
          <a:prstGeom prst="rect">
            <a:avLst/>
          </a:prstGeom>
        </p:spPr>
      </p:pic>
      <p:sp>
        <p:nvSpPr>
          <p:cNvPr id="2" name="Nadpis 1"/>
          <p:cNvSpPr>
            <a:spLocks noGrp="1"/>
          </p:cNvSpPr>
          <p:nvPr>
            <p:ph type="title"/>
          </p:nvPr>
        </p:nvSpPr>
        <p:spPr/>
        <p:txBody>
          <a:bodyPr/>
          <a:lstStyle/>
          <a:p>
            <a:r>
              <a:rPr lang="sk-SK" dirty="0" smtClean="0">
                <a:solidFill>
                  <a:srgbClr val="00589A"/>
                </a:solidFill>
              </a:rPr>
              <a:t>Rozptyl (</a:t>
            </a:r>
            <a:r>
              <a:rPr lang="sk-SK" dirty="0" err="1" smtClean="0">
                <a:solidFill>
                  <a:srgbClr val="00589A"/>
                </a:solidFill>
              </a:rPr>
              <a:t>Variance</a:t>
            </a:r>
            <a:r>
              <a:rPr lang="sk-SK" dirty="0" smtClean="0">
                <a:solidFill>
                  <a:srgbClr val="00589A"/>
                </a:solidFill>
              </a:rPr>
              <a:t>)</a:t>
            </a:r>
            <a:endParaRPr lang="en-GB" dirty="0">
              <a:solidFill>
                <a:srgbClr val="00589A"/>
              </a:solidFill>
            </a:endParaRPr>
          </a:p>
        </p:txBody>
      </p:sp>
      <p:pic>
        <p:nvPicPr>
          <p:cNvPr id="5" name="Zástupný symbol obsahu 17" descr="vytah_kriticke_body.jpg"/>
          <p:cNvPicPr>
            <a:picLocks noGrp="1" noChangeAspect="1"/>
          </p:cNvPicPr>
          <p:nvPr>
            <p:ph idx="1"/>
          </p:nvPr>
        </p:nvPicPr>
        <p:blipFill>
          <a:blip r:embed="rId4" cstate="print"/>
          <a:srcRect r="9838"/>
          <a:stretch>
            <a:fillRect/>
          </a:stretch>
        </p:blipFill>
        <p:spPr>
          <a:xfrm>
            <a:off x="0" y="1268760"/>
            <a:ext cx="9144000" cy="2526997"/>
          </a:xfrm>
          <a:prstGeom prst="rect">
            <a:avLst/>
          </a:prstGeom>
        </p:spPr>
      </p:pic>
      <p:sp>
        <p:nvSpPr>
          <p:cNvPr id="9" name="BlokTextu 8"/>
          <p:cNvSpPr txBox="1"/>
          <p:nvPr/>
        </p:nvSpPr>
        <p:spPr>
          <a:xfrm>
            <a:off x="1619672" y="5661248"/>
            <a:ext cx="5976664" cy="830997"/>
          </a:xfrm>
          <a:prstGeom prst="rect">
            <a:avLst/>
          </a:prstGeom>
          <a:noFill/>
        </p:spPr>
        <p:txBody>
          <a:bodyPr wrap="square" rtlCol="0">
            <a:spAutoFit/>
            <a:scene3d>
              <a:camera prst="orthographicFront"/>
              <a:lightRig rig="threePt" dir="t"/>
            </a:scene3d>
            <a:sp3d extrusionH="57150">
              <a:bevelT w="38100" h="38100" prst="slope"/>
            </a:sp3d>
          </a:bodyPr>
          <a:lstStyle/>
          <a:p>
            <a:r>
              <a:rPr lang="sk-SK" sz="2400" b="1" dirty="0" err="1" smtClean="0">
                <a:solidFill>
                  <a:srgbClr val="21FF6B"/>
                </a:solidFill>
              </a:rPr>
              <a:t>Variance</a:t>
            </a:r>
            <a:r>
              <a:rPr lang="sk-SK" sz="2400" b="1" dirty="0" smtClean="0">
                <a:solidFill>
                  <a:srgbClr val="21FF6B"/>
                </a:solidFill>
              </a:rPr>
              <a:t> : Priemer súčtu štvorcov z rozdielov jednotlivých hodnôt od ich priemeru</a:t>
            </a:r>
            <a:endParaRPr lang="en-GB" sz="2400" b="1" dirty="0">
              <a:solidFill>
                <a:srgbClr val="21FF6B"/>
              </a:solidFill>
            </a:endParaRPr>
          </a:p>
        </p:txBody>
      </p:sp>
      <p:sp>
        <p:nvSpPr>
          <p:cNvPr id="20" name="Prstenec 19"/>
          <p:cNvSpPr/>
          <p:nvPr/>
        </p:nvSpPr>
        <p:spPr>
          <a:xfrm>
            <a:off x="899592" y="2132856"/>
            <a:ext cx="936104" cy="720080"/>
          </a:xfrm>
          <a:prstGeom prst="donut">
            <a:avLst>
              <a:gd name="adj" fmla="val 838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Prstenec 20"/>
          <p:cNvSpPr/>
          <p:nvPr/>
        </p:nvSpPr>
        <p:spPr>
          <a:xfrm>
            <a:off x="2051720" y="2132856"/>
            <a:ext cx="1008112" cy="720080"/>
          </a:xfrm>
          <a:prstGeom prst="donut">
            <a:avLst>
              <a:gd name="adj" fmla="val 52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Prstenec 21"/>
          <p:cNvSpPr/>
          <p:nvPr/>
        </p:nvSpPr>
        <p:spPr>
          <a:xfrm>
            <a:off x="6948264" y="1844824"/>
            <a:ext cx="1008112" cy="720080"/>
          </a:xfrm>
          <a:prstGeom prst="donut">
            <a:avLst>
              <a:gd name="adj" fmla="val 5247"/>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Prstenec 22"/>
          <p:cNvSpPr/>
          <p:nvPr/>
        </p:nvSpPr>
        <p:spPr>
          <a:xfrm>
            <a:off x="8028384" y="1844824"/>
            <a:ext cx="792088" cy="792088"/>
          </a:xfrm>
          <a:prstGeom prst="donut">
            <a:avLst>
              <a:gd name="adj" fmla="val 5247"/>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ám 24"/>
          <p:cNvSpPr/>
          <p:nvPr/>
        </p:nvSpPr>
        <p:spPr>
          <a:xfrm>
            <a:off x="1115616" y="3861048"/>
            <a:ext cx="792088" cy="1656184"/>
          </a:xfrm>
          <a:prstGeom prst="frame">
            <a:avLst>
              <a:gd name="adj1" fmla="val 6229"/>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ám 25"/>
          <p:cNvSpPr/>
          <p:nvPr/>
        </p:nvSpPr>
        <p:spPr>
          <a:xfrm>
            <a:off x="2123728" y="3933056"/>
            <a:ext cx="792088" cy="1512168"/>
          </a:xfrm>
          <a:prstGeom prst="frame">
            <a:avLst>
              <a:gd name="adj1" fmla="val 6229"/>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27" name="Rám 26"/>
          <p:cNvSpPr/>
          <p:nvPr/>
        </p:nvSpPr>
        <p:spPr>
          <a:xfrm>
            <a:off x="7164288" y="4149080"/>
            <a:ext cx="648072" cy="1224136"/>
          </a:xfrm>
          <a:prstGeom prst="frame">
            <a:avLst>
              <a:gd name="adj1" fmla="val 622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ám 27"/>
          <p:cNvSpPr/>
          <p:nvPr/>
        </p:nvSpPr>
        <p:spPr>
          <a:xfrm>
            <a:off x="8244408" y="4221088"/>
            <a:ext cx="648072" cy="1296144"/>
          </a:xfrm>
          <a:prstGeom prst="frame">
            <a:avLst>
              <a:gd name="adj1" fmla="val 622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ám 14"/>
          <p:cNvSpPr/>
          <p:nvPr/>
        </p:nvSpPr>
        <p:spPr>
          <a:xfrm>
            <a:off x="3635896" y="4653136"/>
            <a:ext cx="2304256" cy="936104"/>
          </a:xfrm>
          <a:prstGeom prst="frame">
            <a:avLst>
              <a:gd name="adj1" fmla="val 3329"/>
            </a:avLst>
          </a:prstGeom>
          <a:solidFill>
            <a:srgbClr val="00206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6" name="Prstenec 15"/>
          <p:cNvSpPr/>
          <p:nvPr/>
        </p:nvSpPr>
        <p:spPr>
          <a:xfrm>
            <a:off x="3707904" y="1844824"/>
            <a:ext cx="2376264" cy="1224136"/>
          </a:xfrm>
          <a:prstGeom prst="donut">
            <a:avLst>
              <a:gd name="adj" fmla="val 524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P spid="26" grpId="0" animBg="1"/>
      <p:bldP spid="27" grpId="0" animBg="1"/>
      <p:bldP spid="28"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Dáta zo senzoru a rozptyl</a:t>
            </a:r>
            <a:endParaRPr lang="en-GB" dirty="0">
              <a:solidFill>
                <a:srgbClr val="00589A"/>
              </a:solidFill>
            </a:endParaRPr>
          </a:p>
        </p:txBody>
      </p:sp>
      <p:pic>
        <p:nvPicPr>
          <p:cNvPr id="4" name="Obrázok 3" descr="galeria0h1_SH variance scaled x10 .jpg"/>
          <p:cNvPicPr>
            <a:picLocks noChangeAspect="1"/>
          </p:cNvPicPr>
          <p:nvPr/>
        </p:nvPicPr>
        <p:blipFill>
          <a:blip r:embed="rId3" cstate="print"/>
          <a:stretch>
            <a:fillRect/>
          </a:stretch>
        </p:blipFill>
        <p:spPr>
          <a:xfrm>
            <a:off x="467544" y="1196752"/>
            <a:ext cx="8374380" cy="4973156"/>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Vyhladené dáta a rozptyl</a:t>
            </a:r>
            <a:endParaRPr lang="en-GB" dirty="0">
              <a:solidFill>
                <a:srgbClr val="00589A"/>
              </a:solidFill>
            </a:endParaRPr>
          </a:p>
        </p:txBody>
      </p:sp>
      <p:pic>
        <p:nvPicPr>
          <p:cNvPr id="8" name="Obrázok 7" descr="galeria0h1_SH variance scaled x 100.jpg"/>
          <p:cNvPicPr>
            <a:picLocks noChangeAspect="1"/>
          </p:cNvPicPr>
          <p:nvPr/>
        </p:nvPicPr>
        <p:blipFill>
          <a:blip r:embed="rId3" cstate="print"/>
          <a:stretch>
            <a:fillRect/>
          </a:stretch>
        </p:blipFill>
        <p:spPr>
          <a:xfrm>
            <a:off x="467544" y="1340768"/>
            <a:ext cx="8374380" cy="460248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sahu 5" descr="prikladFiltrovaniaSurove.jpg"/>
          <p:cNvPicPr>
            <a:picLocks noGrp="1" noChangeAspect="1"/>
          </p:cNvPicPr>
          <p:nvPr>
            <p:ph idx="1"/>
          </p:nvPr>
        </p:nvPicPr>
        <p:blipFill>
          <a:blip r:embed="rId3" cstate="print"/>
          <a:stretch>
            <a:fillRect/>
          </a:stretch>
        </p:blipFill>
        <p:spPr>
          <a:xfrm>
            <a:off x="0" y="2564904"/>
            <a:ext cx="9144000" cy="2306934"/>
          </a:xfrm>
        </p:spPr>
      </p:pic>
      <p:pic>
        <p:nvPicPr>
          <p:cNvPr id="7" name="Obrázok 6" descr="prikladFiltrovaniaFilteredKalman.jpg"/>
          <p:cNvPicPr>
            <a:picLocks noChangeAspect="1"/>
          </p:cNvPicPr>
          <p:nvPr/>
        </p:nvPicPr>
        <p:blipFill>
          <a:blip r:embed="rId4" cstate="print"/>
          <a:stretch>
            <a:fillRect/>
          </a:stretch>
        </p:blipFill>
        <p:spPr>
          <a:xfrm>
            <a:off x="0" y="2492896"/>
            <a:ext cx="9144000" cy="2520280"/>
          </a:xfrm>
          <a:prstGeom prst="rect">
            <a:avLst/>
          </a:prstGeom>
        </p:spPr>
      </p:pic>
      <p:sp>
        <p:nvSpPr>
          <p:cNvPr id="2" name="Nadpis 1"/>
          <p:cNvSpPr>
            <a:spLocks noGrp="1"/>
          </p:cNvSpPr>
          <p:nvPr>
            <p:ph type="title"/>
          </p:nvPr>
        </p:nvSpPr>
        <p:spPr/>
        <p:txBody>
          <a:bodyPr/>
          <a:lstStyle/>
          <a:p>
            <a:r>
              <a:rPr lang="sk-SK" dirty="0" smtClean="0">
                <a:solidFill>
                  <a:srgbClr val="00589A"/>
                </a:solidFill>
              </a:rPr>
              <a:t>Vyhladzovanie dát</a:t>
            </a:r>
            <a:endParaRPr lang="en-GB" dirty="0">
              <a:solidFill>
                <a:srgbClr val="00589A"/>
              </a:solidFill>
            </a:endParaRPr>
          </a:p>
        </p:txBody>
      </p:sp>
      <p:sp>
        <p:nvSpPr>
          <p:cNvPr id="8" name="BlokTextu 7"/>
          <p:cNvSpPr txBox="1"/>
          <p:nvPr/>
        </p:nvSpPr>
        <p:spPr>
          <a:xfrm>
            <a:off x="179512" y="1628800"/>
            <a:ext cx="2592288" cy="461665"/>
          </a:xfrm>
          <a:prstGeom prst="rect">
            <a:avLst/>
          </a:prstGeom>
          <a:noFill/>
        </p:spPr>
        <p:txBody>
          <a:bodyPr wrap="square" rtlCol="0">
            <a:spAutoFit/>
          </a:bodyPr>
          <a:lstStyle/>
          <a:p>
            <a:pPr>
              <a:buFont typeface="Arial" pitchFamily="34" charset="0"/>
              <a:buChar char="•"/>
            </a:pPr>
            <a:r>
              <a:rPr lang="sk-SK" sz="2400" b="1" dirty="0" smtClean="0"/>
              <a:t>Kĺzavý priemer :</a:t>
            </a:r>
            <a:endParaRPr lang="en-GB" sz="2400" b="1" dirty="0"/>
          </a:p>
        </p:txBody>
      </p:sp>
      <p:sp>
        <p:nvSpPr>
          <p:cNvPr id="10" name="BlokTextu 9"/>
          <p:cNvSpPr txBox="1"/>
          <p:nvPr/>
        </p:nvSpPr>
        <p:spPr>
          <a:xfrm>
            <a:off x="179512" y="5301208"/>
            <a:ext cx="2592288" cy="461665"/>
          </a:xfrm>
          <a:prstGeom prst="rect">
            <a:avLst/>
          </a:prstGeom>
          <a:noFill/>
        </p:spPr>
        <p:txBody>
          <a:bodyPr wrap="square" rtlCol="0">
            <a:spAutoFit/>
          </a:bodyPr>
          <a:lstStyle/>
          <a:p>
            <a:pPr>
              <a:buFont typeface="Arial" pitchFamily="34" charset="0"/>
              <a:buChar char="•"/>
            </a:pPr>
            <a:r>
              <a:rPr lang="sk-SK" sz="2400" b="1" dirty="0" err="1" smtClean="0"/>
              <a:t>LowPass</a:t>
            </a:r>
            <a:r>
              <a:rPr lang="sk-SK" sz="2400" b="1" dirty="0" smtClean="0"/>
              <a:t> filter :</a:t>
            </a:r>
            <a:endParaRPr lang="en-GB" sz="2400" b="1" dirty="0"/>
          </a:p>
        </p:txBody>
      </p:sp>
      <p:sp>
        <p:nvSpPr>
          <p:cNvPr id="12" name="BlokTextu 11"/>
          <p:cNvSpPr txBox="1"/>
          <p:nvPr/>
        </p:nvSpPr>
        <p:spPr>
          <a:xfrm>
            <a:off x="3131840" y="1700808"/>
            <a:ext cx="3672408" cy="369332"/>
          </a:xfrm>
          <a:prstGeom prst="rect">
            <a:avLst/>
          </a:prstGeom>
          <a:noFill/>
        </p:spPr>
        <p:txBody>
          <a:bodyPr wrap="square" rtlCol="0">
            <a:spAutoFit/>
          </a:bodyPr>
          <a:lstStyle/>
          <a:p>
            <a:r>
              <a:rPr lang="sk-SK" dirty="0" smtClean="0"/>
              <a:t>Priemerovanie každých </a:t>
            </a:r>
            <a:r>
              <a:rPr lang="sk-SK" i="1" dirty="0" smtClean="0">
                <a:solidFill>
                  <a:srgbClr val="FF0000"/>
                </a:solidFill>
              </a:rPr>
              <a:t>n</a:t>
            </a:r>
            <a:r>
              <a:rPr lang="sk-SK" dirty="0" smtClean="0"/>
              <a:t> hodnôt</a:t>
            </a:r>
            <a:endParaRPr lang="en-GB" dirty="0"/>
          </a:p>
        </p:txBody>
      </p:sp>
      <p:sp>
        <p:nvSpPr>
          <p:cNvPr id="13" name="BlokTextu 12"/>
          <p:cNvSpPr txBox="1"/>
          <p:nvPr/>
        </p:nvSpPr>
        <p:spPr>
          <a:xfrm>
            <a:off x="2987824" y="5301208"/>
            <a:ext cx="3672408" cy="400110"/>
          </a:xfrm>
          <a:prstGeom prst="rect">
            <a:avLst/>
          </a:prstGeom>
          <a:noFill/>
        </p:spPr>
        <p:txBody>
          <a:bodyPr wrap="square" rtlCol="0">
            <a:spAutoFit/>
          </a:bodyPr>
          <a:lstStyle/>
          <a:p>
            <a:r>
              <a:rPr lang="es-ES" sz="2000" b="1" dirty="0" smtClean="0">
                <a:solidFill>
                  <a:srgbClr val="7030A0"/>
                </a:solidFill>
              </a:rPr>
              <a:t>y</a:t>
            </a:r>
            <a:r>
              <a:rPr lang="es-ES" sz="2000" b="1" baseline="-25000" dirty="0" smtClean="0">
                <a:solidFill>
                  <a:srgbClr val="7030A0"/>
                </a:solidFill>
              </a:rPr>
              <a:t>i</a:t>
            </a:r>
            <a:r>
              <a:rPr lang="es-ES" sz="2000" b="1" baseline="-25000" dirty="0" smtClean="0"/>
              <a:t> </a:t>
            </a:r>
            <a:r>
              <a:rPr lang="es-ES" sz="2000" b="1" dirty="0" smtClean="0"/>
              <a:t>= alpha * </a:t>
            </a:r>
            <a:r>
              <a:rPr lang="es-ES" sz="2000" b="1" dirty="0" smtClean="0">
                <a:solidFill>
                  <a:srgbClr val="C00000"/>
                </a:solidFill>
              </a:rPr>
              <a:t>x</a:t>
            </a:r>
            <a:r>
              <a:rPr lang="es-ES" sz="2000" b="1" baseline="-25000" dirty="0" smtClean="0">
                <a:solidFill>
                  <a:srgbClr val="C00000"/>
                </a:solidFill>
              </a:rPr>
              <a:t>i</a:t>
            </a:r>
            <a:r>
              <a:rPr lang="es-ES" sz="2000" b="1" dirty="0" smtClean="0"/>
              <a:t> </a:t>
            </a:r>
            <a:r>
              <a:rPr lang="sk-SK" sz="2000" b="1" dirty="0" smtClean="0"/>
              <a:t>+ (1-alpha)*</a:t>
            </a:r>
            <a:r>
              <a:rPr lang="es-ES" sz="2000" b="1" dirty="0" smtClean="0">
                <a:solidFill>
                  <a:schemeClr val="tx2">
                    <a:lumMod val="60000"/>
                    <a:lumOff val="40000"/>
                  </a:schemeClr>
                </a:solidFill>
              </a:rPr>
              <a:t>y</a:t>
            </a:r>
            <a:r>
              <a:rPr lang="es-ES" sz="2000" b="1" baseline="-25000" dirty="0" smtClean="0">
                <a:solidFill>
                  <a:schemeClr val="tx2">
                    <a:lumMod val="60000"/>
                    <a:lumOff val="40000"/>
                  </a:schemeClr>
                </a:solidFill>
              </a:rPr>
              <a:t>i-1</a:t>
            </a:r>
            <a:endParaRPr lang="en-GB" sz="2000" b="1" dirty="0">
              <a:solidFill>
                <a:schemeClr val="tx2">
                  <a:lumMod val="60000"/>
                  <a:lumOff val="40000"/>
                </a:schemeClr>
              </a:solidFill>
            </a:endParaRPr>
          </a:p>
        </p:txBody>
      </p:sp>
      <p:cxnSp>
        <p:nvCxnSpPr>
          <p:cNvPr id="15" name="Rovná spojovacia šípka 14"/>
          <p:cNvCxnSpPr/>
          <p:nvPr/>
        </p:nvCxnSpPr>
        <p:spPr>
          <a:xfrm flipV="1">
            <a:off x="4283968" y="5805264"/>
            <a:ext cx="0"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BlokTextu 19"/>
          <p:cNvSpPr txBox="1"/>
          <p:nvPr/>
        </p:nvSpPr>
        <p:spPr>
          <a:xfrm>
            <a:off x="3635896" y="6309320"/>
            <a:ext cx="3888432" cy="369332"/>
          </a:xfrm>
          <a:prstGeom prst="rect">
            <a:avLst/>
          </a:prstGeom>
          <a:noFill/>
        </p:spPr>
        <p:txBody>
          <a:bodyPr wrap="square" rtlCol="0">
            <a:spAutoFit/>
          </a:bodyPr>
          <a:lstStyle/>
          <a:p>
            <a:r>
              <a:rPr lang="sk-SK" b="1" dirty="0" smtClean="0">
                <a:solidFill>
                  <a:srgbClr val="C00000"/>
                </a:solidFill>
              </a:rPr>
              <a:t>pôvodná </a:t>
            </a:r>
            <a:r>
              <a:rPr lang="sk-SK" b="1" dirty="0" err="1" smtClean="0">
                <a:solidFill>
                  <a:srgbClr val="C00000"/>
                </a:solidFill>
              </a:rPr>
              <a:t>i-ta</a:t>
            </a:r>
            <a:r>
              <a:rPr lang="sk-SK" b="1" dirty="0" smtClean="0">
                <a:solidFill>
                  <a:srgbClr val="C00000"/>
                </a:solidFill>
              </a:rPr>
              <a:t> hodnota</a:t>
            </a:r>
            <a:endParaRPr lang="en-GB" b="1" dirty="0">
              <a:solidFill>
                <a:srgbClr val="C00000"/>
              </a:solidFill>
            </a:endParaRPr>
          </a:p>
        </p:txBody>
      </p:sp>
      <p:sp>
        <p:nvSpPr>
          <p:cNvPr id="21" name="BlokTextu 20"/>
          <p:cNvSpPr txBox="1"/>
          <p:nvPr/>
        </p:nvSpPr>
        <p:spPr>
          <a:xfrm>
            <a:off x="6300192" y="5949280"/>
            <a:ext cx="2664296" cy="646331"/>
          </a:xfrm>
          <a:prstGeom prst="rect">
            <a:avLst/>
          </a:prstGeom>
          <a:noFill/>
        </p:spPr>
        <p:txBody>
          <a:bodyPr wrap="square" rtlCol="0">
            <a:spAutoFit/>
          </a:bodyPr>
          <a:lstStyle/>
          <a:p>
            <a:r>
              <a:rPr lang="sk-SK" b="1" dirty="0" smtClean="0">
                <a:solidFill>
                  <a:schemeClr val="tx2">
                    <a:lumMod val="60000"/>
                    <a:lumOff val="40000"/>
                  </a:schemeClr>
                </a:solidFill>
              </a:rPr>
              <a:t>predchádzajúci výstup filtra</a:t>
            </a:r>
            <a:endParaRPr lang="en-GB" b="1" dirty="0">
              <a:solidFill>
                <a:schemeClr val="tx2">
                  <a:lumMod val="60000"/>
                  <a:lumOff val="40000"/>
                </a:schemeClr>
              </a:solidFill>
            </a:endParaRPr>
          </a:p>
        </p:txBody>
      </p:sp>
      <p:sp>
        <p:nvSpPr>
          <p:cNvPr id="23" name="BlokTextu 22"/>
          <p:cNvSpPr txBox="1"/>
          <p:nvPr/>
        </p:nvSpPr>
        <p:spPr>
          <a:xfrm>
            <a:off x="1475656" y="6165304"/>
            <a:ext cx="1872208" cy="369332"/>
          </a:xfrm>
          <a:prstGeom prst="rect">
            <a:avLst/>
          </a:prstGeom>
          <a:noFill/>
        </p:spPr>
        <p:txBody>
          <a:bodyPr wrap="square" rtlCol="0">
            <a:spAutoFit/>
          </a:bodyPr>
          <a:lstStyle/>
          <a:p>
            <a:r>
              <a:rPr lang="sk-SK" b="1" dirty="0" smtClean="0">
                <a:solidFill>
                  <a:srgbClr val="7030A0"/>
                </a:solidFill>
              </a:rPr>
              <a:t>nová </a:t>
            </a:r>
            <a:r>
              <a:rPr lang="sk-SK" b="1" dirty="0" err="1" smtClean="0">
                <a:solidFill>
                  <a:srgbClr val="7030A0"/>
                </a:solidFill>
              </a:rPr>
              <a:t>i-ta</a:t>
            </a:r>
            <a:r>
              <a:rPr lang="sk-SK" b="1" dirty="0" smtClean="0">
                <a:solidFill>
                  <a:srgbClr val="7030A0"/>
                </a:solidFill>
              </a:rPr>
              <a:t> hodnota</a:t>
            </a:r>
            <a:endParaRPr lang="en-GB" b="1" dirty="0">
              <a:solidFill>
                <a:srgbClr val="7030A0"/>
              </a:solidFill>
            </a:endParaRPr>
          </a:p>
        </p:txBody>
      </p:sp>
      <p:cxnSp>
        <p:nvCxnSpPr>
          <p:cNvPr id="24" name="Rovná spojovacia šípka 23"/>
          <p:cNvCxnSpPr/>
          <p:nvPr/>
        </p:nvCxnSpPr>
        <p:spPr>
          <a:xfrm flipV="1">
            <a:off x="2627784" y="5733256"/>
            <a:ext cx="504056" cy="4320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6" name="Rovná spojovacia šípka 25"/>
          <p:cNvCxnSpPr/>
          <p:nvPr/>
        </p:nvCxnSpPr>
        <p:spPr>
          <a:xfrm flipH="1" flipV="1">
            <a:off x="6012160" y="5661248"/>
            <a:ext cx="108012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rgbClr val="00589A"/>
                </a:solidFill>
              </a:rPr>
              <a:t>Kalmanov</a:t>
            </a:r>
            <a:r>
              <a:rPr lang="sk-SK" dirty="0" smtClean="0">
                <a:solidFill>
                  <a:srgbClr val="00589A"/>
                </a:solidFill>
              </a:rPr>
              <a:t> filter</a:t>
            </a:r>
            <a:endParaRPr lang="en-GB" dirty="0">
              <a:solidFill>
                <a:srgbClr val="00589A"/>
              </a:solidFill>
            </a:endParaRPr>
          </a:p>
        </p:txBody>
      </p:sp>
      <p:pic>
        <p:nvPicPr>
          <p:cNvPr id="4" name="Obrázok 3" descr="gauss_4-300x276.jpg"/>
          <p:cNvPicPr>
            <a:picLocks noChangeAspect="1"/>
          </p:cNvPicPr>
          <p:nvPr/>
        </p:nvPicPr>
        <p:blipFill>
          <a:blip r:embed="rId3" cstate="print"/>
          <a:stretch>
            <a:fillRect/>
          </a:stretch>
        </p:blipFill>
        <p:spPr>
          <a:xfrm>
            <a:off x="1835696" y="1412776"/>
            <a:ext cx="5605644" cy="5157192"/>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galeria1h3_SH kalman 500 scaled variance x 100.0.jpg"/>
          <p:cNvPicPr>
            <a:picLocks noChangeAspect="1"/>
          </p:cNvPicPr>
          <p:nvPr/>
        </p:nvPicPr>
        <p:blipFill>
          <a:blip r:embed="rId3" cstate="print"/>
          <a:stretch>
            <a:fillRect/>
          </a:stretch>
        </p:blipFill>
        <p:spPr>
          <a:xfrm>
            <a:off x="251520" y="764704"/>
            <a:ext cx="8712968" cy="1943864"/>
          </a:xfrm>
          <a:prstGeom prst="rect">
            <a:avLst/>
          </a:prstGeom>
        </p:spPr>
      </p:pic>
      <p:pic>
        <p:nvPicPr>
          <p:cNvPr id="5" name="Obrázok 4" descr="galeria1h3_SH lp 500 scaled variance x 100.0.jpg"/>
          <p:cNvPicPr>
            <a:picLocks noChangeAspect="1"/>
          </p:cNvPicPr>
          <p:nvPr/>
        </p:nvPicPr>
        <p:blipFill>
          <a:blip r:embed="rId4" cstate="print"/>
          <a:stretch>
            <a:fillRect/>
          </a:stretch>
        </p:blipFill>
        <p:spPr>
          <a:xfrm>
            <a:off x="323528" y="3356992"/>
            <a:ext cx="8568952" cy="1348740"/>
          </a:xfrm>
          <a:prstGeom prst="rect">
            <a:avLst/>
          </a:prstGeom>
        </p:spPr>
      </p:pic>
      <p:sp>
        <p:nvSpPr>
          <p:cNvPr id="7" name="BlokTextu 6"/>
          <p:cNvSpPr txBox="1"/>
          <p:nvPr/>
        </p:nvSpPr>
        <p:spPr>
          <a:xfrm>
            <a:off x="395536" y="260648"/>
            <a:ext cx="9324528" cy="523220"/>
          </a:xfrm>
          <a:prstGeom prst="rect">
            <a:avLst/>
          </a:prstGeom>
          <a:noFill/>
        </p:spPr>
        <p:txBody>
          <a:bodyPr wrap="square" rtlCol="0">
            <a:spAutoFit/>
          </a:bodyPr>
          <a:lstStyle/>
          <a:p>
            <a:r>
              <a:rPr lang="en-US" sz="2800" dirty="0" err="1" smtClean="0"/>
              <a:t>Rozptyl</a:t>
            </a:r>
            <a:r>
              <a:rPr lang="en-US" sz="2800" dirty="0" smtClean="0"/>
              <a:t> </a:t>
            </a:r>
            <a:r>
              <a:rPr lang="en-US" sz="2800" dirty="0" err="1" smtClean="0"/>
              <a:t>po</a:t>
            </a:r>
            <a:r>
              <a:rPr lang="en-US" sz="2800" dirty="0" smtClean="0"/>
              <a:t> </a:t>
            </a:r>
            <a:r>
              <a:rPr lang="en-US" sz="2800" dirty="0" err="1" smtClean="0"/>
              <a:t>po</a:t>
            </a:r>
            <a:r>
              <a:rPr lang="sk-SK" sz="2800" dirty="0" smtClean="0"/>
              <a:t>užití </a:t>
            </a:r>
            <a:r>
              <a:rPr lang="sk-SK" sz="2800" dirty="0" err="1" smtClean="0"/>
              <a:t>Kalmanovho</a:t>
            </a:r>
            <a:r>
              <a:rPr lang="sk-SK" sz="2800" dirty="0" smtClean="0"/>
              <a:t> filtra na dáta zrýchlenia</a:t>
            </a:r>
            <a:endParaRPr lang="en-GB" sz="2800" dirty="0"/>
          </a:p>
        </p:txBody>
      </p:sp>
      <p:sp>
        <p:nvSpPr>
          <p:cNvPr id="8" name="BlokTextu 7"/>
          <p:cNvSpPr txBox="1"/>
          <p:nvPr/>
        </p:nvSpPr>
        <p:spPr>
          <a:xfrm>
            <a:off x="467544" y="2852936"/>
            <a:ext cx="8136904" cy="523220"/>
          </a:xfrm>
          <a:prstGeom prst="rect">
            <a:avLst/>
          </a:prstGeom>
          <a:noFill/>
        </p:spPr>
        <p:txBody>
          <a:bodyPr wrap="square" rtlCol="0">
            <a:spAutoFit/>
          </a:bodyPr>
          <a:lstStyle/>
          <a:p>
            <a:r>
              <a:rPr lang="en-US" sz="2800" dirty="0" err="1" smtClean="0"/>
              <a:t>Rozptyl</a:t>
            </a:r>
            <a:r>
              <a:rPr lang="en-US" sz="2800" dirty="0" smtClean="0"/>
              <a:t> </a:t>
            </a:r>
            <a:r>
              <a:rPr lang="en-US" sz="2800" dirty="0" err="1" smtClean="0"/>
              <a:t>po</a:t>
            </a:r>
            <a:r>
              <a:rPr lang="en-US" sz="2800" dirty="0" smtClean="0"/>
              <a:t> </a:t>
            </a:r>
            <a:r>
              <a:rPr lang="en-US" sz="2800" dirty="0" err="1" smtClean="0"/>
              <a:t>po</a:t>
            </a:r>
            <a:r>
              <a:rPr lang="sk-SK" sz="2800" dirty="0" smtClean="0"/>
              <a:t>užití </a:t>
            </a:r>
            <a:r>
              <a:rPr lang="sk-SK" sz="2800" dirty="0" err="1" smtClean="0"/>
              <a:t>LowPass</a:t>
            </a:r>
            <a:r>
              <a:rPr lang="sk-SK" sz="2800" dirty="0" smtClean="0"/>
              <a:t> filtra na dáta zrýchlenia</a:t>
            </a:r>
            <a:endParaRPr lang="en-GB" sz="2800" dirty="0"/>
          </a:p>
        </p:txBody>
      </p:sp>
      <p:sp>
        <p:nvSpPr>
          <p:cNvPr id="9" name="BlokTextu 8"/>
          <p:cNvSpPr txBox="1"/>
          <p:nvPr/>
        </p:nvSpPr>
        <p:spPr>
          <a:xfrm>
            <a:off x="251520" y="4797152"/>
            <a:ext cx="8892480" cy="523220"/>
          </a:xfrm>
          <a:prstGeom prst="rect">
            <a:avLst/>
          </a:prstGeom>
          <a:noFill/>
        </p:spPr>
        <p:txBody>
          <a:bodyPr wrap="square" rtlCol="0">
            <a:spAutoFit/>
          </a:bodyPr>
          <a:lstStyle/>
          <a:p>
            <a:r>
              <a:rPr lang="en-US" sz="2800" dirty="0" err="1" smtClean="0"/>
              <a:t>Rozptyl</a:t>
            </a:r>
            <a:r>
              <a:rPr lang="en-US" sz="2800" dirty="0" smtClean="0"/>
              <a:t> </a:t>
            </a:r>
            <a:r>
              <a:rPr lang="en-US" sz="2800" dirty="0" err="1" smtClean="0"/>
              <a:t>po</a:t>
            </a:r>
            <a:r>
              <a:rPr lang="en-US" sz="2800" dirty="0" smtClean="0"/>
              <a:t> </a:t>
            </a:r>
            <a:r>
              <a:rPr lang="en-US" sz="2800" dirty="0" err="1" smtClean="0"/>
              <a:t>po</a:t>
            </a:r>
            <a:r>
              <a:rPr lang="sk-SK" sz="2800" dirty="0" smtClean="0"/>
              <a:t>užití Kĺzavého priemeru na dáta zrýchlenia</a:t>
            </a:r>
            <a:endParaRPr lang="en-GB" sz="2800" dirty="0"/>
          </a:p>
        </p:txBody>
      </p:sp>
      <p:pic>
        <p:nvPicPr>
          <p:cNvPr id="10" name="Obrázok 9" descr="galeria1h3_SH mean 500 scaled variance x 100.0.jpg"/>
          <p:cNvPicPr>
            <a:picLocks noChangeAspect="1"/>
          </p:cNvPicPr>
          <p:nvPr/>
        </p:nvPicPr>
        <p:blipFill>
          <a:blip r:embed="rId5" cstate="print"/>
          <a:stretch>
            <a:fillRect/>
          </a:stretch>
        </p:blipFill>
        <p:spPr>
          <a:xfrm>
            <a:off x="323528" y="5229200"/>
            <a:ext cx="8637736" cy="1296144"/>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galeria1h3 variance scaled .jpg"/>
          <p:cNvPicPr>
            <a:picLocks noChangeAspect="1"/>
          </p:cNvPicPr>
          <p:nvPr/>
        </p:nvPicPr>
        <p:blipFill>
          <a:blip r:embed="rId3" cstate="print"/>
          <a:srcRect t="16293" r="9838"/>
          <a:stretch>
            <a:fillRect/>
          </a:stretch>
        </p:blipFill>
        <p:spPr>
          <a:xfrm>
            <a:off x="0" y="1772816"/>
            <a:ext cx="9144000" cy="3456384"/>
          </a:xfrm>
          <a:prstGeom prst="rect">
            <a:avLst/>
          </a:prstGeom>
        </p:spPr>
      </p:pic>
      <p:sp>
        <p:nvSpPr>
          <p:cNvPr id="2" name="Nadpis 1"/>
          <p:cNvSpPr>
            <a:spLocks noGrp="1"/>
          </p:cNvSpPr>
          <p:nvPr>
            <p:ph type="title"/>
          </p:nvPr>
        </p:nvSpPr>
        <p:spPr/>
        <p:txBody>
          <a:bodyPr/>
          <a:lstStyle/>
          <a:p>
            <a:r>
              <a:rPr lang="sk-SK" dirty="0" smtClean="0">
                <a:solidFill>
                  <a:srgbClr val="00589A"/>
                </a:solidFill>
              </a:rPr>
              <a:t>Detekcia kritických bodov</a:t>
            </a:r>
            <a:endParaRPr lang="en-GB" dirty="0">
              <a:solidFill>
                <a:srgbClr val="00589A"/>
              </a:solidFill>
            </a:endParaRPr>
          </a:p>
        </p:txBody>
      </p:sp>
      <p:cxnSp>
        <p:nvCxnSpPr>
          <p:cNvPr id="24" name="Rovná spojnica 23"/>
          <p:cNvCxnSpPr/>
          <p:nvPr/>
        </p:nvCxnSpPr>
        <p:spPr>
          <a:xfrm>
            <a:off x="0" y="4509120"/>
            <a:ext cx="9144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Rovná spojovacia šípka 30"/>
          <p:cNvCxnSpPr/>
          <p:nvPr/>
        </p:nvCxnSpPr>
        <p:spPr>
          <a:xfrm flipV="1">
            <a:off x="3419872" y="4581128"/>
            <a:ext cx="288032" cy="1008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BlokTextu 34"/>
          <p:cNvSpPr txBox="1"/>
          <p:nvPr/>
        </p:nvSpPr>
        <p:spPr>
          <a:xfrm>
            <a:off x="2843808" y="5877272"/>
            <a:ext cx="2520280" cy="461665"/>
          </a:xfrm>
          <a:prstGeom prst="rect">
            <a:avLst/>
          </a:prstGeom>
          <a:noFill/>
        </p:spPr>
        <p:txBody>
          <a:bodyPr wrap="square" rtlCol="0">
            <a:spAutoFit/>
          </a:bodyPr>
          <a:lstStyle/>
          <a:p>
            <a:r>
              <a:rPr lang="sk-SK" sz="2400" b="1" dirty="0" smtClean="0">
                <a:solidFill>
                  <a:srgbClr val="C00000"/>
                </a:solidFill>
              </a:rPr>
              <a:t>Prahová hodnota</a:t>
            </a:r>
            <a:endParaRPr lang="en-GB" sz="2400" b="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Rôzne výťahy</a:t>
            </a:r>
            <a:endParaRPr lang="en-GB" dirty="0">
              <a:solidFill>
                <a:srgbClr val="00589A"/>
              </a:solidFill>
            </a:endParaRPr>
          </a:p>
        </p:txBody>
      </p:sp>
      <p:pic>
        <p:nvPicPr>
          <p:cNvPr id="4" name="Obrázok 3" descr="dacc1.jpg"/>
          <p:cNvPicPr>
            <a:picLocks noChangeAspect="1"/>
          </p:cNvPicPr>
          <p:nvPr/>
        </p:nvPicPr>
        <p:blipFill>
          <a:blip r:embed="rId3" cstate="print"/>
          <a:stretch>
            <a:fillRect/>
          </a:stretch>
        </p:blipFill>
        <p:spPr>
          <a:xfrm>
            <a:off x="0" y="1988840"/>
            <a:ext cx="9144000" cy="1059180"/>
          </a:xfrm>
          <a:prstGeom prst="rect">
            <a:avLst/>
          </a:prstGeom>
        </p:spPr>
      </p:pic>
      <p:pic>
        <p:nvPicPr>
          <p:cNvPr id="5" name="Obrázok 4" descr="var1.jpg"/>
          <p:cNvPicPr>
            <a:picLocks noChangeAspect="1"/>
          </p:cNvPicPr>
          <p:nvPr/>
        </p:nvPicPr>
        <p:blipFill>
          <a:blip r:embed="rId4" cstate="print"/>
          <a:stretch>
            <a:fillRect/>
          </a:stretch>
        </p:blipFill>
        <p:spPr>
          <a:xfrm>
            <a:off x="0" y="2924944"/>
            <a:ext cx="9144000" cy="693420"/>
          </a:xfrm>
          <a:prstGeom prst="rect">
            <a:avLst/>
          </a:prstGeom>
        </p:spPr>
      </p:pic>
      <p:pic>
        <p:nvPicPr>
          <p:cNvPr id="6" name="Obrázok 5" descr="dacc2.jpg"/>
          <p:cNvPicPr>
            <a:picLocks noChangeAspect="1"/>
          </p:cNvPicPr>
          <p:nvPr/>
        </p:nvPicPr>
        <p:blipFill>
          <a:blip r:embed="rId5" cstate="print"/>
          <a:stretch>
            <a:fillRect/>
          </a:stretch>
        </p:blipFill>
        <p:spPr>
          <a:xfrm>
            <a:off x="0" y="4149080"/>
            <a:ext cx="9144000" cy="1051560"/>
          </a:xfrm>
          <a:prstGeom prst="rect">
            <a:avLst/>
          </a:prstGeom>
        </p:spPr>
      </p:pic>
      <p:pic>
        <p:nvPicPr>
          <p:cNvPr id="7" name="Obrázok 6" descr="var2.jpg"/>
          <p:cNvPicPr>
            <a:picLocks noChangeAspect="1"/>
          </p:cNvPicPr>
          <p:nvPr/>
        </p:nvPicPr>
        <p:blipFill>
          <a:blip r:embed="rId6" cstate="print"/>
          <a:stretch>
            <a:fillRect/>
          </a:stretch>
        </p:blipFill>
        <p:spPr>
          <a:xfrm>
            <a:off x="0" y="5157192"/>
            <a:ext cx="9144000" cy="71628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Ciele práce</a:t>
            </a:r>
            <a:endParaRPr lang="en-GB" dirty="0">
              <a:solidFill>
                <a:srgbClr val="00589A"/>
              </a:solidFill>
            </a:endParaRPr>
          </a:p>
        </p:txBody>
      </p:sp>
      <p:sp>
        <p:nvSpPr>
          <p:cNvPr id="3" name="Zástupný symbol obsahu 2"/>
          <p:cNvSpPr>
            <a:spLocks noGrp="1"/>
          </p:cNvSpPr>
          <p:nvPr>
            <p:ph idx="1"/>
          </p:nvPr>
        </p:nvSpPr>
        <p:spPr/>
        <p:txBody>
          <a:bodyPr>
            <a:normAutofit lnSpcReduction="10000"/>
          </a:bodyPr>
          <a:lstStyle/>
          <a:p>
            <a:r>
              <a:rPr lang="sk-SK" dirty="0" smtClean="0"/>
              <a:t>Preskúmať a porovnať </a:t>
            </a:r>
            <a:r>
              <a:rPr lang="sk-SK" dirty="0" smtClean="0">
                <a:solidFill>
                  <a:srgbClr val="FF0000"/>
                </a:solidFill>
              </a:rPr>
              <a:t>existujúce metódy </a:t>
            </a:r>
            <a:r>
              <a:rPr lang="sk-SK" dirty="0" smtClean="0"/>
              <a:t>detekcie pohybu využívajúce senzory </a:t>
            </a:r>
            <a:r>
              <a:rPr lang="sk-SK" dirty="0" err="1" smtClean="0"/>
              <a:t>smartfónu</a:t>
            </a:r>
            <a:r>
              <a:rPr lang="sk-SK" dirty="0" smtClean="0"/>
              <a:t>.</a:t>
            </a:r>
          </a:p>
          <a:p>
            <a:pPr marL="411480">
              <a:buFont typeface="Wingdings"/>
              <a:buChar char=""/>
              <a:defRPr/>
            </a:pPr>
            <a:r>
              <a:rPr lang="sk-SK" dirty="0">
                <a:solidFill>
                  <a:srgbClr val="FF0000"/>
                </a:solidFill>
              </a:rPr>
              <a:t>Implementovať a prakticky overiť </a:t>
            </a:r>
            <a:r>
              <a:rPr lang="sk-SK" dirty="0"/>
              <a:t>použiteľnosť aspoň jednej zo známych metód, predovšetkým na detekciu pohybu </a:t>
            </a:r>
            <a:r>
              <a:rPr lang="sk-SK" dirty="0">
                <a:solidFill>
                  <a:srgbClr val="FF0000"/>
                </a:solidFill>
              </a:rPr>
              <a:t>výťahu</a:t>
            </a:r>
            <a:r>
              <a:rPr lang="sk-SK" dirty="0"/>
              <a:t>.</a:t>
            </a:r>
          </a:p>
          <a:p>
            <a:pPr marL="411480">
              <a:buFont typeface="Wingdings"/>
              <a:buChar char=""/>
              <a:defRPr/>
            </a:pPr>
            <a:r>
              <a:rPr lang="sk-SK" dirty="0"/>
              <a:t>Preskúmať </a:t>
            </a:r>
            <a:r>
              <a:rPr lang="sk-SK" dirty="0">
                <a:solidFill>
                  <a:srgbClr val="FF0000"/>
                </a:solidFill>
              </a:rPr>
              <a:t>možnosti vylepšenia</a:t>
            </a:r>
            <a:r>
              <a:rPr lang="sk-SK" dirty="0"/>
              <a:t> týchto metód alebo navrhnúť vlastný spôsob detekcie pohybu v niektorom špecifickom prostredí.</a:t>
            </a:r>
          </a:p>
          <a:p>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solidFill>
                  <a:srgbClr val="00589A"/>
                </a:solidFill>
              </a:rPr>
              <a:t>Detekcia</a:t>
            </a:r>
            <a:r>
              <a:rPr lang="en-US" dirty="0" smtClean="0">
                <a:solidFill>
                  <a:srgbClr val="00589A"/>
                </a:solidFill>
              </a:rPr>
              <a:t> </a:t>
            </a:r>
            <a:r>
              <a:rPr lang="en-US" dirty="0" err="1" smtClean="0">
                <a:solidFill>
                  <a:srgbClr val="00589A"/>
                </a:solidFill>
              </a:rPr>
              <a:t>prahovou</a:t>
            </a:r>
            <a:r>
              <a:rPr lang="en-US" dirty="0" smtClean="0">
                <a:solidFill>
                  <a:srgbClr val="00589A"/>
                </a:solidFill>
              </a:rPr>
              <a:t> </a:t>
            </a:r>
            <a:r>
              <a:rPr lang="en-US" dirty="0" err="1" smtClean="0">
                <a:solidFill>
                  <a:srgbClr val="00589A"/>
                </a:solidFill>
              </a:rPr>
              <a:t>hodnotou</a:t>
            </a:r>
            <a:endParaRPr lang="en-GB" dirty="0"/>
          </a:p>
        </p:txBody>
      </p:sp>
      <p:graphicFrame>
        <p:nvGraphicFramePr>
          <p:cNvPr id="4" name="Tabuľka 3"/>
          <p:cNvGraphicFramePr>
            <a:graphicFrameLocks noGrp="1"/>
          </p:cNvGraphicFramePr>
          <p:nvPr/>
        </p:nvGraphicFramePr>
        <p:xfrm>
          <a:off x="971600" y="1844824"/>
          <a:ext cx="6984776" cy="3800738"/>
        </p:xfrm>
        <a:graphic>
          <a:graphicData uri="http://schemas.openxmlformats.org/drawingml/2006/table">
            <a:tbl>
              <a:tblPr firstRow="1" firstCol="1">
                <a:tableStyleId>{00A15C55-8517-42AA-B614-E9B94910E393}</a:tableStyleId>
              </a:tblPr>
              <a:tblGrid>
                <a:gridCol w="1911623"/>
                <a:gridCol w="1760785"/>
                <a:gridCol w="1944216"/>
                <a:gridCol w="1368152"/>
              </a:tblGrid>
              <a:tr h="1080120">
                <a:tc>
                  <a:txBody>
                    <a:bodyPr/>
                    <a:lstStyle/>
                    <a:p>
                      <a:pPr algn="ctr"/>
                      <a:r>
                        <a:rPr lang="en-US" dirty="0" smtClean="0"/>
                        <a:t>30 </a:t>
                      </a:r>
                      <a:r>
                        <a:rPr lang="en-US" dirty="0" err="1" smtClean="0"/>
                        <a:t>vzoriek</a:t>
                      </a:r>
                      <a:endParaRPr lang="en-GB" dirty="0"/>
                    </a:p>
                  </a:txBody>
                  <a:tcPr anchor="ctr"/>
                </a:tc>
                <a:tc>
                  <a:txBody>
                    <a:bodyPr/>
                    <a:lstStyle/>
                    <a:p>
                      <a:pPr algn="ctr"/>
                      <a:r>
                        <a:rPr lang="en-US" dirty="0" smtClean="0"/>
                        <a:t>V</a:t>
                      </a:r>
                      <a:r>
                        <a:rPr lang="sk-SK" dirty="0" err="1" smtClean="0"/>
                        <a:t>ýťah</a:t>
                      </a:r>
                      <a:endParaRPr lang="en-US" dirty="0" smtClean="0"/>
                    </a:p>
                    <a:p>
                      <a:pPr algn="ctr"/>
                      <a:r>
                        <a:rPr lang="en-US" dirty="0" smtClean="0"/>
                        <a:t>(16</a:t>
                      </a:r>
                      <a:r>
                        <a:rPr lang="en-US" baseline="0" dirty="0" smtClean="0"/>
                        <a:t> </a:t>
                      </a:r>
                      <a:r>
                        <a:rPr lang="en-US" baseline="0" dirty="0" err="1" smtClean="0"/>
                        <a:t>testov</a:t>
                      </a:r>
                      <a:r>
                        <a:rPr lang="en-US" dirty="0" smtClean="0"/>
                        <a:t>)</a:t>
                      </a:r>
                      <a:endParaRPr lang="en-GB" dirty="0"/>
                    </a:p>
                  </a:txBody>
                  <a:tcPr anchor="ctr"/>
                </a:tc>
                <a:tc>
                  <a:txBody>
                    <a:bodyPr/>
                    <a:lstStyle/>
                    <a:p>
                      <a:pPr algn="ctr"/>
                      <a:r>
                        <a:rPr lang="en-US" dirty="0" smtClean="0"/>
                        <a:t>V</a:t>
                      </a:r>
                      <a:r>
                        <a:rPr lang="sk-SK" dirty="0" err="1" smtClean="0"/>
                        <a:t>ýťah</a:t>
                      </a:r>
                      <a:r>
                        <a:rPr lang="sk-SK" baseline="0" dirty="0" smtClean="0"/>
                        <a:t> a kroky</a:t>
                      </a:r>
                      <a:endParaRPr lang="en-US" baseline="0" dirty="0" smtClean="0"/>
                    </a:p>
                    <a:p>
                      <a:pPr algn="ctr"/>
                      <a:r>
                        <a:rPr lang="sk-SK" baseline="0" dirty="0" smtClean="0"/>
                        <a:t>(23</a:t>
                      </a:r>
                      <a:r>
                        <a:rPr lang="en-US" baseline="0" dirty="0" smtClean="0"/>
                        <a:t> </a:t>
                      </a:r>
                      <a:r>
                        <a:rPr lang="en-US" baseline="0" dirty="0" err="1" smtClean="0"/>
                        <a:t>testov</a:t>
                      </a:r>
                      <a:r>
                        <a:rPr lang="sk-SK" baseline="0" dirty="0" smtClean="0"/>
                        <a:t>)</a:t>
                      </a:r>
                      <a:endParaRPr lang="en-GB" dirty="0"/>
                    </a:p>
                  </a:txBody>
                  <a:tcPr anchor="ctr"/>
                </a:tc>
                <a:tc>
                  <a:txBody>
                    <a:bodyPr/>
                    <a:lstStyle/>
                    <a:p>
                      <a:pPr algn="ctr"/>
                      <a:r>
                        <a:rPr lang="en-US" dirty="0" err="1" smtClean="0"/>
                        <a:t>Celkom</a:t>
                      </a:r>
                      <a:endParaRPr lang="en-US" dirty="0" smtClean="0"/>
                    </a:p>
                    <a:p>
                      <a:pPr algn="ctr"/>
                      <a:r>
                        <a:rPr lang="en-US" dirty="0" smtClean="0"/>
                        <a:t>(39 </a:t>
                      </a:r>
                      <a:r>
                        <a:rPr lang="en-US" dirty="0" err="1" smtClean="0"/>
                        <a:t>testov</a:t>
                      </a:r>
                      <a:r>
                        <a:rPr lang="en-US" dirty="0" smtClean="0"/>
                        <a:t>)</a:t>
                      </a:r>
                      <a:endParaRPr lang="en-GB" dirty="0"/>
                    </a:p>
                  </a:txBody>
                  <a:tcPr anchor="ctr"/>
                </a:tc>
              </a:tr>
              <a:tr h="1077120">
                <a:tc>
                  <a:txBody>
                    <a:bodyPr/>
                    <a:lstStyle/>
                    <a:p>
                      <a:pPr algn="ctr"/>
                      <a:r>
                        <a:rPr lang="sk-SK" smtClean="0"/>
                        <a:t>Kĺzavý</a:t>
                      </a:r>
                      <a:r>
                        <a:rPr lang="sk-SK" baseline="0" smtClean="0"/>
                        <a:t> priemer</a:t>
                      </a:r>
                      <a:endParaRPr lang="en-GB" dirty="0"/>
                    </a:p>
                  </a:txBody>
                  <a:tcPr anchor="ctr"/>
                </a:tc>
                <a:tc>
                  <a:txBody>
                    <a:bodyPr/>
                    <a:lstStyle/>
                    <a:p>
                      <a:pPr algn="ctr"/>
                      <a:r>
                        <a:rPr lang="sk-SK" dirty="0" smtClean="0"/>
                        <a:t>81</a:t>
                      </a:r>
                      <a:r>
                        <a:rPr lang="en-US" dirty="0" smtClean="0"/>
                        <a:t>.</a:t>
                      </a:r>
                      <a:r>
                        <a:rPr lang="sk-SK" dirty="0" smtClean="0"/>
                        <a:t>25 </a:t>
                      </a:r>
                      <a:r>
                        <a:rPr lang="en-US" dirty="0" smtClean="0"/>
                        <a:t>%</a:t>
                      </a:r>
                      <a:r>
                        <a:rPr lang="en-US" baseline="0" dirty="0" smtClean="0"/>
                        <a:t> </a:t>
                      </a:r>
                      <a:endParaRPr lang="en-GB" dirty="0"/>
                    </a:p>
                  </a:txBody>
                  <a:tcPr anchor="ctr"/>
                </a:tc>
                <a:tc>
                  <a:txBody>
                    <a:bodyPr/>
                    <a:lstStyle/>
                    <a:p>
                      <a:pPr algn="ctr"/>
                      <a:r>
                        <a:rPr lang="sk-SK" dirty="0" smtClean="0"/>
                        <a:t>21.73</a:t>
                      </a:r>
                      <a:r>
                        <a:rPr lang="en-US" dirty="0" smtClean="0"/>
                        <a:t>%</a:t>
                      </a:r>
                      <a:endParaRPr lang="en-GB" dirty="0"/>
                    </a:p>
                  </a:txBody>
                  <a:tcPr anchor="ctr"/>
                </a:tc>
                <a:tc>
                  <a:txBody>
                    <a:bodyPr/>
                    <a:lstStyle/>
                    <a:p>
                      <a:pPr algn="ctr"/>
                      <a:r>
                        <a:rPr lang="en-US" dirty="0" smtClean="0"/>
                        <a:t>4</a:t>
                      </a:r>
                      <a:r>
                        <a:rPr lang="sk-SK" dirty="0" smtClean="0"/>
                        <a:t>6</a:t>
                      </a:r>
                      <a:r>
                        <a:rPr lang="en-US" dirty="0" smtClean="0"/>
                        <a:t>.</a:t>
                      </a:r>
                      <a:r>
                        <a:rPr lang="sk-SK" dirty="0" smtClean="0"/>
                        <a:t>15</a:t>
                      </a:r>
                      <a:r>
                        <a:rPr lang="en-US" dirty="0" smtClean="0"/>
                        <a:t>%</a:t>
                      </a:r>
                      <a:endParaRPr lang="en-GB" dirty="0"/>
                    </a:p>
                  </a:txBody>
                  <a:tcPr anchor="ctr"/>
                </a:tc>
              </a:tr>
              <a:tr h="821749">
                <a:tc>
                  <a:txBody>
                    <a:bodyPr/>
                    <a:lstStyle/>
                    <a:p>
                      <a:pPr algn="ctr"/>
                      <a:r>
                        <a:rPr lang="sk-SK" smtClean="0"/>
                        <a:t>LowPass filter</a:t>
                      </a:r>
                      <a:endParaRPr lang="en-GB" dirty="0"/>
                    </a:p>
                  </a:txBody>
                  <a:tcPr anchor="ctr"/>
                </a:tc>
                <a:tc>
                  <a:txBody>
                    <a:bodyPr/>
                    <a:lstStyle/>
                    <a:p>
                      <a:pPr algn="ctr"/>
                      <a:r>
                        <a:rPr lang="sk-SK" dirty="0" smtClean="0"/>
                        <a:t>62.5 </a:t>
                      </a:r>
                      <a:r>
                        <a:rPr lang="en-US" dirty="0" smtClean="0"/>
                        <a:t>%</a:t>
                      </a:r>
                      <a:endParaRPr lang="en-GB" dirty="0"/>
                    </a:p>
                  </a:txBody>
                  <a:tcPr anchor="ctr"/>
                </a:tc>
                <a:tc>
                  <a:txBody>
                    <a:bodyPr/>
                    <a:lstStyle/>
                    <a:p>
                      <a:pPr algn="ctr"/>
                      <a:r>
                        <a:rPr lang="en-US" dirty="0" smtClean="0"/>
                        <a:t>0.0%</a:t>
                      </a:r>
                      <a:endParaRPr lang="en-GB" dirty="0"/>
                    </a:p>
                  </a:txBody>
                  <a:tcPr anchor="ctr"/>
                </a:tc>
                <a:tc>
                  <a:txBody>
                    <a:bodyPr/>
                    <a:lstStyle/>
                    <a:p>
                      <a:pPr algn="ctr"/>
                      <a:r>
                        <a:rPr lang="en-US" dirty="0" smtClean="0"/>
                        <a:t>25.64%</a:t>
                      </a:r>
                      <a:endParaRPr lang="en-GB" dirty="0"/>
                    </a:p>
                  </a:txBody>
                  <a:tcPr anchor="ctr"/>
                </a:tc>
              </a:tr>
              <a:tr h="821749">
                <a:tc>
                  <a:txBody>
                    <a:bodyPr/>
                    <a:lstStyle/>
                    <a:p>
                      <a:pPr algn="ctr"/>
                      <a:r>
                        <a:rPr lang="sk-SK" smtClean="0"/>
                        <a:t>Kalmanov filter</a:t>
                      </a:r>
                      <a:endParaRPr lang="en-GB" dirty="0"/>
                    </a:p>
                  </a:txBody>
                  <a:tcPr anchor="ctr"/>
                </a:tc>
                <a:tc>
                  <a:txBody>
                    <a:bodyPr/>
                    <a:lstStyle/>
                    <a:p>
                      <a:pPr algn="ctr"/>
                      <a:r>
                        <a:rPr lang="sk-SK" dirty="0" smtClean="0"/>
                        <a:t>43</a:t>
                      </a:r>
                      <a:r>
                        <a:rPr lang="en-US" dirty="0" smtClean="0"/>
                        <a:t>.</a:t>
                      </a:r>
                      <a:r>
                        <a:rPr lang="sk-SK" dirty="0" smtClean="0"/>
                        <a:t>75</a:t>
                      </a:r>
                      <a:r>
                        <a:rPr lang="en-US" dirty="0" smtClean="0"/>
                        <a:t>%</a:t>
                      </a:r>
                      <a:endParaRPr lang="en-GB" dirty="0"/>
                    </a:p>
                  </a:txBody>
                  <a:tcPr anchor="ctr"/>
                </a:tc>
                <a:tc>
                  <a:txBody>
                    <a:bodyPr/>
                    <a:lstStyle/>
                    <a:p>
                      <a:pPr algn="ctr"/>
                      <a:r>
                        <a:rPr lang="en-US" dirty="0" smtClean="0"/>
                        <a:t>0.0%</a:t>
                      </a:r>
                      <a:endParaRPr lang="en-GB" dirty="0"/>
                    </a:p>
                  </a:txBody>
                  <a:tcPr anchor="ctr"/>
                </a:tc>
                <a:tc>
                  <a:txBody>
                    <a:bodyPr/>
                    <a:lstStyle/>
                    <a:p>
                      <a:pPr algn="ctr"/>
                      <a:r>
                        <a:rPr lang="en-US" dirty="0" smtClean="0"/>
                        <a:t>17.94%</a:t>
                      </a:r>
                      <a:endParaRPr lang="en-GB"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Testovanie kritických bodov</a:t>
            </a:r>
            <a:r>
              <a:rPr lang="sk-SK" dirty="0" smtClean="0"/>
              <a:t> </a:t>
            </a:r>
            <a:endParaRPr lang="en-GB" dirty="0"/>
          </a:p>
        </p:txBody>
      </p:sp>
      <p:graphicFrame>
        <p:nvGraphicFramePr>
          <p:cNvPr id="4" name="Tabuľka 3"/>
          <p:cNvGraphicFramePr>
            <a:graphicFrameLocks noGrp="1"/>
          </p:cNvGraphicFramePr>
          <p:nvPr/>
        </p:nvGraphicFramePr>
        <p:xfrm>
          <a:off x="2123728" y="2060848"/>
          <a:ext cx="4032448" cy="3800738"/>
        </p:xfrm>
        <a:graphic>
          <a:graphicData uri="http://schemas.openxmlformats.org/drawingml/2006/table">
            <a:tbl>
              <a:tblPr firstRow="1" firstCol="1">
                <a:tableStyleId>{00A15C55-8517-42AA-B614-E9B94910E393}</a:tableStyleId>
              </a:tblPr>
              <a:tblGrid>
                <a:gridCol w="1872208"/>
                <a:gridCol w="2160240"/>
              </a:tblGrid>
              <a:tr h="1080120">
                <a:tc>
                  <a:txBody>
                    <a:bodyPr/>
                    <a:lstStyle/>
                    <a:p>
                      <a:pPr algn="ctr"/>
                      <a:r>
                        <a:rPr lang="sk-SK" dirty="0" smtClean="0"/>
                        <a:t>30 vzoriek</a:t>
                      </a:r>
                      <a:endParaRPr lang="en-GB" dirty="0"/>
                    </a:p>
                  </a:txBody>
                  <a:tcPr anchor="ctr"/>
                </a:tc>
                <a:tc>
                  <a:txBody>
                    <a:bodyPr/>
                    <a:lstStyle/>
                    <a:p>
                      <a:pPr algn="ctr"/>
                      <a:r>
                        <a:rPr lang="sk-SK" dirty="0" smtClean="0"/>
                        <a:t>Detekcia prahovou hodnotou</a:t>
                      </a:r>
                      <a:endParaRPr lang="en-GB" dirty="0"/>
                    </a:p>
                  </a:txBody>
                  <a:tcPr anchor="ctr"/>
                </a:tc>
              </a:tr>
              <a:tr h="1077120">
                <a:tc>
                  <a:txBody>
                    <a:bodyPr/>
                    <a:lstStyle/>
                    <a:p>
                      <a:pPr algn="ctr"/>
                      <a:r>
                        <a:rPr lang="sk-SK" dirty="0" smtClean="0"/>
                        <a:t>Kĺzavý</a:t>
                      </a:r>
                      <a:r>
                        <a:rPr lang="sk-SK" baseline="0" dirty="0" smtClean="0"/>
                        <a:t> priemer</a:t>
                      </a:r>
                      <a:endParaRPr lang="en-GB" dirty="0"/>
                    </a:p>
                  </a:txBody>
                  <a:tcPr anchor="ctr"/>
                </a:tc>
                <a:tc>
                  <a:txBody>
                    <a:bodyPr/>
                    <a:lstStyle/>
                    <a:p>
                      <a:pPr algn="ctr"/>
                      <a:r>
                        <a:rPr lang="en-US" dirty="0" smtClean="0"/>
                        <a:t>4</a:t>
                      </a:r>
                      <a:r>
                        <a:rPr lang="sk-SK" dirty="0" smtClean="0"/>
                        <a:t>6</a:t>
                      </a:r>
                      <a:r>
                        <a:rPr lang="en-US" dirty="0" smtClean="0"/>
                        <a:t>.</a:t>
                      </a:r>
                      <a:r>
                        <a:rPr lang="sk-SK" dirty="0" smtClean="0"/>
                        <a:t>15</a:t>
                      </a:r>
                      <a:r>
                        <a:rPr lang="en-US" dirty="0" smtClean="0"/>
                        <a:t>%</a:t>
                      </a:r>
                      <a:endParaRPr lang="en-GB" dirty="0"/>
                    </a:p>
                  </a:txBody>
                  <a:tcPr anchor="ctr"/>
                </a:tc>
              </a:tr>
              <a:tr h="821749">
                <a:tc>
                  <a:txBody>
                    <a:bodyPr/>
                    <a:lstStyle/>
                    <a:p>
                      <a:pPr algn="ctr"/>
                      <a:r>
                        <a:rPr lang="sk-SK" dirty="0" err="1" smtClean="0"/>
                        <a:t>LowPass</a:t>
                      </a:r>
                      <a:r>
                        <a:rPr lang="sk-SK" dirty="0" smtClean="0"/>
                        <a:t> filter</a:t>
                      </a:r>
                      <a:endParaRPr lang="en-GB" dirty="0"/>
                    </a:p>
                  </a:txBody>
                  <a:tcPr anchor="ctr"/>
                </a:tc>
                <a:tc>
                  <a:txBody>
                    <a:bodyPr/>
                    <a:lstStyle/>
                    <a:p>
                      <a:pPr algn="ctr"/>
                      <a:r>
                        <a:rPr lang="en-US" dirty="0" smtClean="0"/>
                        <a:t>25</a:t>
                      </a:r>
                      <a:r>
                        <a:rPr lang="sk-SK" dirty="0" smtClean="0"/>
                        <a:t>.</a:t>
                      </a:r>
                      <a:r>
                        <a:rPr lang="en-US" dirty="0" smtClean="0"/>
                        <a:t>64</a:t>
                      </a:r>
                      <a:r>
                        <a:rPr lang="sk-SK" dirty="0" smtClean="0"/>
                        <a:t> </a:t>
                      </a:r>
                      <a:r>
                        <a:rPr lang="en-US" dirty="0" smtClean="0"/>
                        <a:t>%</a:t>
                      </a:r>
                      <a:endParaRPr lang="en-GB" dirty="0"/>
                    </a:p>
                  </a:txBody>
                  <a:tcPr anchor="ctr"/>
                </a:tc>
              </a:tr>
              <a:tr h="821749">
                <a:tc>
                  <a:txBody>
                    <a:bodyPr/>
                    <a:lstStyle/>
                    <a:p>
                      <a:pPr algn="ctr"/>
                      <a:r>
                        <a:rPr lang="sk-SK" dirty="0" err="1" smtClean="0"/>
                        <a:t>Kalmanov</a:t>
                      </a:r>
                      <a:r>
                        <a:rPr lang="sk-SK" dirty="0" smtClean="0"/>
                        <a:t> filter</a:t>
                      </a:r>
                      <a:endParaRPr lang="en-GB" dirty="0"/>
                    </a:p>
                  </a:txBody>
                  <a:tcPr anchor="ctr"/>
                </a:tc>
                <a:tc>
                  <a:txBody>
                    <a:bodyPr/>
                    <a:lstStyle/>
                    <a:p>
                      <a:pPr algn="ctr"/>
                      <a:r>
                        <a:rPr lang="en-US" dirty="0" smtClean="0"/>
                        <a:t>17.94%</a:t>
                      </a:r>
                      <a:endParaRPr lang="en-GB"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Analýza zrýchlenia</a:t>
            </a:r>
            <a:endParaRPr lang="en-GB" dirty="0">
              <a:solidFill>
                <a:srgbClr val="00589A"/>
              </a:solidFill>
            </a:endParaRPr>
          </a:p>
        </p:txBody>
      </p:sp>
      <p:sp>
        <p:nvSpPr>
          <p:cNvPr id="3" name="Zástupný symbol obsahu 2"/>
          <p:cNvSpPr>
            <a:spLocks noGrp="1"/>
          </p:cNvSpPr>
          <p:nvPr>
            <p:ph idx="1"/>
          </p:nvPr>
        </p:nvSpPr>
        <p:spPr>
          <a:xfrm>
            <a:off x="395536" y="2996952"/>
            <a:ext cx="8229600" cy="576064"/>
          </a:xfrm>
        </p:spPr>
        <p:txBody>
          <a:bodyPr>
            <a:normAutofit lnSpcReduction="10000"/>
          </a:bodyPr>
          <a:lstStyle/>
          <a:p>
            <a:pPr marL="514350" indent="-514350"/>
            <a:r>
              <a:rPr lang="sk-SK" b="1" dirty="0" smtClean="0"/>
              <a:t>Detekcia prahovou hodnotou</a:t>
            </a:r>
          </a:p>
        </p:txBody>
      </p:sp>
      <p:pic>
        <p:nvPicPr>
          <p:cNvPr id="7" name="Obrázok 6" descr="skola0h3 ASS dacc.jpg"/>
          <p:cNvPicPr>
            <a:picLocks noChangeAspect="1"/>
          </p:cNvPicPr>
          <p:nvPr/>
        </p:nvPicPr>
        <p:blipFill>
          <a:blip r:embed="rId3" cstate="print"/>
          <a:stretch>
            <a:fillRect/>
          </a:stretch>
        </p:blipFill>
        <p:spPr>
          <a:xfrm>
            <a:off x="0" y="1196752"/>
            <a:ext cx="9144000" cy="1743881"/>
          </a:xfrm>
          <a:prstGeom prst="rect">
            <a:avLst/>
          </a:prstGeom>
        </p:spPr>
      </p:pic>
      <p:pic>
        <p:nvPicPr>
          <p:cNvPr id="8" name="Obrázok 7" descr="skola0h3 kalman(Qcov= 1.0E-4 Rcov= 0.017).jpg"/>
          <p:cNvPicPr>
            <a:picLocks noChangeAspect="1"/>
          </p:cNvPicPr>
          <p:nvPr/>
        </p:nvPicPr>
        <p:blipFill>
          <a:blip r:embed="rId4" cstate="print"/>
          <a:stretch>
            <a:fillRect/>
          </a:stretch>
        </p:blipFill>
        <p:spPr>
          <a:xfrm>
            <a:off x="0" y="4653136"/>
            <a:ext cx="9105900" cy="1775460"/>
          </a:xfrm>
          <a:prstGeom prst="rect">
            <a:avLst/>
          </a:prstGeom>
        </p:spPr>
      </p:pic>
      <p:sp>
        <p:nvSpPr>
          <p:cNvPr id="9" name="BlokTextu 8"/>
          <p:cNvSpPr txBox="1"/>
          <p:nvPr/>
        </p:nvSpPr>
        <p:spPr>
          <a:xfrm>
            <a:off x="395536" y="3501008"/>
            <a:ext cx="8208912" cy="584775"/>
          </a:xfrm>
          <a:prstGeom prst="rect">
            <a:avLst/>
          </a:prstGeom>
          <a:noFill/>
        </p:spPr>
        <p:txBody>
          <a:bodyPr wrap="square" rtlCol="0">
            <a:spAutoFit/>
          </a:bodyPr>
          <a:lstStyle/>
          <a:p>
            <a:pPr marL="514350" indent="-514350">
              <a:buFont typeface="Arial" pitchFamily="34" charset="0"/>
              <a:buChar char="•"/>
            </a:pPr>
            <a:r>
              <a:rPr lang="sk-SK" sz="3200" b="1" dirty="0" smtClean="0"/>
              <a:t>Detekcia prahovou hodnotou a počtom</a:t>
            </a:r>
          </a:p>
        </p:txBody>
      </p:sp>
      <p:sp>
        <p:nvSpPr>
          <p:cNvPr id="10" name="BlokTextu 9"/>
          <p:cNvSpPr txBox="1"/>
          <p:nvPr/>
        </p:nvSpPr>
        <p:spPr>
          <a:xfrm>
            <a:off x="395536" y="4005064"/>
            <a:ext cx="7632848" cy="584775"/>
          </a:xfrm>
          <a:prstGeom prst="rect">
            <a:avLst/>
          </a:prstGeom>
          <a:noFill/>
        </p:spPr>
        <p:txBody>
          <a:bodyPr wrap="square" rtlCol="0">
            <a:spAutoFit/>
          </a:bodyPr>
          <a:lstStyle/>
          <a:p>
            <a:pPr>
              <a:buFont typeface="Arial" pitchFamily="34" charset="0"/>
              <a:buChar char="•"/>
            </a:pPr>
            <a:r>
              <a:rPr lang="sk-SK" sz="3200" b="1" dirty="0" smtClean="0"/>
              <a:t>    Detekcia prahovou hodnotou a časom</a:t>
            </a:r>
            <a:endParaRPr lang="en-GB" sz="32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
                                            <p:txEl>
                                              <p:pRg st="0" end="0"/>
                                            </p:txEl>
                                          </p:spTgt>
                                        </p:tgtEl>
                                        <p:attrNameLst>
                                          <p:attrName>style.color</p:attrName>
                                        </p:attrNameLst>
                                      </p:cBhvr>
                                      <p:to>
                                        <a:srgbClr val="FF0F0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p:cBhvr override="childStyle">
                                        <p:cTn id="10" dur="500" fill="hold"/>
                                        <p:tgtEl>
                                          <p:spTgt spid="3">
                                            <p:txEl>
                                              <p:pRg st="0" end="0"/>
                                            </p:txEl>
                                          </p:spTgt>
                                        </p:tgtEl>
                                        <p:attrNameLst>
                                          <p:attrName>style.color</p:attrName>
                                        </p:attrNameLst>
                                      </p:cBhvr>
                                      <p:to>
                                        <a:schemeClr val="tx1"/>
                                      </p:to>
                                    </p:animClr>
                                  </p:childTnLst>
                                </p:cTn>
                              </p:par>
                            </p:childTnLst>
                          </p:cTn>
                        </p:par>
                        <p:par>
                          <p:cTn id="11" fill="hold">
                            <p:stCondLst>
                              <p:cond delay="500"/>
                            </p:stCondLst>
                            <p:childTnLst>
                              <p:par>
                                <p:cTn id="12" presetID="3" presetClass="emph" presetSubtype="2" fill="hold" grpId="0" nodeType="afterEffect">
                                  <p:stCondLst>
                                    <p:cond delay="0"/>
                                  </p:stCondLst>
                                  <p:childTnLst>
                                    <p:animClr clrSpc="rgb">
                                      <p:cBhvr override="childStyle">
                                        <p:cTn id="13" dur="500" fill="hold"/>
                                        <p:tgtEl>
                                          <p:spTgt spid="9">
                                            <p:txEl>
                                              <p:pRg st="0" end="0"/>
                                            </p:txEl>
                                          </p:spTgt>
                                        </p:tgtEl>
                                        <p:attrNameLst>
                                          <p:attrName>style.color</p:attrName>
                                        </p:attrNameLst>
                                      </p:cBhvr>
                                      <p:to>
                                        <a:srgbClr val="FF0F0F"/>
                                      </p:to>
                                    </p:animClr>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p:cBhvr override="childStyle">
                                        <p:cTn id="17" dur="500" fill="hold"/>
                                        <p:tgtEl>
                                          <p:spTgt spid="9">
                                            <p:txEl>
                                              <p:pRg st="0" end="0"/>
                                            </p:txEl>
                                          </p:spTgt>
                                        </p:tgtEl>
                                        <p:attrNameLst>
                                          <p:attrName>style.color</p:attrName>
                                        </p:attrNameLst>
                                      </p:cBhvr>
                                      <p:to>
                                        <a:schemeClr val="tx1"/>
                                      </p:to>
                                    </p:animClr>
                                  </p:childTnLst>
                                </p:cTn>
                              </p:par>
                            </p:childTnLst>
                          </p:cTn>
                        </p:par>
                        <p:par>
                          <p:cTn id="18" fill="hold">
                            <p:stCondLst>
                              <p:cond delay="500"/>
                            </p:stCondLst>
                            <p:childTnLst>
                              <p:par>
                                <p:cTn id="19" presetID="3" presetClass="emph" presetSubtype="2" fill="hold" grpId="0" nodeType="afterEffect">
                                  <p:stCondLst>
                                    <p:cond delay="0"/>
                                  </p:stCondLst>
                                  <p:childTnLst>
                                    <p:animClr clrSpc="rgb">
                                      <p:cBhvr override="childStyle">
                                        <p:cTn id="20" dur="500" fill="hold"/>
                                        <p:tgtEl>
                                          <p:spTgt spid="10"/>
                                        </p:tgtEl>
                                        <p:attrNameLst>
                                          <p:attrName>style.color</p:attrName>
                                        </p:attrNameLst>
                                      </p:cBhvr>
                                      <p:to>
                                        <a:srgbClr val="F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9" grpId="0" build="allAtOnce"/>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stary_dacc.jpg"/>
          <p:cNvPicPr>
            <a:picLocks noGrp="1" noChangeAspect="1"/>
          </p:cNvPicPr>
          <p:nvPr>
            <p:ph idx="1"/>
          </p:nvPr>
        </p:nvPicPr>
        <p:blipFill>
          <a:blip r:embed="rId3" cstate="print"/>
          <a:stretch>
            <a:fillRect/>
          </a:stretch>
        </p:blipFill>
        <p:spPr>
          <a:xfrm>
            <a:off x="0" y="2276872"/>
            <a:ext cx="9144000" cy="2232248"/>
          </a:xfrm>
        </p:spPr>
      </p:pic>
      <p:sp>
        <p:nvSpPr>
          <p:cNvPr id="2" name="Nadpis 1"/>
          <p:cNvSpPr>
            <a:spLocks noGrp="1"/>
          </p:cNvSpPr>
          <p:nvPr>
            <p:ph type="title"/>
          </p:nvPr>
        </p:nvSpPr>
        <p:spPr/>
        <p:txBody>
          <a:bodyPr>
            <a:normAutofit/>
          </a:bodyPr>
          <a:lstStyle/>
          <a:p>
            <a:r>
              <a:rPr lang="sk-SK" dirty="0" smtClean="0">
                <a:solidFill>
                  <a:srgbClr val="00589A"/>
                </a:solidFill>
              </a:rPr>
              <a:t>Detekcia prahovou hodnotou</a:t>
            </a:r>
            <a:endParaRPr lang="en-GB" dirty="0">
              <a:solidFill>
                <a:srgbClr val="00589A"/>
              </a:solidFill>
            </a:endParaRPr>
          </a:p>
        </p:txBody>
      </p:sp>
      <p:cxnSp>
        <p:nvCxnSpPr>
          <p:cNvPr id="8" name="Rovná spojnica 7"/>
          <p:cNvCxnSpPr/>
          <p:nvPr/>
        </p:nvCxnSpPr>
        <p:spPr>
          <a:xfrm flipH="1">
            <a:off x="0" y="3573016"/>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Rovná spojnica 13"/>
          <p:cNvCxnSpPr/>
          <p:nvPr/>
        </p:nvCxnSpPr>
        <p:spPr>
          <a:xfrm flipH="1">
            <a:off x="0" y="3068960"/>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Rovná spojovacia šípka 15"/>
          <p:cNvCxnSpPr/>
          <p:nvPr/>
        </p:nvCxnSpPr>
        <p:spPr>
          <a:xfrm flipV="1">
            <a:off x="611560" y="3573016"/>
            <a:ext cx="72008"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Rovná spojovacia šípka 19"/>
          <p:cNvCxnSpPr/>
          <p:nvPr/>
        </p:nvCxnSpPr>
        <p:spPr>
          <a:xfrm flipH="1" flipV="1">
            <a:off x="1115616" y="3573016"/>
            <a:ext cx="72008"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Rovná spojovacia šípka 21"/>
          <p:cNvCxnSpPr/>
          <p:nvPr/>
        </p:nvCxnSpPr>
        <p:spPr>
          <a:xfrm>
            <a:off x="6876256" y="1916832"/>
            <a:ext cx="72008"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Rovná spojovacia šípka 22"/>
          <p:cNvCxnSpPr/>
          <p:nvPr/>
        </p:nvCxnSpPr>
        <p:spPr>
          <a:xfrm flipH="1">
            <a:off x="7452320" y="1988840"/>
            <a:ext cx="144016"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BlokTextu 37"/>
          <p:cNvSpPr txBox="1"/>
          <p:nvPr/>
        </p:nvSpPr>
        <p:spPr>
          <a:xfrm>
            <a:off x="395536" y="5445224"/>
            <a:ext cx="1728192" cy="369332"/>
          </a:xfrm>
          <a:prstGeom prst="rect">
            <a:avLst/>
          </a:prstGeom>
          <a:noFill/>
        </p:spPr>
        <p:txBody>
          <a:bodyPr wrap="square" rtlCol="0">
            <a:spAutoFit/>
          </a:bodyPr>
          <a:lstStyle/>
          <a:p>
            <a:r>
              <a:rPr lang="sk-SK" b="1" dirty="0" smtClean="0">
                <a:solidFill>
                  <a:schemeClr val="accent1"/>
                </a:solidFill>
              </a:rPr>
              <a:t>Kritické body</a:t>
            </a:r>
            <a:endParaRPr lang="en-GB" b="1" dirty="0">
              <a:solidFill>
                <a:schemeClr val="accent1"/>
              </a:solidFill>
            </a:endParaRPr>
          </a:p>
        </p:txBody>
      </p:sp>
      <p:sp>
        <p:nvSpPr>
          <p:cNvPr id="39" name="BlokTextu 38"/>
          <p:cNvSpPr txBox="1"/>
          <p:nvPr/>
        </p:nvSpPr>
        <p:spPr>
          <a:xfrm>
            <a:off x="6516216" y="1628800"/>
            <a:ext cx="1728192" cy="369332"/>
          </a:xfrm>
          <a:prstGeom prst="rect">
            <a:avLst/>
          </a:prstGeom>
          <a:noFill/>
        </p:spPr>
        <p:txBody>
          <a:bodyPr wrap="square" rtlCol="0">
            <a:spAutoFit/>
          </a:bodyPr>
          <a:lstStyle/>
          <a:p>
            <a:r>
              <a:rPr lang="sk-SK" b="1" dirty="0" smtClean="0">
                <a:solidFill>
                  <a:schemeClr val="accent1"/>
                </a:solidFill>
              </a:rPr>
              <a:t>Kritické body</a:t>
            </a:r>
            <a:endParaRPr lang="en-GB" b="1" dirty="0">
              <a:solidFill>
                <a:schemeClr val="accent1"/>
              </a:solidFill>
            </a:endParaRPr>
          </a:p>
        </p:txBody>
      </p:sp>
      <p:sp>
        <p:nvSpPr>
          <p:cNvPr id="40" name="BlokTextu 39"/>
          <p:cNvSpPr txBox="1"/>
          <p:nvPr/>
        </p:nvSpPr>
        <p:spPr>
          <a:xfrm>
            <a:off x="1259632" y="1700808"/>
            <a:ext cx="2880320" cy="369332"/>
          </a:xfrm>
          <a:prstGeom prst="rect">
            <a:avLst/>
          </a:prstGeom>
          <a:noFill/>
        </p:spPr>
        <p:txBody>
          <a:bodyPr wrap="square" rtlCol="0">
            <a:spAutoFit/>
          </a:bodyPr>
          <a:lstStyle/>
          <a:p>
            <a:r>
              <a:rPr lang="sk-SK" b="1" dirty="0" smtClean="0">
                <a:solidFill>
                  <a:srgbClr val="C00000"/>
                </a:solidFill>
              </a:rPr>
              <a:t>Horná prahová hodnota</a:t>
            </a:r>
            <a:endParaRPr lang="en-GB" b="1" dirty="0">
              <a:solidFill>
                <a:srgbClr val="C00000"/>
              </a:solidFill>
            </a:endParaRPr>
          </a:p>
        </p:txBody>
      </p:sp>
      <p:cxnSp>
        <p:nvCxnSpPr>
          <p:cNvPr id="42" name="Rovná spojovacia šípka 41"/>
          <p:cNvCxnSpPr>
            <a:stCxn id="40" idx="2"/>
          </p:cNvCxnSpPr>
          <p:nvPr/>
        </p:nvCxnSpPr>
        <p:spPr>
          <a:xfrm>
            <a:off x="2699792" y="2070140"/>
            <a:ext cx="0" cy="9988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BlokTextu 42"/>
          <p:cNvSpPr txBox="1"/>
          <p:nvPr/>
        </p:nvSpPr>
        <p:spPr>
          <a:xfrm>
            <a:off x="2555776" y="5157192"/>
            <a:ext cx="2880320" cy="369332"/>
          </a:xfrm>
          <a:prstGeom prst="rect">
            <a:avLst/>
          </a:prstGeom>
          <a:noFill/>
        </p:spPr>
        <p:txBody>
          <a:bodyPr wrap="square" rtlCol="0">
            <a:spAutoFit/>
          </a:bodyPr>
          <a:lstStyle/>
          <a:p>
            <a:r>
              <a:rPr lang="sk-SK" b="1" dirty="0" smtClean="0">
                <a:solidFill>
                  <a:srgbClr val="C00000"/>
                </a:solidFill>
              </a:rPr>
              <a:t>Dolná prahová hodnota</a:t>
            </a:r>
            <a:endParaRPr lang="en-GB" b="1" dirty="0">
              <a:solidFill>
                <a:srgbClr val="C00000"/>
              </a:solidFill>
            </a:endParaRPr>
          </a:p>
        </p:txBody>
      </p:sp>
      <p:cxnSp>
        <p:nvCxnSpPr>
          <p:cNvPr id="44" name="Rovná spojovacia šípka 43"/>
          <p:cNvCxnSpPr>
            <a:stCxn id="43" idx="0"/>
          </p:cNvCxnSpPr>
          <p:nvPr/>
        </p:nvCxnSpPr>
        <p:spPr>
          <a:xfrm flipV="1">
            <a:off x="3995936" y="3573016"/>
            <a:ext cx="0" cy="15841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7" name="BlokTextu 56"/>
          <p:cNvSpPr txBox="1"/>
          <p:nvPr/>
        </p:nvSpPr>
        <p:spPr>
          <a:xfrm>
            <a:off x="2051720" y="6093296"/>
            <a:ext cx="4680520" cy="523220"/>
          </a:xfrm>
          <a:prstGeom prst="rect">
            <a:avLst/>
          </a:prstGeom>
          <a:noFill/>
        </p:spPr>
        <p:txBody>
          <a:bodyPr wrap="square" rtlCol="0">
            <a:spAutoFit/>
          </a:bodyPr>
          <a:lstStyle/>
          <a:p>
            <a:r>
              <a:rPr lang="sk-SK" sz="2800" b="1" dirty="0" smtClean="0">
                <a:solidFill>
                  <a:srgbClr val="FF0000"/>
                </a:solidFill>
              </a:rPr>
              <a:t>Funguje aj na inom type dát?</a:t>
            </a:r>
            <a:endParaRPr lang="en-GB" sz="28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10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4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4"/>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2"/>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0"/>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P spid="40" grpId="1"/>
      <p:bldP spid="43" grpId="0"/>
      <p:bldP spid="43" grpId="1"/>
      <p:bldP spid="57" grpId="0"/>
      <p:bldP spid="5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daccKroky.jpg"/>
          <p:cNvPicPr>
            <a:picLocks noChangeAspect="1"/>
          </p:cNvPicPr>
          <p:nvPr/>
        </p:nvPicPr>
        <p:blipFill>
          <a:blip r:embed="rId3" cstate="print"/>
          <a:srcRect l="2751" t="7895" b="2632"/>
          <a:stretch>
            <a:fillRect/>
          </a:stretch>
        </p:blipFill>
        <p:spPr>
          <a:xfrm>
            <a:off x="0" y="2204864"/>
            <a:ext cx="9144000" cy="2448272"/>
          </a:xfrm>
          <a:prstGeom prst="rect">
            <a:avLst/>
          </a:prstGeom>
        </p:spPr>
      </p:pic>
      <p:sp>
        <p:nvSpPr>
          <p:cNvPr id="5" name="BlokTextu 4"/>
          <p:cNvSpPr txBox="1"/>
          <p:nvPr/>
        </p:nvSpPr>
        <p:spPr>
          <a:xfrm>
            <a:off x="323528" y="5013176"/>
            <a:ext cx="1296144" cy="369332"/>
          </a:xfrm>
          <a:prstGeom prst="rect">
            <a:avLst/>
          </a:prstGeom>
          <a:noFill/>
        </p:spPr>
        <p:txBody>
          <a:bodyPr wrap="square" rtlCol="0">
            <a:spAutoFit/>
          </a:bodyPr>
          <a:lstStyle/>
          <a:p>
            <a:r>
              <a:rPr lang="sk-SK" b="1" dirty="0" smtClean="0">
                <a:solidFill>
                  <a:srgbClr val="FF0000"/>
                </a:solidFill>
              </a:rPr>
              <a:t>Kroky</a:t>
            </a:r>
            <a:endParaRPr lang="en-GB" b="1" dirty="0">
              <a:solidFill>
                <a:srgbClr val="FF0000"/>
              </a:solidFill>
            </a:endParaRPr>
          </a:p>
        </p:txBody>
      </p:sp>
      <p:sp>
        <p:nvSpPr>
          <p:cNvPr id="6" name="BlokTextu 5"/>
          <p:cNvSpPr txBox="1"/>
          <p:nvPr/>
        </p:nvSpPr>
        <p:spPr>
          <a:xfrm>
            <a:off x="6876256" y="5013176"/>
            <a:ext cx="972616" cy="369332"/>
          </a:xfrm>
          <a:prstGeom prst="rect">
            <a:avLst/>
          </a:prstGeom>
          <a:noFill/>
        </p:spPr>
        <p:txBody>
          <a:bodyPr wrap="square" rtlCol="0">
            <a:spAutoFit/>
          </a:bodyPr>
          <a:lstStyle/>
          <a:p>
            <a:r>
              <a:rPr lang="sk-SK" b="1" dirty="0" smtClean="0">
                <a:solidFill>
                  <a:srgbClr val="00B0F0"/>
                </a:solidFill>
              </a:rPr>
              <a:t>Výťah</a:t>
            </a:r>
            <a:endParaRPr lang="en-GB" b="1" dirty="0">
              <a:solidFill>
                <a:srgbClr val="00B0F0"/>
              </a:solidFill>
            </a:endParaRPr>
          </a:p>
        </p:txBody>
      </p:sp>
      <p:sp>
        <p:nvSpPr>
          <p:cNvPr id="7" name="BlokTextu 6"/>
          <p:cNvSpPr txBox="1"/>
          <p:nvPr/>
        </p:nvSpPr>
        <p:spPr>
          <a:xfrm>
            <a:off x="683568" y="1988840"/>
            <a:ext cx="2520280" cy="369332"/>
          </a:xfrm>
          <a:prstGeom prst="rect">
            <a:avLst/>
          </a:prstGeom>
          <a:noFill/>
        </p:spPr>
        <p:txBody>
          <a:bodyPr wrap="square" rtlCol="0">
            <a:spAutoFit/>
          </a:bodyPr>
          <a:lstStyle/>
          <a:p>
            <a:r>
              <a:rPr lang="sk-SK" b="1" dirty="0" smtClean="0">
                <a:solidFill>
                  <a:srgbClr val="FF0000"/>
                </a:solidFill>
              </a:rPr>
              <a:t>Nesprávne detekcie</a:t>
            </a:r>
            <a:endParaRPr lang="en-GB" b="1" dirty="0">
              <a:solidFill>
                <a:srgbClr val="FF0000"/>
              </a:solidFill>
            </a:endParaRPr>
          </a:p>
        </p:txBody>
      </p:sp>
      <p:sp>
        <p:nvSpPr>
          <p:cNvPr id="8" name="BlokTextu 7"/>
          <p:cNvSpPr txBox="1"/>
          <p:nvPr/>
        </p:nvSpPr>
        <p:spPr>
          <a:xfrm>
            <a:off x="4572000" y="1988840"/>
            <a:ext cx="2520280" cy="369332"/>
          </a:xfrm>
          <a:prstGeom prst="rect">
            <a:avLst/>
          </a:prstGeom>
          <a:noFill/>
        </p:spPr>
        <p:txBody>
          <a:bodyPr wrap="square" rtlCol="0">
            <a:spAutoFit/>
          </a:bodyPr>
          <a:lstStyle/>
          <a:p>
            <a:r>
              <a:rPr lang="sk-SK" b="1" dirty="0" smtClean="0">
                <a:solidFill>
                  <a:srgbClr val="00B0F0"/>
                </a:solidFill>
              </a:rPr>
              <a:t>Správne detekcie</a:t>
            </a:r>
            <a:endParaRPr lang="en-GB" b="1" dirty="0">
              <a:solidFill>
                <a:srgbClr val="00B0F0"/>
              </a:solidFill>
            </a:endParaRPr>
          </a:p>
        </p:txBody>
      </p:sp>
      <p:cxnSp>
        <p:nvCxnSpPr>
          <p:cNvPr id="9" name="Rovná spojovacia šípka 8"/>
          <p:cNvCxnSpPr/>
          <p:nvPr/>
        </p:nvCxnSpPr>
        <p:spPr>
          <a:xfrm flipH="1">
            <a:off x="1115616" y="2420888"/>
            <a:ext cx="288032" cy="4320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0" name="Rovná spojovacia šípka 9"/>
          <p:cNvCxnSpPr>
            <a:stCxn id="8" idx="2"/>
          </p:cNvCxnSpPr>
          <p:nvPr/>
        </p:nvCxnSpPr>
        <p:spPr>
          <a:xfrm>
            <a:off x="5832140" y="2358172"/>
            <a:ext cx="324036" cy="422756"/>
          </a:xfrm>
          <a:prstGeom prst="straightConnector1">
            <a:avLst/>
          </a:prstGeom>
          <a:ln>
            <a:solidFill>
              <a:srgbClr val="00B0F0"/>
            </a:solidFill>
            <a:tailEnd type="arrow"/>
          </a:ln>
        </p:spPr>
        <p:style>
          <a:lnRef idx="2">
            <a:schemeClr val="accent2"/>
          </a:lnRef>
          <a:fillRef idx="0">
            <a:schemeClr val="accent2"/>
          </a:fillRef>
          <a:effectRef idx="1">
            <a:schemeClr val="accent2"/>
          </a:effectRef>
          <a:fontRef idx="minor">
            <a:schemeClr val="tx1"/>
          </a:fontRef>
        </p:style>
      </p:cxnSp>
      <p:cxnSp>
        <p:nvCxnSpPr>
          <p:cNvPr id="11" name="Rovná spojnica 10"/>
          <p:cNvCxnSpPr/>
          <p:nvPr/>
        </p:nvCxnSpPr>
        <p:spPr>
          <a:xfrm flipH="1">
            <a:off x="0" y="3501008"/>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BlokTextu 11"/>
          <p:cNvSpPr txBox="1"/>
          <p:nvPr/>
        </p:nvSpPr>
        <p:spPr>
          <a:xfrm>
            <a:off x="827584" y="5517232"/>
            <a:ext cx="7632848" cy="584775"/>
          </a:xfrm>
          <a:prstGeom prst="rect">
            <a:avLst/>
          </a:prstGeom>
          <a:noFill/>
        </p:spPr>
        <p:txBody>
          <a:bodyPr wrap="square" rtlCol="0">
            <a:spAutoFit/>
          </a:bodyPr>
          <a:lstStyle/>
          <a:p>
            <a:r>
              <a:rPr lang="sk-SK" sz="3200" b="1" dirty="0" smtClean="0">
                <a:solidFill>
                  <a:srgbClr val="FF0000"/>
                </a:solidFill>
              </a:rPr>
              <a:t>Nevieme správne nastaviť prahovú hodnotu</a:t>
            </a:r>
            <a:endParaRPr lang="en-GB" sz="3200" b="1" dirty="0">
              <a:solidFill>
                <a:srgbClr val="FF0000"/>
              </a:solidFill>
            </a:endParaRPr>
          </a:p>
        </p:txBody>
      </p:sp>
      <p:sp>
        <p:nvSpPr>
          <p:cNvPr id="13" name="Nadpis 1"/>
          <p:cNvSpPr>
            <a:spLocks noGrp="1"/>
          </p:cNvSpPr>
          <p:nvPr>
            <p:ph type="title"/>
          </p:nvPr>
        </p:nvSpPr>
        <p:spPr>
          <a:xfrm>
            <a:off x="457200" y="274638"/>
            <a:ext cx="8229600" cy="1143000"/>
          </a:xfrm>
        </p:spPr>
        <p:txBody>
          <a:bodyPr>
            <a:normAutofit/>
          </a:bodyPr>
          <a:lstStyle/>
          <a:p>
            <a:r>
              <a:rPr lang="sk-SK" dirty="0" smtClean="0">
                <a:solidFill>
                  <a:srgbClr val="00589A"/>
                </a:solidFill>
              </a:rPr>
              <a:t>Detekcia prahovou hodnotou</a:t>
            </a:r>
            <a:endParaRPr lang="en-GB" dirty="0">
              <a:solidFill>
                <a:srgbClr val="00589A"/>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64" presetClass="path" presetSubtype="0" accel="50000" decel="50000" fill="hold" nodeType="afterEffect">
                                  <p:stCondLst>
                                    <p:cond delay="0"/>
                                  </p:stCondLst>
                                  <p:childTnLst>
                                    <p:animMotion origin="layout" path="M 0 3.33333E-6 L 0 -0.02084 " pathEditMode="fixed" rAng="0" ptsTypes="AA">
                                      <p:cBhvr>
                                        <p:cTn id="22" dur="2000" fill="hold"/>
                                        <p:tgtEl>
                                          <p:spTgt spid="11"/>
                                        </p:tgtEl>
                                        <p:attrNameLst>
                                          <p:attrName>ppt_x</p:attrName>
                                          <p:attrName>ppt_y</p:attrName>
                                        </p:attrNameLst>
                                      </p:cBhvr>
                                      <p:rCtr x="0" y="-10"/>
                                    </p:animMotion>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143000"/>
          </a:xfrm>
        </p:spPr>
        <p:txBody>
          <a:bodyPr/>
          <a:lstStyle/>
          <a:p>
            <a:r>
              <a:rPr lang="sk-SK" sz="4000" dirty="0" smtClean="0">
                <a:solidFill>
                  <a:srgbClr val="00589A"/>
                </a:solidFill>
              </a:rPr>
              <a:t>Detekcia prahovou hodnotou a časom</a:t>
            </a:r>
            <a:endParaRPr lang="en-GB" dirty="0">
              <a:solidFill>
                <a:srgbClr val="00589A"/>
              </a:solidFill>
            </a:endParaRPr>
          </a:p>
        </p:txBody>
      </p:sp>
      <p:pic>
        <p:nvPicPr>
          <p:cNvPr id="4" name="Obrázok 3" descr="daccKroky.jpg"/>
          <p:cNvPicPr>
            <a:picLocks noChangeAspect="1"/>
          </p:cNvPicPr>
          <p:nvPr/>
        </p:nvPicPr>
        <p:blipFill>
          <a:blip r:embed="rId3" cstate="print"/>
          <a:srcRect l="2751" t="7895" b="2632"/>
          <a:stretch>
            <a:fillRect/>
          </a:stretch>
        </p:blipFill>
        <p:spPr>
          <a:xfrm>
            <a:off x="0" y="2204864"/>
            <a:ext cx="9144000" cy="2448272"/>
          </a:xfrm>
          <a:prstGeom prst="rect">
            <a:avLst/>
          </a:prstGeom>
        </p:spPr>
      </p:pic>
      <p:cxnSp>
        <p:nvCxnSpPr>
          <p:cNvPr id="5" name="Rovná spojnica 4"/>
          <p:cNvCxnSpPr/>
          <p:nvPr/>
        </p:nvCxnSpPr>
        <p:spPr>
          <a:xfrm flipH="1">
            <a:off x="0" y="3429000"/>
            <a:ext cx="9144000" cy="0"/>
          </a:xfrm>
          <a:prstGeom prst="line">
            <a:avLst/>
          </a:pr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
        <p:nvSpPr>
          <p:cNvPr id="6" name="BlokTextu 5"/>
          <p:cNvSpPr txBox="1"/>
          <p:nvPr/>
        </p:nvSpPr>
        <p:spPr>
          <a:xfrm>
            <a:off x="539552" y="4725144"/>
            <a:ext cx="1296144" cy="369332"/>
          </a:xfrm>
          <a:prstGeom prst="rect">
            <a:avLst/>
          </a:prstGeom>
          <a:noFill/>
        </p:spPr>
        <p:txBody>
          <a:bodyPr wrap="square" rtlCol="0">
            <a:spAutoFit/>
          </a:bodyPr>
          <a:lstStyle/>
          <a:p>
            <a:r>
              <a:rPr lang="sk-SK" b="1" dirty="0" smtClean="0">
                <a:solidFill>
                  <a:srgbClr val="FF0000"/>
                </a:solidFill>
              </a:rPr>
              <a:t>Kroky</a:t>
            </a:r>
            <a:endParaRPr lang="en-GB" b="1" dirty="0">
              <a:solidFill>
                <a:srgbClr val="FF0000"/>
              </a:solidFill>
            </a:endParaRPr>
          </a:p>
        </p:txBody>
      </p:sp>
      <p:sp>
        <p:nvSpPr>
          <p:cNvPr id="7" name="BlokTextu 6"/>
          <p:cNvSpPr txBox="1"/>
          <p:nvPr/>
        </p:nvSpPr>
        <p:spPr>
          <a:xfrm>
            <a:off x="6948264" y="4869160"/>
            <a:ext cx="972616" cy="369332"/>
          </a:xfrm>
          <a:prstGeom prst="rect">
            <a:avLst/>
          </a:prstGeom>
          <a:noFill/>
        </p:spPr>
        <p:txBody>
          <a:bodyPr wrap="square" rtlCol="0">
            <a:spAutoFit/>
          </a:bodyPr>
          <a:lstStyle/>
          <a:p>
            <a:r>
              <a:rPr lang="sk-SK" b="1" dirty="0" smtClean="0">
                <a:solidFill>
                  <a:srgbClr val="00B0F0"/>
                </a:solidFill>
              </a:rPr>
              <a:t>Výťah</a:t>
            </a:r>
            <a:endParaRPr lang="en-GB" b="1" dirty="0">
              <a:solidFill>
                <a:srgbClr val="00B0F0"/>
              </a:solidFill>
            </a:endParaRPr>
          </a:p>
        </p:txBody>
      </p:sp>
      <p:sp>
        <p:nvSpPr>
          <p:cNvPr id="8" name="Rám 7"/>
          <p:cNvSpPr/>
          <p:nvPr/>
        </p:nvSpPr>
        <p:spPr>
          <a:xfrm>
            <a:off x="6084168" y="2780928"/>
            <a:ext cx="648072" cy="648072"/>
          </a:xfrm>
          <a:prstGeom prst="frame">
            <a:avLst>
              <a:gd name="adj1" fmla="val 622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9" name="Rám 8"/>
          <p:cNvSpPr/>
          <p:nvPr/>
        </p:nvSpPr>
        <p:spPr>
          <a:xfrm>
            <a:off x="611560" y="2780928"/>
            <a:ext cx="144016" cy="648072"/>
          </a:xfrm>
          <a:prstGeom prst="frame">
            <a:avLst>
              <a:gd name="adj1" fmla="val 622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0" name="Šípka doprava 9"/>
          <p:cNvSpPr/>
          <p:nvPr/>
        </p:nvSpPr>
        <p:spPr>
          <a:xfrm rot="7279426">
            <a:off x="6484833" y="2839690"/>
            <a:ext cx="1127932" cy="223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Rovná spojnica 11"/>
          <p:cNvCxnSpPr/>
          <p:nvPr/>
        </p:nvCxnSpPr>
        <p:spPr>
          <a:xfrm flipH="1">
            <a:off x="0" y="3717032"/>
            <a:ext cx="9144000" cy="0"/>
          </a:xfrm>
          <a:prstGeom prst="line">
            <a:avLst/>
          </a:pr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
        <p:nvSpPr>
          <p:cNvPr id="15" name="Rám 14"/>
          <p:cNvSpPr/>
          <p:nvPr/>
        </p:nvSpPr>
        <p:spPr>
          <a:xfrm>
            <a:off x="755576" y="3717032"/>
            <a:ext cx="72008" cy="648072"/>
          </a:xfrm>
          <a:prstGeom prst="frame">
            <a:avLst>
              <a:gd name="adj1" fmla="val 622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6" name="Rám 15"/>
          <p:cNvSpPr/>
          <p:nvPr/>
        </p:nvSpPr>
        <p:spPr>
          <a:xfrm>
            <a:off x="7884368" y="3717032"/>
            <a:ext cx="648072" cy="648072"/>
          </a:xfrm>
          <a:prstGeom prst="frame">
            <a:avLst>
              <a:gd name="adj1" fmla="val 622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17" name="Šípka doprava 16"/>
          <p:cNvSpPr/>
          <p:nvPr/>
        </p:nvSpPr>
        <p:spPr>
          <a:xfrm rot="3499282">
            <a:off x="7405761" y="3002258"/>
            <a:ext cx="1457716" cy="207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BlokTextu 17"/>
          <p:cNvSpPr txBox="1"/>
          <p:nvPr/>
        </p:nvSpPr>
        <p:spPr>
          <a:xfrm>
            <a:off x="7236296" y="1556792"/>
            <a:ext cx="1512168" cy="923330"/>
          </a:xfrm>
          <a:prstGeom prst="rect">
            <a:avLst/>
          </a:prstGeom>
          <a:noFill/>
        </p:spPr>
        <p:txBody>
          <a:bodyPr wrap="square" rtlCol="0">
            <a:spAutoFit/>
          </a:bodyPr>
          <a:lstStyle/>
          <a:p>
            <a:r>
              <a:rPr lang="sk-SK" b="1" dirty="0" smtClean="0">
                <a:solidFill>
                  <a:srgbClr val="00B0F0"/>
                </a:solidFill>
              </a:rPr>
              <a:t>Zmena pohybového stavu</a:t>
            </a:r>
            <a:endParaRPr lang="en-GB" b="1" dirty="0">
              <a:solidFill>
                <a:srgbClr val="00B0F0"/>
              </a:solidFill>
            </a:endParaRPr>
          </a:p>
        </p:txBody>
      </p:sp>
      <p:sp>
        <p:nvSpPr>
          <p:cNvPr id="22" name="Šípka doprava 21"/>
          <p:cNvSpPr/>
          <p:nvPr/>
        </p:nvSpPr>
        <p:spPr>
          <a:xfrm rot="7279426">
            <a:off x="652185" y="2633023"/>
            <a:ext cx="1127932" cy="2232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Šípka doprava 22"/>
          <p:cNvSpPr/>
          <p:nvPr/>
        </p:nvSpPr>
        <p:spPr>
          <a:xfrm rot="12867932">
            <a:off x="1016027" y="4240866"/>
            <a:ext cx="1254225" cy="2076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BlokTextu 23"/>
          <p:cNvSpPr txBox="1"/>
          <p:nvPr/>
        </p:nvSpPr>
        <p:spPr>
          <a:xfrm>
            <a:off x="1547663" y="1638157"/>
            <a:ext cx="1512168" cy="369332"/>
          </a:xfrm>
          <a:prstGeom prst="rect">
            <a:avLst/>
          </a:prstGeom>
          <a:noFill/>
        </p:spPr>
        <p:txBody>
          <a:bodyPr wrap="square" rtlCol="0">
            <a:spAutoFit/>
          </a:bodyPr>
          <a:lstStyle/>
          <a:p>
            <a:r>
              <a:rPr lang="sk-SK" b="1" dirty="0" smtClean="0">
                <a:solidFill>
                  <a:srgbClr val="C00000"/>
                </a:solidFill>
              </a:rPr>
              <a:t>Ignoruje sa</a:t>
            </a:r>
            <a:endParaRPr lang="en-GB" b="1" dirty="0">
              <a:solidFill>
                <a:srgbClr val="C00000"/>
              </a:solidFill>
            </a:endParaRPr>
          </a:p>
        </p:txBody>
      </p:sp>
      <p:sp>
        <p:nvSpPr>
          <p:cNvPr id="25" name="BlokTextu 24"/>
          <p:cNvSpPr txBox="1"/>
          <p:nvPr/>
        </p:nvSpPr>
        <p:spPr>
          <a:xfrm>
            <a:off x="1907704" y="4797152"/>
            <a:ext cx="1512168" cy="369332"/>
          </a:xfrm>
          <a:prstGeom prst="rect">
            <a:avLst/>
          </a:prstGeom>
          <a:noFill/>
        </p:spPr>
        <p:txBody>
          <a:bodyPr wrap="square" rtlCol="0">
            <a:spAutoFit/>
          </a:bodyPr>
          <a:lstStyle/>
          <a:p>
            <a:r>
              <a:rPr lang="sk-SK" b="1" dirty="0" smtClean="0">
                <a:solidFill>
                  <a:srgbClr val="C00000"/>
                </a:solidFill>
              </a:rPr>
              <a:t>Ignoruje sa</a:t>
            </a:r>
            <a:endParaRPr lang="en-GB" b="1" dirty="0">
              <a:solidFill>
                <a:srgbClr val="C00000"/>
              </a:solidFill>
            </a:endParaRPr>
          </a:p>
        </p:txBody>
      </p:sp>
      <p:sp>
        <p:nvSpPr>
          <p:cNvPr id="26" name="BlokTextu 25"/>
          <p:cNvSpPr txBox="1"/>
          <p:nvPr/>
        </p:nvSpPr>
        <p:spPr>
          <a:xfrm>
            <a:off x="179512" y="5301208"/>
            <a:ext cx="3240360" cy="369332"/>
          </a:xfrm>
          <a:prstGeom prst="rect">
            <a:avLst/>
          </a:prstGeom>
          <a:noFill/>
        </p:spPr>
        <p:txBody>
          <a:bodyPr wrap="square" rtlCol="0">
            <a:spAutoFit/>
          </a:bodyPr>
          <a:lstStyle/>
          <a:p>
            <a:r>
              <a:rPr lang="sk-SK" b="1" dirty="0" smtClean="0">
                <a:solidFill>
                  <a:schemeClr val="accent6">
                    <a:lumMod val="75000"/>
                  </a:schemeClr>
                </a:solidFill>
              </a:rPr>
              <a:t>Čas poslednej hodnoty v okne</a:t>
            </a:r>
            <a:endParaRPr lang="en-GB" b="1" dirty="0">
              <a:solidFill>
                <a:schemeClr val="accent6">
                  <a:lumMod val="75000"/>
                </a:schemeClr>
              </a:solidFill>
            </a:endParaRPr>
          </a:p>
        </p:txBody>
      </p:sp>
      <p:sp>
        <p:nvSpPr>
          <p:cNvPr id="27" name="BlokTextu 26"/>
          <p:cNvSpPr txBox="1"/>
          <p:nvPr/>
        </p:nvSpPr>
        <p:spPr>
          <a:xfrm>
            <a:off x="3563888" y="5301208"/>
            <a:ext cx="3240360" cy="369332"/>
          </a:xfrm>
          <a:prstGeom prst="rect">
            <a:avLst/>
          </a:prstGeom>
          <a:noFill/>
        </p:spPr>
        <p:txBody>
          <a:bodyPr wrap="square" rtlCol="0">
            <a:spAutoFit/>
          </a:bodyPr>
          <a:lstStyle/>
          <a:p>
            <a:r>
              <a:rPr lang="sk-SK" b="1" dirty="0" smtClean="0">
                <a:solidFill>
                  <a:schemeClr val="accent6">
                    <a:lumMod val="75000"/>
                  </a:schemeClr>
                </a:solidFill>
              </a:rPr>
              <a:t>Čas prvej hodnoty v okne</a:t>
            </a:r>
            <a:endParaRPr lang="en-GB" b="1" dirty="0">
              <a:solidFill>
                <a:schemeClr val="accent6">
                  <a:lumMod val="75000"/>
                </a:schemeClr>
              </a:solidFill>
            </a:endParaRPr>
          </a:p>
        </p:txBody>
      </p:sp>
      <p:sp>
        <p:nvSpPr>
          <p:cNvPr id="29" name="Mínus 28"/>
          <p:cNvSpPr/>
          <p:nvPr/>
        </p:nvSpPr>
        <p:spPr>
          <a:xfrm>
            <a:off x="3203848" y="5373216"/>
            <a:ext cx="288032" cy="216024"/>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rgbClr val="7030A0"/>
              </a:solidFill>
            </a:endParaRPr>
          </a:p>
        </p:txBody>
      </p:sp>
      <p:sp>
        <p:nvSpPr>
          <p:cNvPr id="30" name="BlokTextu 29"/>
          <p:cNvSpPr txBox="1"/>
          <p:nvPr/>
        </p:nvSpPr>
        <p:spPr>
          <a:xfrm>
            <a:off x="6156176" y="5301208"/>
            <a:ext cx="360040" cy="400110"/>
          </a:xfrm>
          <a:prstGeom prst="rect">
            <a:avLst/>
          </a:prstGeom>
          <a:noFill/>
        </p:spPr>
        <p:txBody>
          <a:bodyPr wrap="square" rtlCol="0">
            <a:spAutoFit/>
          </a:bodyPr>
          <a:lstStyle/>
          <a:p>
            <a:r>
              <a:rPr lang="en-US" sz="2000" b="1" dirty="0" smtClean="0">
                <a:solidFill>
                  <a:srgbClr val="7030A0"/>
                </a:solidFill>
              </a:rPr>
              <a:t>&lt;</a:t>
            </a:r>
            <a:endParaRPr lang="en-GB" sz="2000" b="1" dirty="0">
              <a:solidFill>
                <a:srgbClr val="7030A0"/>
              </a:solidFill>
            </a:endParaRPr>
          </a:p>
        </p:txBody>
      </p:sp>
      <p:sp>
        <p:nvSpPr>
          <p:cNvPr id="31" name="BlokTextu 30"/>
          <p:cNvSpPr txBox="1"/>
          <p:nvPr/>
        </p:nvSpPr>
        <p:spPr>
          <a:xfrm>
            <a:off x="6588224" y="5301208"/>
            <a:ext cx="1872208" cy="369332"/>
          </a:xfrm>
          <a:prstGeom prst="rect">
            <a:avLst/>
          </a:prstGeom>
          <a:noFill/>
        </p:spPr>
        <p:txBody>
          <a:bodyPr wrap="square" rtlCol="0">
            <a:spAutoFit/>
          </a:bodyPr>
          <a:lstStyle/>
          <a:p>
            <a:r>
              <a:rPr lang="sk-SK" b="1" dirty="0" smtClean="0">
                <a:solidFill>
                  <a:srgbClr val="7030A0"/>
                </a:solidFill>
              </a:rPr>
              <a:t>Časová konštanta</a:t>
            </a:r>
            <a:endParaRPr lang="en-GB" b="1" dirty="0">
              <a:solidFill>
                <a:srgbClr val="7030A0"/>
              </a:solidFill>
            </a:endParaRPr>
          </a:p>
        </p:txBody>
      </p:sp>
      <p:sp>
        <p:nvSpPr>
          <p:cNvPr id="32" name="Šípka dolu 31"/>
          <p:cNvSpPr/>
          <p:nvPr/>
        </p:nvSpPr>
        <p:spPr>
          <a:xfrm>
            <a:off x="3995936" y="5733256"/>
            <a:ext cx="576064"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BlokTextu 32"/>
          <p:cNvSpPr txBox="1"/>
          <p:nvPr/>
        </p:nvSpPr>
        <p:spPr>
          <a:xfrm>
            <a:off x="3563888" y="6165304"/>
            <a:ext cx="1512168" cy="400110"/>
          </a:xfrm>
          <a:prstGeom prst="rect">
            <a:avLst/>
          </a:prstGeom>
          <a:noFill/>
        </p:spPr>
        <p:txBody>
          <a:bodyPr wrap="square" rtlCol="0">
            <a:spAutoFit/>
          </a:bodyPr>
          <a:lstStyle/>
          <a:p>
            <a:r>
              <a:rPr lang="sk-SK" sz="2000" b="1" dirty="0" smtClean="0">
                <a:solidFill>
                  <a:srgbClr val="FF0000"/>
                </a:solidFill>
              </a:rPr>
              <a:t>Ignoruje sa</a:t>
            </a:r>
            <a:endParaRPr lang="en-GB" sz="2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5" grpId="0" animBg="1"/>
      <p:bldP spid="16" grpId="0" animBg="1"/>
      <p:bldP spid="17" grpId="0" animBg="1"/>
      <p:bldP spid="18" grpId="0"/>
      <p:bldP spid="22" grpId="0" animBg="1"/>
      <p:bldP spid="23" grpId="0" animBg="1"/>
      <p:bldP spid="24" grpId="0"/>
      <p:bldP spid="25" grpId="0"/>
      <p:bldP spid="26" grpId="0"/>
      <p:bldP spid="27" grpId="0"/>
      <p:bldP spid="29" grpId="0" animBg="1"/>
      <p:bldP spid="30" grpId="0"/>
      <p:bldP spid="31" grpId="0"/>
      <p:bldP spid="32"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Testovanie detekcie pohybu</a:t>
            </a:r>
            <a:endParaRPr lang="en-GB" dirty="0">
              <a:solidFill>
                <a:srgbClr val="00589A"/>
              </a:solidFill>
            </a:endParaRPr>
          </a:p>
        </p:txBody>
      </p:sp>
      <p:graphicFrame>
        <p:nvGraphicFramePr>
          <p:cNvPr id="8" name="Tabuľka 7"/>
          <p:cNvGraphicFramePr>
            <a:graphicFrameLocks noGrp="1"/>
          </p:cNvGraphicFramePr>
          <p:nvPr/>
        </p:nvGraphicFramePr>
        <p:xfrm>
          <a:off x="611560" y="2132856"/>
          <a:ext cx="7751706" cy="3604715"/>
        </p:xfrm>
        <a:graphic>
          <a:graphicData uri="http://schemas.openxmlformats.org/drawingml/2006/table">
            <a:tbl>
              <a:tblPr firstRow="1" firstCol="1">
                <a:tableStyleId>{00A15C55-8517-42AA-B614-E9B94910E393}</a:tableStyleId>
              </a:tblPr>
              <a:tblGrid>
                <a:gridCol w="1800199"/>
                <a:gridCol w="2079218"/>
                <a:gridCol w="2268638"/>
                <a:gridCol w="1603651"/>
              </a:tblGrid>
              <a:tr h="832869">
                <a:tc>
                  <a:txBody>
                    <a:bodyPr/>
                    <a:lstStyle/>
                    <a:p>
                      <a:pPr algn="ctr"/>
                      <a:r>
                        <a:rPr lang="en-US" dirty="0" smtClean="0"/>
                        <a:t>30 </a:t>
                      </a:r>
                      <a:r>
                        <a:rPr lang="en-US" dirty="0" err="1" smtClean="0"/>
                        <a:t>vzoriek</a:t>
                      </a:r>
                      <a:endParaRPr lang="en-GB" dirty="0"/>
                    </a:p>
                  </a:txBody>
                  <a:tcPr anchor="ctr"/>
                </a:tc>
                <a:tc>
                  <a:txBody>
                    <a:bodyPr/>
                    <a:lstStyle/>
                    <a:p>
                      <a:pPr algn="ctr"/>
                      <a:r>
                        <a:rPr lang="en-US" dirty="0" err="1" smtClean="0"/>
                        <a:t>LowPass</a:t>
                      </a:r>
                      <a:r>
                        <a:rPr lang="en-US" baseline="0" dirty="0" smtClean="0"/>
                        <a:t> filter</a:t>
                      </a:r>
                      <a:endParaRPr lang="en-GB" dirty="0"/>
                    </a:p>
                  </a:txBody>
                  <a:tcPr anchor="ctr"/>
                </a:tc>
                <a:tc>
                  <a:txBody>
                    <a:bodyPr/>
                    <a:lstStyle/>
                    <a:p>
                      <a:pPr algn="ctr"/>
                      <a:r>
                        <a:rPr lang="en-US" dirty="0" smtClean="0"/>
                        <a:t>K</a:t>
                      </a:r>
                      <a:r>
                        <a:rPr lang="sk-SK" dirty="0" err="1" smtClean="0"/>
                        <a:t>ĺzavý</a:t>
                      </a:r>
                      <a:r>
                        <a:rPr lang="sk-SK" baseline="0" dirty="0" smtClean="0"/>
                        <a:t> priemer</a:t>
                      </a:r>
                      <a:endParaRPr lang="en-GB" dirty="0"/>
                    </a:p>
                  </a:txBody>
                  <a:tcPr anchor="ctr"/>
                </a:tc>
                <a:tc>
                  <a:txBody>
                    <a:bodyPr/>
                    <a:lstStyle/>
                    <a:p>
                      <a:pPr algn="ctr"/>
                      <a:r>
                        <a:rPr lang="sk-SK" dirty="0" err="1" smtClean="0"/>
                        <a:t>Kalmanov</a:t>
                      </a:r>
                      <a:r>
                        <a:rPr lang="sk-SK" dirty="0" smtClean="0"/>
                        <a:t> filter</a:t>
                      </a:r>
                      <a:endParaRPr lang="en-GB" dirty="0"/>
                    </a:p>
                  </a:txBody>
                  <a:tcPr anchor="ctr"/>
                </a:tc>
              </a:tr>
              <a:tr h="1271221">
                <a:tc>
                  <a:txBody>
                    <a:bodyPr/>
                    <a:lstStyle/>
                    <a:p>
                      <a:pPr algn="ctr"/>
                      <a:r>
                        <a:rPr lang="sk-SK" dirty="0" smtClean="0"/>
                        <a:t>Detekcia prahovou hodnotou</a:t>
                      </a:r>
                      <a:endParaRPr lang="en-GB" dirty="0"/>
                    </a:p>
                  </a:txBody>
                  <a:tcPr anchor="ctr"/>
                </a:tc>
                <a:tc>
                  <a:txBody>
                    <a:bodyPr/>
                    <a:lstStyle/>
                    <a:p>
                      <a:pPr algn="ctr"/>
                      <a:r>
                        <a:rPr lang="en-US" dirty="0" smtClean="0"/>
                        <a:t>9.68 %</a:t>
                      </a:r>
                      <a:endParaRPr lang="en-GB" dirty="0"/>
                    </a:p>
                  </a:txBody>
                  <a:tcPr anchor="ctr"/>
                </a:tc>
                <a:tc>
                  <a:txBody>
                    <a:bodyPr/>
                    <a:lstStyle/>
                    <a:p>
                      <a:pPr algn="ctr"/>
                      <a:r>
                        <a:rPr lang="en-GB" sz="1800" kern="1200" dirty="0" smtClean="0"/>
                        <a:t>25.81%</a:t>
                      </a:r>
                      <a:endParaRPr lang="en-GB" b="0" dirty="0"/>
                    </a:p>
                  </a:txBody>
                  <a:tcPr anchor="ctr"/>
                </a:tc>
                <a:tc>
                  <a:txBody>
                    <a:bodyPr/>
                    <a:lstStyle/>
                    <a:p>
                      <a:pPr algn="ctr"/>
                      <a:r>
                        <a:rPr lang="en-US" dirty="0" smtClean="0"/>
                        <a:t>6.45%</a:t>
                      </a:r>
                      <a:endParaRPr lang="en-GB" dirty="0"/>
                    </a:p>
                  </a:txBody>
                  <a:tcPr anchor="ctr"/>
                </a:tc>
              </a:tr>
              <a:tr h="1500625">
                <a:tc>
                  <a:txBody>
                    <a:bodyPr/>
                    <a:lstStyle/>
                    <a:p>
                      <a:pPr algn="ctr"/>
                      <a:r>
                        <a:rPr lang="sk-SK" dirty="0" smtClean="0"/>
                        <a:t>Detekcia prahovou</a:t>
                      </a:r>
                      <a:r>
                        <a:rPr lang="sk-SK" baseline="0" dirty="0" smtClean="0"/>
                        <a:t> hodnotou a časom</a:t>
                      </a:r>
                      <a:endParaRPr lang="en-GB" dirty="0"/>
                    </a:p>
                  </a:txBody>
                  <a:tcPr anchor="ctr"/>
                </a:tc>
                <a:tc>
                  <a:txBody>
                    <a:bodyPr/>
                    <a:lstStyle/>
                    <a:p>
                      <a:pPr algn="ctr"/>
                      <a:r>
                        <a:rPr lang="sk-SK" dirty="0" smtClean="0"/>
                        <a:t>100 </a:t>
                      </a:r>
                      <a:r>
                        <a:rPr lang="en-US" dirty="0" smtClean="0"/>
                        <a:t>%</a:t>
                      </a:r>
                      <a:endParaRPr lang="en-GB" dirty="0"/>
                    </a:p>
                  </a:txBody>
                  <a:tcPr anchor="ctr"/>
                </a:tc>
                <a:tc>
                  <a:txBody>
                    <a:bodyPr/>
                    <a:lstStyle/>
                    <a:p>
                      <a:pPr algn="ctr"/>
                      <a:r>
                        <a:rPr lang="en-US" dirty="0" smtClean="0"/>
                        <a:t>100 %</a:t>
                      </a:r>
                      <a:endParaRPr lang="en-GB" dirty="0"/>
                    </a:p>
                  </a:txBody>
                  <a:tcPr anchor="ctr"/>
                </a:tc>
                <a:tc>
                  <a:txBody>
                    <a:bodyPr/>
                    <a:lstStyle/>
                    <a:p>
                      <a:pPr algn="ctr"/>
                      <a:r>
                        <a:rPr lang="en-US" dirty="0" smtClean="0"/>
                        <a:t>100 %</a:t>
                      </a:r>
                      <a:endParaRPr lang="en-GB"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obsahu 7" descr="daccVytahSmer.jpg"/>
          <p:cNvPicPr>
            <a:picLocks noGrp="1" noChangeAspect="1"/>
          </p:cNvPicPr>
          <p:nvPr>
            <p:ph idx="1"/>
          </p:nvPr>
        </p:nvPicPr>
        <p:blipFill>
          <a:blip r:embed="rId3" cstate="print"/>
          <a:stretch>
            <a:fillRect/>
          </a:stretch>
        </p:blipFill>
        <p:spPr>
          <a:xfrm>
            <a:off x="0" y="1556792"/>
            <a:ext cx="9144000" cy="2355929"/>
          </a:xfrm>
        </p:spPr>
      </p:pic>
      <p:sp>
        <p:nvSpPr>
          <p:cNvPr id="2" name="Nadpis 1"/>
          <p:cNvSpPr>
            <a:spLocks noGrp="1"/>
          </p:cNvSpPr>
          <p:nvPr>
            <p:ph type="title"/>
          </p:nvPr>
        </p:nvSpPr>
        <p:spPr/>
        <p:txBody>
          <a:bodyPr/>
          <a:lstStyle/>
          <a:p>
            <a:r>
              <a:rPr lang="sk-SK" dirty="0" smtClean="0">
                <a:solidFill>
                  <a:srgbClr val="00589A"/>
                </a:solidFill>
              </a:rPr>
              <a:t>Smer pohybu</a:t>
            </a:r>
            <a:endParaRPr lang="en-GB" dirty="0">
              <a:solidFill>
                <a:srgbClr val="00589A"/>
              </a:solidFill>
            </a:endParaRPr>
          </a:p>
        </p:txBody>
      </p:sp>
      <p:cxnSp>
        <p:nvCxnSpPr>
          <p:cNvPr id="5" name="Rovná spojnica 4"/>
          <p:cNvCxnSpPr/>
          <p:nvPr/>
        </p:nvCxnSpPr>
        <p:spPr>
          <a:xfrm flipH="1">
            <a:off x="0" y="2852936"/>
            <a:ext cx="9144000" cy="0"/>
          </a:xfrm>
          <a:prstGeom prst="line">
            <a:avLst/>
          </a:pr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cxnSp>
        <p:nvCxnSpPr>
          <p:cNvPr id="6" name="Rovná spojnica 5"/>
          <p:cNvCxnSpPr/>
          <p:nvPr/>
        </p:nvCxnSpPr>
        <p:spPr>
          <a:xfrm flipH="1">
            <a:off x="0" y="3068960"/>
            <a:ext cx="9144000" cy="0"/>
          </a:xfrm>
          <a:prstGeom prst="line">
            <a:avLst/>
          </a:pr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
        <p:nvSpPr>
          <p:cNvPr id="10" name="Rám 9"/>
          <p:cNvSpPr/>
          <p:nvPr/>
        </p:nvSpPr>
        <p:spPr>
          <a:xfrm>
            <a:off x="1475656" y="2132856"/>
            <a:ext cx="1656184" cy="720080"/>
          </a:xfrm>
          <a:prstGeom prst="frame">
            <a:avLst>
              <a:gd name="adj1" fmla="val 6856"/>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11" name="BlokTextu 10"/>
          <p:cNvSpPr txBox="1"/>
          <p:nvPr/>
        </p:nvSpPr>
        <p:spPr>
          <a:xfrm>
            <a:off x="1475656" y="1196752"/>
            <a:ext cx="2016224" cy="369332"/>
          </a:xfrm>
          <a:prstGeom prst="rect">
            <a:avLst/>
          </a:prstGeom>
          <a:noFill/>
        </p:spPr>
        <p:txBody>
          <a:bodyPr wrap="square" rtlCol="0">
            <a:spAutoFit/>
          </a:bodyPr>
          <a:lstStyle/>
          <a:p>
            <a:r>
              <a:rPr lang="sk-SK" b="1" dirty="0" err="1" smtClean="0">
                <a:solidFill>
                  <a:srgbClr val="00B0F0"/>
                </a:solidFill>
              </a:rPr>
              <a:t>Inicializačná</a:t>
            </a:r>
            <a:r>
              <a:rPr lang="sk-SK" b="1" dirty="0" smtClean="0">
                <a:solidFill>
                  <a:srgbClr val="00B0F0"/>
                </a:solidFill>
              </a:rPr>
              <a:t> fáza</a:t>
            </a:r>
            <a:endParaRPr lang="en-GB" b="1" dirty="0">
              <a:solidFill>
                <a:srgbClr val="00B0F0"/>
              </a:solidFill>
            </a:endParaRPr>
          </a:p>
        </p:txBody>
      </p:sp>
      <p:sp>
        <p:nvSpPr>
          <p:cNvPr id="12" name="BlokTextu 11"/>
          <p:cNvSpPr txBox="1"/>
          <p:nvPr/>
        </p:nvSpPr>
        <p:spPr>
          <a:xfrm>
            <a:off x="4283968" y="1196752"/>
            <a:ext cx="2520280" cy="369332"/>
          </a:xfrm>
          <a:prstGeom prst="rect">
            <a:avLst/>
          </a:prstGeom>
          <a:noFill/>
        </p:spPr>
        <p:txBody>
          <a:bodyPr wrap="square" rtlCol="0">
            <a:spAutoFit/>
          </a:bodyPr>
          <a:lstStyle/>
          <a:p>
            <a:r>
              <a:rPr lang="sk-SK" b="1" dirty="0" smtClean="0">
                <a:solidFill>
                  <a:srgbClr val="C00000"/>
                </a:solidFill>
              </a:rPr>
              <a:t>Horná prahová hodnota</a:t>
            </a:r>
            <a:endParaRPr lang="en-GB" b="1" dirty="0">
              <a:solidFill>
                <a:srgbClr val="C00000"/>
              </a:solidFill>
            </a:endParaRPr>
          </a:p>
        </p:txBody>
      </p:sp>
      <p:cxnSp>
        <p:nvCxnSpPr>
          <p:cNvPr id="14" name="Rovná spojovacia šípka 13"/>
          <p:cNvCxnSpPr>
            <a:stCxn id="12" idx="2"/>
          </p:cNvCxnSpPr>
          <p:nvPr/>
        </p:nvCxnSpPr>
        <p:spPr>
          <a:xfrm flipH="1">
            <a:off x="4788024" y="1566084"/>
            <a:ext cx="756084" cy="12868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BlokTextu 14"/>
          <p:cNvSpPr txBox="1"/>
          <p:nvPr/>
        </p:nvSpPr>
        <p:spPr>
          <a:xfrm>
            <a:off x="7452320" y="1196752"/>
            <a:ext cx="1368152" cy="369332"/>
          </a:xfrm>
          <a:prstGeom prst="rect">
            <a:avLst/>
          </a:prstGeom>
          <a:noFill/>
        </p:spPr>
        <p:txBody>
          <a:bodyPr wrap="square" rtlCol="0">
            <a:spAutoFit/>
          </a:bodyPr>
          <a:lstStyle/>
          <a:p>
            <a:r>
              <a:rPr lang="sk-SK" b="1" dirty="0" smtClean="0">
                <a:solidFill>
                  <a:srgbClr val="7030A0"/>
                </a:solidFill>
              </a:rPr>
              <a:t>Nahor</a:t>
            </a:r>
            <a:endParaRPr lang="en-GB" b="1" dirty="0">
              <a:solidFill>
                <a:srgbClr val="7030A0"/>
              </a:solidFill>
            </a:endParaRPr>
          </a:p>
        </p:txBody>
      </p:sp>
      <p:sp>
        <p:nvSpPr>
          <p:cNvPr id="16" name="Plus 15"/>
          <p:cNvSpPr/>
          <p:nvPr/>
        </p:nvSpPr>
        <p:spPr>
          <a:xfrm>
            <a:off x="3491880" y="1124744"/>
            <a:ext cx="360040" cy="432048"/>
          </a:xfrm>
          <a:prstGeom prst="mathPlus">
            <a:avLst>
              <a:gd name="adj1" fmla="val 17876"/>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ovná sa 16"/>
          <p:cNvSpPr/>
          <p:nvPr/>
        </p:nvSpPr>
        <p:spPr>
          <a:xfrm>
            <a:off x="6876256" y="1196752"/>
            <a:ext cx="360040" cy="288032"/>
          </a:xfrm>
          <a:prstGeom prst="mathEqual">
            <a:avLst>
              <a:gd name="adj1" fmla="val 12938"/>
              <a:gd name="adj2" fmla="val 1881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pic>
        <p:nvPicPr>
          <p:cNvPr id="13" name="Obrázok 12" descr="galeria2d0_SD variance scaled x 100.jpg"/>
          <p:cNvPicPr>
            <a:picLocks noChangeAspect="1"/>
          </p:cNvPicPr>
          <p:nvPr/>
        </p:nvPicPr>
        <p:blipFill>
          <a:blip r:embed="rId4" cstate="print"/>
          <a:stretch>
            <a:fillRect/>
          </a:stretch>
        </p:blipFill>
        <p:spPr>
          <a:xfrm>
            <a:off x="0" y="3933056"/>
            <a:ext cx="9144000" cy="1800200"/>
          </a:xfrm>
          <a:prstGeom prst="rect">
            <a:avLst/>
          </a:prstGeom>
        </p:spPr>
      </p:pic>
      <p:cxnSp>
        <p:nvCxnSpPr>
          <p:cNvPr id="18" name="Rovná spojnica 17"/>
          <p:cNvCxnSpPr/>
          <p:nvPr/>
        </p:nvCxnSpPr>
        <p:spPr>
          <a:xfrm flipH="1">
            <a:off x="0" y="4797152"/>
            <a:ext cx="9144000" cy="0"/>
          </a:xfrm>
          <a:prstGeom prst="line">
            <a:avLst/>
          </a:pr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cxnSp>
        <p:nvCxnSpPr>
          <p:cNvPr id="19" name="Rovná spojnica 18"/>
          <p:cNvCxnSpPr/>
          <p:nvPr/>
        </p:nvCxnSpPr>
        <p:spPr>
          <a:xfrm flipH="1">
            <a:off x="0" y="4653136"/>
            <a:ext cx="9144000" cy="0"/>
          </a:xfrm>
          <a:prstGeom prst="line">
            <a:avLst/>
          </a:prstGeom>
          <a:ln>
            <a:solidFill>
              <a:schemeClr val="accent2">
                <a:lumMod val="75000"/>
              </a:schemeClr>
            </a:solidFill>
          </a:ln>
        </p:spPr>
        <p:style>
          <a:lnRef idx="2">
            <a:schemeClr val="accent2"/>
          </a:lnRef>
          <a:fillRef idx="0">
            <a:schemeClr val="accent2"/>
          </a:fillRef>
          <a:effectRef idx="1">
            <a:schemeClr val="accent2"/>
          </a:effectRef>
          <a:fontRef idx="minor">
            <a:schemeClr val="tx1"/>
          </a:fontRef>
        </p:style>
      </p:cxnSp>
      <p:sp>
        <p:nvSpPr>
          <p:cNvPr id="20" name="Rám 19"/>
          <p:cNvSpPr/>
          <p:nvPr/>
        </p:nvSpPr>
        <p:spPr>
          <a:xfrm>
            <a:off x="539552" y="4797152"/>
            <a:ext cx="1584176" cy="720080"/>
          </a:xfrm>
          <a:prstGeom prst="frame">
            <a:avLst>
              <a:gd name="adj1" fmla="val 6856"/>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1" name="BlokTextu 20"/>
          <p:cNvSpPr txBox="1"/>
          <p:nvPr/>
        </p:nvSpPr>
        <p:spPr>
          <a:xfrm>
            <a:off x="899592" y="6021288"/>
            <a:ext cx="2016224" cy="369332"/>
          </a:xfrm>
          <a:prstGeom prst="rect">
            <a:avLst/>
          </a:prstGeom>
          <a:noFill/>
        </p:spPr>
        <p:txBody>
          <a:bodyPr wrap="square" rtlCol="0">
            <a:spAutoFit/>
          </a:bodyPr>
          <a:lstStyle/>
          <a:p>
            <a:r>
              <a:rPr lang="sk-SK" b="1" dirty="0" err="1" smtClean="0">
                <a:solidFill>
                  <a:srgbClr val="00B0F0"/>
                </a:solidFill>
              </a:rPr>
              <a:t>Inicializačná</a:t>
            </a:r>
            <a:r>
              <a:rPr lang="sk-SK" b="1" dirty="0" smtClean="0">
                <a:solidFill>
                  <a:srgbClr val="00B0F0"/>
                </a:solidFill>
              </a:rPr>
              <a:t> fáza</a:t>
            </a:r>
            <a:endParaRPr lang="en-GB" b="1" dirty="0">
              <a:solidFill>
                <a:srgbClr val="00B0F0"/>
              </a:solidFill>
            </a:endParaRPr>
          </a:p>
        </p:txBody>
      </p:sp>
      <p:sp>
        <p:nvSpPr>
          <p:cNvPr id="22" name="BlokTextu 21"/>
          <p:cNvSpPr txBox="1"/>
          <p:nvPr/>
        </p:nvSpPr>
        <p:spPr>
          <a:xfrm>
            <a:off x="4139952" y="6093296"/>
            <a:ext cx="2520280" cy="369332"/>
          </a:xfrm>
          <a:prstGeom prst="rect">
            <a:avLst/>
          </a:prstGeom>
          <a:noFill/>
        </p:spPr>
        <p:txBody>
          <a:bodyPr wrap="square" rtlCol="0">
            <a:spAutoFit/>
          </a:bodyPr>
          <a:lstStyle/>
          <a:p>
            <a:r>
              <a:rPr lang="sk-SK" b="1" dirty="0" smtClean="0">
                <a:solidFill>
                  <a:srgbClr val="C00000"/>
                </a:solidFill>
              </a:rPr>
              <a:t>Dolná prahová hodnota</a:t>
            </a:r>
            <a:endParaRPr lang="en-GB" b="1" dirty="0">
              <a:solidFill>
                <a:srgbClr val="C00000"/>
              </a:solidFill>
            </a:endParaRPr>
          </a:p>
        </p:txBody>
      </p:sp>
      <p:cxnSp>
        <p:nvCxnSpPr>
          <p:cNvPr id="23" name="Rovná spojovacia šípka 22"/>
          <p:cNvCxnSpPr/>
          <p:nvPr/>
        </p:nvCxnSpPr>
        <p:spPr>
          <a:xfrm flipH="1" flipV="1">
            <a:off x="4788024" y="4797152"/>
            <a:ext cx="504056" cy="13681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BlokTextu 23"/>
          <p:cNvSpPr txBox="1"/>
          <p:nvPr/>
        </p:nvSpPr>
        <p:spPr>
          <a:xfrm>
            <a:off x="7380312" y="6093296"/>
            <a:ext cx="1368152" cy="369332"/>
          </a:xfrm>
          <a:prstGeom prst="rect">
            <a:avLst/>
          </a:prstGeom>
          <a:noFill/>
        </p:spPr>
        <p:txBody>
          <a:bodyPr wrap="square" rtlCol="0">
            <a:spAutoFit/>
          </a:bodyPr>
          <a:lstStyle/>
          <a:p>
            <a:r>
              <a:rPr lang="sk-SK" b="1" dirty="0" smtClean="0">
                <a:solidFill>
                  <a:srgbClr val="7030A0"/>
                </a:solidFill>
              </a:rPr>
              <a:t>Nadol</a:t>
            </a:r>
            <a:endParaRPr lang="en-GB" b="1" dirty="0">
              <a:solidFill>
                <a:srgbClr val="7030A0"/>
              </a:solidFill>
            </a:endParaRPr>
          </a:p>
        </p:txBody>
      </p:sp>
      <p:sp>
        <p:nvSpPr>
          <p:cNvPr id="25" name="Plus 24"/>
          <p:cNvSpPr/>
          <p:nvPr/>
        </p:nvSpPr>
        <p:spPr>
          <a:xfrm>
            <a:off x="3275856" y="5877272"/>
            <a:ext cx="360040" cy="432048"/>
          </a:xfrm>
          <a:prstGeom prst="mathPlus">
            <a:avLst>
              <a:gd name="adj1" fmla="val 17876"/>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Rovná sa 25"/>
          <p:cNvSpPr/>
          <p:nvPr/>
        </p:nvSpPr>
        <p:spPr>
          <a:xfrm>
            <a:off x="6732240" y="6093296"/>
            <a:ext cx="360040" cy="288032"/>
          </a:xfrm>
          <a:prstGeom prst="mathEqual">
            <a:avLst>
              <a:gd name="adj1" fmla="val 12938"/>
              <a:gd name="adj2" fmla="val 1881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5" grpId="0"/>
      <p:bldP spid="16" grpId="0" animBg="1"/>
      <p:bldP spid="17" grpId="0" animBg="1"/>
      <p:bldP spid="20" grpId="0" animBg="1"/>
      <p:bldP spid="21" grpId="0"/>
      <p:bldP spid="22" grpId="0"/>
      <p:bldP spid="24" grpId="0"/>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Počet prejdených poschodí</a:t>
            </a:r>
            <a:endParaRPr lang="en-GB" dirty="0">
              <a:solidFill>
                <a:srgbClr val="00589A"/>
              </a:solidFill>
            </a:endParaRPr>
          </a:p>
        </p:txBody>
      </p:sp>
      <p:pic>
        <p:nvPicPr>
          <p:cNvPr id="6" name="Zástupný symbol obsahu 7" descr="daccVytahSmer.jpg"/>
          <p:cNvPicPr>
            <a:picLocks noGrp="1" noChangeAspect="1"/>
          </p:cNvPicPr>
          <p:nvPr>
            <p:ph idx="1"/>
          </p:nvPr>
        </p:nvPicPr>
        <p:blipFill>
          <a:blip r:embed="rId3" cstate="print"/>
          <a:stretch>
            <a:fillRect/>
          </a:stretch>
        </p:blipFill>
        <p:spPr>
          <a:xfrm>
            <a:off x="0" y="3717032"/>
            <a:ext cx="9144000" cy="2355929"/>
          </a:xfrm>
        </p:spPr>
      </p:pic>
      <p:cxnSp>
        <p:nvCxnSpPr>
          <p:cNvPr id="8" name="Rovná spojnica 7"/>
          <p:cNvCxnSpPr/>
          <p:nvPr/>
        </p:nvCxnSpPr>
        <p:spPr>
          <a:xfrm>
            <a:off x="1259632" y="3789040"/>
            <a:ext cx="0" cy="1296144"/>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Rovná spojnica 10"/>
          <p:cNvCxnSpPr/>
          <p:nvPr/>
        </p:nvCxnSpPr>
        <p:spPr>
          <a:xfrm>
            <a:off x="7452320" y="3789040"/>
            <a:ext cx="0"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Rovná spojnica 12"/>
          <p:cNvCxnSpPr/>
          <p:nvPr/>
        </p:nvCxnSpPr>
        <p:spPr>
          <a:xfrm>
            <a:off x="1259632" y="3789040"/>
            <a:ext cx="6192688" cy="72008"/>
          </a:xfrm>
          <a:prstGeom prst="line">
            <a:avLst/>
          </a:prstGeom>
        </p:spPr>
        <p:style>
          <a:lnRef idx="3">
            <a:schemeClr val="accent2"/>
          </a:lnRef>
          <a:fillRef idx="0">
            <a:schemeClr val="accent2"/>
          </a:fillRef>
          <a:effectRef idx="2">
            <a:schemeClr val="accent2"/>
          </a:effectRef>
          <a:fontRef idx="minor">
            <a:schemeClr val="tx1"/>
          </a:fontRef>
        </p:style>
      </p:cxnSp>
      <p:sp>
        <p:nvSpPr>
          <p:cNvPr id="16" name="BlokTextu 15"/>
          <p:cNvSpPr txBox="1"/>
          <p:nvPr/>
        </p:nvSpPr>
        <p:spPr>
          <a:xfrm>
            <a:off x="1835696" y="3140968"/>
            <a:ext cx="5256584" cy="523220"/>
          </a:xfrm>
          <a:prstGeom prst="rect">
            <a:avLst/>
          </a:prstGeom>
          <a:noFill/>
        </p:spPr>
        <p:txBody>
          <a:bodyPr wrap="square" rtlCol="0">
            <a:spAutoFit/>
          </a:bodyPr>
          <a:lstStyle/>
          <a:p>
            <a:r>
              <a:rPr lang="sk-SK" sz="2800" b="1" dirty="0" smtClean="0">
                <a:solidFill>
                  <a:srgbClr val="C00000"/>
                </a:solidFill>
              </a:rPr>
              <a:t>Čas trvania pohybu výťahu</a:t>
            </a:r>
            <a:endParaRPr lang="en-GB" sz="2800" b="1" dirty="0">
              <a:solidFill>
                <a:srgbClr val="C00000"/>
              </a:solidFill>
            </a:endParaRPr>
          </a:p>
        </p:txBody>
      </p:sp>
      <p:sp>
        <p:nvSpPr>
          <p:cNvPr id="10" name="BlokTextu 9"/>
          <p:cNvSpPr txBox="1"/>
          <p:nvPr/>
        </p:nvSpPr>
        <p:spPr>
          <a:xfrm>
            <a:off x="539552" y="1844824"/>
            <a:ext cx="7632848" cy="523220"/>
          </a:xfrm>
          <a:prstGeom prst="rect">
            <a:avLst/>
          </a:prstGeom>
          <a:noFill/>
        </p:spPr>
        <p:txBody>
          <a:bodyPr wrap="square" rtlCol="0">
            <a:spAutoFit/>
          </a:bodyPr>
          <a:lstStyle/>
          <a:p>
            <a:pPr>
              <a:buFont typeface="Arial" pitchFamily="34" charset="0"/>
              <a:buChar char="•"/>
            </a:pPr>
            <a:r>
              <a:rPr lang="sk-SK" sz="2800" dirty="0" smtClean="0"/>
              <a:t>Znalosť </a:t>
            </a:r>
            <a:r>
              <a:rPr lang="sk-SK" sz="2800" dirty="0" smtClean="0">
                <a:solidFill>
                  <a:srgbClr val="FF0000"/>
                </a:solidFill>
              </a:rPr>
              <a:t>času</a:t>
            </a:r>
            <a:r>
              <a:rPr lang="sk-SK" sz="2800" dirty="0" smtClean="0"/>
              <a:t> </a:t>
            </a:r>
            <a:r>
              <a:rPr lang="sk-SK" sz="2800" dirty="0" smtClean="0">
                <a:solidFill>
                  <a:srgbClr val="FF0000"/>
                </a:solidFill>
              </a:rPr>
              <a:t>prejdenia</a:t>
            </a:r>
            <a:r>
              <a:rPr lang="sk-SK" sz="2800" dirty="0" smtClean="0">
                <a:solidFill>
                  <a:srgbClr val="7030A0"/>
                </a:solidFill>
              </a:rPr>
              <a:t> </a:t>
            </a:r>
            <a:r>
              <a:rPr lang="sk-SK" sz="2800" dirty="0" smtClean="0"/>
              <a:t>výťahu na </a:t>
            </a:r>
            <a:r>
              <a:rPr lang="sk-SK" sz="2800" dirty="0" smtClean="0">
                <a:solidFill>
                  <a:srgbClr val="FF0000"/>
                </a:solidFill>
              </a:rPr>
              <a:t>iné poschodie</a:t>
            </a:r>
            <a:endParaRPr lang="en-GB"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611560" y="1412776"/>
            <a:ext cx="4464496" cy="523220"/>
          </a:xfrm>
          <a:prstGeom prst="rect">
            <a:avLst/>
          </a:prstGeom>
          <a:noFill/>
        </p:spPr>
        <p:txBody>
          <a:bodyPr wrap="square" rtlCol="0">
            <a:spAutoFit/>
          </a:bodyPr>
          <a:lstStyle/>
          <a:p>
            <a:pPr>
              <a:buFont typeface="Arial" pitchFamily="34" charset="0"/>
              <a:buChar char="•"/>
            </a:pPr>
            <a:r>
              <a:rPr lang="sk-SK" sz="2800" dirty="0" smtClean="0"/>
              <a:t>Zmena </a:t>
            </a:r>
            <a:r>
              <a:rPr lang="sk-SK" sz="2800" dirty="0" smtClean="0">
                <a:solidFill>
                  <a:srgbClr val="FF0000"/>
                </a:solidFill>
              </a:rPr>
              <a:t>atmosférického tlaku</a:t>
            </a:r>
            <a:endParaRPr lang="en-GB" sz="2800" dirty="0">
              <a:solidFill>
                <a:srgbClr val="FF0000"/>
              </a:solidFill>
            </a:endParaRPr>
          </a:p>
        </p:txBody>
      </p:sp>
      <p:sp>
        <p:nvSpPr>
          <p:cNvPr id="5" name="Nadpis 1"/>
          <p:cNvSpPr>
            <a:spLocks noGrp="1"/>
          </p:cNvSpPr>
          <p:nvPr>
            <p:ph type="title"/>
          </p:nvPr>
        </p:nvSpPr>
        <p:spPr>
          <a:xfrm>
            <a:off x="457200" y="274638"/>
            <a:ext cx="8229600" cy="1143000"/>
          </a:xfrm>
        </p:spPr>
        <p:txBody>
          <a:bodyPr/>
          <a:lstStyle/>
          <a:p>
            <a:r>
              <a:rPr lang="sk-SK" dirty="0" smtClean="0">
                <a:solidFill>
                  <a:srgbClr val="00589A"/>
                </a:solidFill>
              </a:rPr>
              <a:t>Počet prejdených poschodí</a:t>
            </a:r>
            <a:endParaRPr lang="en-GB" dirty="0">
              <a:solidFill>
                <a:srgbClr val="00589A"/>
              </a:solidFill>
            </a:endParaRPr>
          </a:p>
        </p:txBody>
      </p:sp>
      <p:pic>
        <p:nvPicPr>
          <p:cNvPr id="6" name="Obrázok 5" descr="NMmeranie1 H from preassure T=25 .jpg"/>
          <p:cNvPicPr>
            <a:picLocks noChangeAspect="1"/>
          </p:cNvPicPr>
          <p:nvPr/>
        </p:nvPicPr>
        <p:blipFill>
          <a:blip r:embed="rId3" cstate="print"/>
          <a:stretch>
            <a:fillRect/>
          </a:stretch>
        </p:blipFill>
        <p:spPr>
          <a:xfrm>
            <a:off x="2771800" y="1916832"/>
            <a:ext cx="5976664" cy="4608512"/>
          </a:xfrm>
          <a:prstGeom prst="rect">
            <a:avLst/>
          </a:prstGeom>
        </p:spPr>
      </p:pic>
      <p:sp>
        <p:nvSpPr>
          <p:cNvPr id="7" name="BlokTextu 6"/>
          <p:cNvSpPr txBox="1"/>
          <p:nvPr/>
        </p:nvSpPr>
        <p:spPr>
          <a:xfrm>
            <a:off x="467544" y="3140968"/>
            <a:ext cx="1872208" cy="830997"/>
          </a:xfrm>
          <a:prstGeom prst="rect">
            <a:avLst/>
          </a:prstGeom>
          <a:noFill/>
        </p:spPr>
        <p:txBody>
          <a:bodyPr wrap="square" rtlCol="0">
            <a:spAutoFit/>
          </a:bodyPr>
          <a:lstStyle/>
          <a:p>
            <a:r>
              <a:rPr lang="sk-SK" sz="2400" b="1" dirty="0" smtClean="0">
                <a:solidFill>
                  <a:schemeClr val="accent6">
                    <a:lumMod val="75000"/>
                  </a:schemeClr>
                </a:solidFill>
              </a:rPr>
              <a:t>Veľkosť zrýchlenia</a:t>
            </a:r>
            <a:endParaRPr lang="en-GB" sz="2400" b="1" dirty="0">
              <a:solidFill>
                <a:schemeClr val="accent6">
                  <a:lumMod val="75000"/>
                </a:schemeClr>
              </a:solidFill>
            </a:endParaRPr>
          </a:p>
        </p:txBody>
      </p:sp>
      <p:sp>
        <p:nvSpPr>
          <p:cNvPr id="8" name="BlokTextu 7"/>
          <p:cNvSpPr txBox="1"/>
          <p:nvPr/>
        </p:nvSpPr>
        <p:spPr>
          <a:xfrm>
            <a:off x="395536" y="2276872"/>
            <a:ext cx="1872208" cy="830997"/>
          </a:xfrm>
          <a:prstGeom prst="rect">
            <a:avLst/>
          </a:prstGeom>
          <a:noFill/>
        </p:spPr>
        <p:txBody>
          <a:bodyPr wrap="square" rtlCol="0">
            <a:spAutoFit/>
          </a:bodyPr>
          <a:lstStyle/>
          <a:p>
            <a:r>
              <a:rPr lang="sk-SK" sz="2400" b="1" dirty="0" smtClean="0">
                <a:solidFill>
                  <a:schemeClr val="accent2"/>
                </a:solidFill>
              </a:rPr>
              <a:t>Atmosférický tlak</a:t>
            </a:r>
            <a:endParaRPr lang="en-GB" sz="2400" b="1" dirty="0">
              <a:solidFill>
                <a:schemeClr val="accent2"/>
              </a:solidFill>
            </a:endParaRPr>
          </a:p>
        </p:txBody>
      </p:sp>
      <p:sp>
        <p:nvSpPr>
          <p:cNvPr id="9" name="BlokTextu 8"/>
          <p:cNvSpPr txBox="1"/>
          <p:nvPr/>
        </p:nvSpPr>
        <p:spPr>
          <a:xfrm>
            <a:off x="395536" y="5013176"/>
            <a:ext cx="1944216" cy="461665"/>
          </a:xfrm>
          <a:prstGeom prst="rect">
            <a:avLst/>
          </a:prstGeom>
          <a:noFill/>
        </p:spPr>
        <p:txBody>
          <a:bodyPr wrap="square" rtlCol="0">
            <a:spAutoFit/>
          </a:bodyPr>
          <a:lstStyle/>
          <a:p>
            <a:r>
              <a:rPr lang="sk-SK" sz="2400" b="1" dirty="0" smtClean="0">
                <a:solidFill>
                  <a:srgbClr val="00B050"/>
                </a:solidFill>
              </a:rPr>
              <a:t>Zmena výšky </a:t>
            </a:r>
            <a:endParaRPr lang="en-GB" sz="2400" b="1" dirty="0">
              <a:solidFill>
                <a:srgbClr val="00B05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229600" cy="1143000"/>
          </a:xfrm>
        </p:spPr>
        <p:txBody>
          <a:bodyPr/>
          <a:lstStyle/>
          <a:p>
            <a:r>
              <a:rPr lang="sk-SK" dirty="0" err="1" smtClean="0">
                <a:solidFill>
                  <a:srgbClr val="00589A"/>
                </a:solidFill>
              </a:rPr>
              <a:t>Indoor</a:t>
            </a:r>
            <a:r>
              <a:rPr lang="sk-SK" dirty="0" smtClean="0">
                <a:solidFill>
                  <a:srgbClr val="00589A"/>
                </a:solidFill>
              </a:rPr>
              <a:t> Navigácia</a:t>
            </a:r>
            <a:endParaRPr lang="en-GB" dirty="0">
              <a:solidFill>
                <a:srgbClr val="00589A"/>
              </a:solidFill>
            </a:endParaRPr>
          </a:p>
        </p:txBody>
      </p:sp>
      <p:sp>
        <p:nvSpPr>
          <p:cNvPr id="5" name="BlokTextu 4"/>
          <p:cNvSpPr txBox="1"/>
          <p:nvPr/>
        </p:nvSpPr>
        <p:spPr>
          <a:xfrm>
            <a:off x="755576" y="2276872"/>
            <a:ext cx="6768752" cy="523220"/>
          </a:xfrm>
          <a:prstGeom prst="rect">
            <a:avLst/>
          </a:prstGeom>
          <a:noFill/>
        </p:spPr>
        <p:txBody>
          <a:bodyPr wrap="square" rtlCol="0">
            <a:spAutoFit/>
          </a:bodyPr>
          <a:lstStyle/>
          <a:p>
            <a:pPr>
              <a:buFont typeface="Arial" pitchFamily="34" charset="0"/>
              <a:buChar char="•"/>
            </a:pPr>
            <a:r>
              <a:rPr lang="sk-SK" sz="2800" dirty="0" smtClean="0">
                <a:solidFill>
                  <a:srgbClr val="7030A0"/>
                </a:solidFill>
              </a:rPr>
              <a:t>GPS</a:t>
            </a:r>
            <a:r>
              <a:rPr lang="sk-SK" sz="2800" dirty="0" smtClean="0">
                <a:solidFill>
                  <a:schemeClr val="accent4"/>
                </a:solidFill>
              </a:rPr>
              <a:t> </a:t>
            </a:r>
            <a:r>
              <a:rPr lang="sk-SK" sz="2800" dirty="0" smtClean="0"/>
              <a:t>je </a:t>
            </a:r>
            <a:r>
              <a:rPr lang="sk-SK" sz="2800" dirty="0" smtClean="0">
                <a:solidFill>
                  <a:srgbClr val="FF0000"/>
                </a:solidFill>
              </a:rPr>
              <a:t>nepoužiteľné</a:t>
            </a:r>
            <a:r>
              <a:rPr lang="sk-SK" sz="2800" dirty="0" smtClean="0"/>
              <a:t> pre </a:t>
            </a:r>
            <a:r>
              <a:rPr lang="sk-SK" sz="2800" dirty="0" err="1" smtClean="0"/>
              <a:t>indoor</a:t>
            </a:r>
            <a:r>
              <a:rPr lang="sk-SK" sz="2800" dirty="0" smtClean="0"/>
              <a:t> navigáciu</a:t>
            </a:r>
            <a:endParaRPr lang="en-GB" sz="2800" dirty="0"/>
          </a:p>
        </p:txBody>
      </p:sp>
      <p:sp>
        <p:nvSpPr>
          <p:cNvPr id="6" name="BlokTextu 5"/>
          <p:cNvSpPr txBox="1"/>
          <p:nvPr/>
        </p:nvSpPr>
        <p:spPr>
          <a:xfrm>
            <a:off x="755576" y="2924944"/>
            <a:ext cx="6336704" cy="523220"/>
          </a:xfrm>
          <a:prstGeom prst="rect">
            <a:avLst/>
          </a:prstGeom>
          <a:noFill/>
        </p:spPr>
        <p:txBody>
          <a:bodyPr wrap="square" rtlCol="0">
            <a:spAutoFit/>
          </a:bodyPr>
          <a:lstStyle/>
          <a:p>
            <a:pPr>
              <a:buFont typeface="Arial" pitchFamily="34" charset="0"/>
              <a:buChar char="•"/>
            </a:pPr>
            <a:r>
              <a:rPr lang="sk-SK" sz="2800" dirty="0" smtClean="0">
                <a:solidFill>
                  <a:srgbClr val="7030A0"/>
                </a:solidFill>
              </a:rPr>
              <a:t>Aktuálne poschodie </a:t>
            </a:r>
            <a:r>
              <a:rPr lang="sk-SK" sz="2800" dirty="0" smtClean="0"/>
              <a:t>ako </a:t>
            </a:r>
            <a:r>
              <a:rPr lang="sk-SK" sz="2800" dirty="0" smtClean="0">
                <a:solidFill>
                  <a:srgbClr val="FF0000"/>
                </a:solidFill>
              </a:rPr>
              <a:t>nový tretí rozmer</a:t>
            </a:r>
            <a:endParaRPr lang="en-GB" sz="2800" dirty="0">
              <a:solidFill>
                <a:srgbClr val="FF0000"/>
              </a:solidFill>
            </a:endParaRPr>
          </a:p>
        </p:txBody>
      </p:sp>
      <p:sp>
        <p:nvSpPr>
          <p:cNvPr id="7" name="BlokTextu 6"/>
          <p:cNvSpPr txBox="1"/>
          <p:nvPr/>
        </p:nvSpPr>
        <p:spPr>
          <a:xfrm>
            <a:off x="755576" y="1556792"/>
            <a:ext cx="5400600" cy="523220"/>
          </a:xfrm>
          <a:prstGeom prst="rect">
            <a:avLst/>
          </a:prstGeom>
          <a:noFill/>
        </p:spPr>
        <p:txBody>
          <a:bodyPr wrap="square" rtlCol="0">
            <a:spAutoFit/>
          </a:bodyPr>
          <a:lstStyle/>
          <a:p>
            <a:pPr>
              <a:buFont typeface="Arial" pitchFamily="34" charset="0"/>
              <a:buChar char="•"/>
            </a:pPr>
            <a:r>
              <a:rPr lang="sk-SK" sz="2800" dirty="0" smtClean="0">
                <a:solidFill>
                  <a:srgbClr val="7030A0"/>
                </a:solidFill>
              </a:rPr>
              <a:t>Lokalizácia</a:t>
            </a:r>
            <a:r>
              <a:rPr lang="sk-SK" sz="2800" dirty="0" smtClean="0"/>
              <a:t> a </a:t>
            </a:r>
            <a:r>
              <a:rPr lang="sk-SK" sz="2800" dirty="0" smtClean="0">
                <a:solidFill>
                  <a:srgbClr val="7030A0"/>
                </a:solidFill>
              </a:rPr>
              <a:t>navigácia</a:t>
            </a:r>
            <a:r>
              <a:rPr lang="sk-SK" sz="2800" dirty="0" smtClean="0"/>
              <a:t> v budove</a:t>
            </a:r>
            <a:endParaRPr lang="en-GB" sz="2800" dirty="0"/>
          </a:p>
        </p:txBody>
      </p:sp>
      <p:pic>
        <p:nvPicPr>
          <p:cNvPr id="8" name="Obrázok 7" descr="GPS.jpg"/>
          <p:cNvPicPr>
            <a:picLocks noChangeAspect="1"/>
          </p:cNvPicPr>
          <p:nvPr/>
        </p:nvPicPr>
        <p:blipFill>
          <a:blip r:embed="rId2" cstate="print"/>
          <a:stretch>
            <a:fillRect/>
          </a:stretch>
        </p:blipFill>
        <p:spPr>
          <a:xfrm>
            <a:off x="2555776" y="3573016"/>
            <a:ext cx="3888432" cy="2912571"/>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36912"/>
            <a:ext cx="8229600" cy="1143000"/>
          </a:xfrm>
        </p:spPr>
        <p:txBody>
          <a:bodyPr/>
          <a:lstStyle/>
          <a:p>
            <a:r>
              <a:rPr lang="sk-SK" dirty="0" smtClean="0">
                <a:solidFill>
                  <a:srgbClr val="FF0000"/>
                </a:solidFill>
              </a:rPr>
              <a:t>Otázky?</a:t>
            </a:r>
            <a:endParaRPr lang="en-GB"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08920"/>
            <a:ext cx="8229600" cy="1143000"/>
          </a:xfrm>
        </p:spPr>
        <p:txBody>
          <a:bodyPr/>
          <a:lstStyle/>
          <a:p>
            <a:r>
              <a:rPr lang="sk-SK" dirty="0" smtClean="0">
                <a:solidFill>
                  <a:srgbClr val="7030A0"/>
                </a:solidFill>
              </a:rPr>
              <a:t>Ďakujem za pozornosť</a:t>
            </a:r>
            <a:endParaRPr lang="en-GB"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a:t>
            </a:r>
            <a:endParaRPr lang="en-GB" dirty="0"/>
          </a:p>
        </p:txBody>
      </p:sp>
      <p:sp>
        <p:nvSpPr>
          <p:cNvPr id="3" name="Zástupný symbol obsahu 2"/>
          <p:cNvSpPr>
            <a:spLocks noGrp="1"/>
          </p:cNvSpPr>
          <p:nvPr>
            <p:ph idx="1"/>
          </p:nvPr>
        </p:nvSpPr>
        <p:spPr/>
        <p:txBody>
          <a:bodyPr>
            <a:normAutofit/>
          </a:bodyPr>
          <a:lstStyle/>
          <a:p>
            <a:r>
              <a:rPr lang="en-GB" sz="1600" dirty="0" smtClean="0"/>
              <a:t>MARTINEZ, A. - HIROI, K. - KAWAGUCHI, N., 2015. Design and implementation of algorithm for estimation of elevator travel distance using </a:t>
            </a:r>
            <a:r>
              <a:rPr lang="en-GB" sz="1600" dirty="0" err="1" smtClean="0"/>
              <a:t>smartphone</a:t>
            </a:r>
            <a:r>
              <a:rPr lang="en-GB" sz="1600" dirty="0" smtClean="0"/>
              <a:t> accelerometer. In \</a:t>
            </a:r>
            <a:r>
              <a:rPr lang="en-GB" sz="1600" dirty="0" err="1" smtClean="0"/>
              <a:t>textit</a:t>
            </a:r>
            <a:r>
              <a:rPr lang="en-GB" sz="1600" dirty="0" smtClean="0"/>
              <a:t>{Adjunct Proceedings of the 2015 ACM International Joint Conference on Pervasive and Ubiquitous Computing and Proceedings of the 2015 ACM International Symposium on Wearable Computers}. New York : ACM, s. 1489-1497. ISBN 978-1-4503-3575-1.</a:t>
            </a:r>
            <a:endParaRPr lang="sk-SK" sz="1600" dirty="0" smtClean="0"/>
          </a:p>
          <a:p>
            <a:r>
              <a:rPr lang="en-GB" sz="1600" dirty="0" smtClean="0">
                <a:hlinkClick r:id="rId2"/>
              </a:rPr>
              <a:t>https://developer.android.com/reference/android/hardware/Sensor.html#TYPE_ACCELEROMETER</a:t>
            </a:r>
            <a:endParaRPr lang="sk-SK" sz="1600" dirty="0" smtClean="0"/>
          </a:p>
          <a:p>
            <a:r>
              <a:rPr lang="en-GB" sz="1600" dirty="0" smtClean="0"/>
              <a:t>IPIN 2016 Indoor Localization Competition</a:t>
            </a:r>
            <a:r>
              <a:rPr lang="sk-SK" sz="1600" dirty="0" smtClean="0"/>
              <a:t> , </a:t>
            </a:r>
            <a:r>
              <a:rPr lang="en-GB" sz="1600" dirty="0" smtClean="0"/>
              <a:t>Competition Awards Ceremony https://www.youtube.com/watch?v=6vHgDURRWNg&amp;feature=youtu.be</a:t>
            </a:r>
            <a:endParaRPr lang="en-GB"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a:xfrm>
            <a:off x="457200" y="274638"/>
            <a:ext cx="8229600" cy="1143000"/>
          </a:xfrm>
        </p:spPr>
        <p:txBody>
          <a:bodyPr/>
          <a:lstStyle/>
          <a:p>
            <a:r>
              <a:rPr lang="sk-SK" dirty="0" smtClean="0">
                <a:solidFill>
                  <a:srgbClr val="00589A"/>
                </a:solidFill>
              </a:rPr>
              <a:t>Horizontálna Lokalizácia</a:t>
            </a:r>
            <a:endParaRPr lang="en-GB" dirty="0">
              <a:solidFill>
                <a:srgbClr val="00589A"/>
              </a:solidFill>
            </a:endParaRPr>
          </a:p>
        </p:txBody>
      </p:sp>
      <p:sp>
        <p:nvSpPr>
          <p:cNvPr id="11" name="BlokTextu 10"/>
          <p:cNvSpPr txBox="1"/>
          <p:nvPr/>
        </p:nvSpPr>
        <p:spPr>
          <a:xfrm>
            <a:off x="323528" y="1844824"/>
            <a:ext cx="7632848" cy="1384995"/>
          </a:xfrm>
          <a:prstGeom prst="rect">
            <a:avLst/>
          </a:prstGeom>
          <a:noFill/>
        </p:spPr>
        <p:txBody>
          <a:bodyPr wrap="square" rtlCol="0">
            <a:spAutoFit/>
          </a:bodyPr>
          <a:lstStyle/>
          <a:p>
            <a:pPr>
              <a:buFont typeface="Arial" pitchFamily="34" charset="0"/>
              <a:buChar char="•"/>
            </a:pPr>
            <a:r>
              <a:rPr lang="sk-SK" sz="2800" dirty="0" smtClean="0"/>
              <a:t>Potrebná </a:t>
            </a:r>
            <a:r>
              <a:rPr lang="sk-SK" sz="2800" dirty="0" smtClean="0">
                <a:solidFill>
                  <a:srgbClr val="7030A0"/>
                </a:solidFill>
              </a:rPr>
              <a:t>dodatočná infraštruktúra</a:t>
            </a:r>
          </a:p>
          <a:p>
            <a:pPr lvl="1">
              <a:buFont typeface="Arial" pitchFamily="34" charset="0"/>
              <a:buChar char="•"/>
            </a:pPr>
            <a:r>
              <a:rPr lang="sk-SK" sz="2800" dirty="0" err="1" smtClean="0">
                <a:solidFill>
                  <a:srgbClr val="FF0000"/>
                </a:solidFill>
              </a:rPr>
              <a:t>WiFi</a:t>
            </a:r>
            <a:r>
              <a:rPr lang="sk-SK" sz="2800" dirty="0" smtClean="0">
                <a:solidFill>
                  <a:srgbClr val="FF0000"/>
                </a:solidFill>
              </a:rPr>
              <a:t> </a:t>
            </a:r>
            <a:r>
              <a:rPr lang="sk-SK" sz="2800" dirty="0" smtClean="0"/>
              <a:t>signál</a:t>
            </a:r>
          </a:p>
          <a:p>
            <a:pPr lvl="1">
              <a:buFont typeface="Arial" pitchFamily="34" charset="0"/>
              <a:buChar char="•"/>
            </a:pPr>
            <a:r>
              <a:rPr lang="sk-SK" sz="2800" dirty="0" err="1" smtClean="0">
                <a:solidFill>
                  <a:srgbClr val="FF0000"/>
                </a:solidFill>
              </a:rPr>
              <a:t>Bluetooth</a:t>
            </a:r>
            <a:r>
              <a:rPr lang="sk-SK" sz="2800" dirty="0" smtClean="0">
                <a:solidFill>
                  <a:srgbClr val="FF0000"/>
                </a:solidFill>
              </a:rPr>
              <a:t> </a:t>
            </a:r>
            <a:r>
              <a:rPr lang="sk-SK" sz="2800" dirty="0" smtClean="0"/>
              <a:t>signál</a:t>
            </a:r>
            <a:endParaRPr lang="en-GB" dirty="0"/>
          </a:p>
        </p:txBody>
      </p:sp>
      <p:sp>
        <p:nvSpPr>
          <p:cNvPr id="12" name="Obdĺžnik 11"/>
          <p:cNvSpPr/>
          <p:nvPr/>
        </p:nvSpPr>
        <p:spPr>
          <a:xfrm>
            <a:off x="323528" y="3861048"/>
            <a:ext cx="6480720" cy="954107"/>
          </a:xfrm>
          <a:prstGeom prst="rect">
            <a:avLst/>
          </a:prstGeom>
        </p:spPr>
        <p:txBody>
          <a:bodyPr wrap="square">
            <a:spAutoFit/>
          </a:bodyPr>
          <a:lstStyle/>
          <a:p>
            <a:pPr>
              <a:buFont typeface="Arial" pitchFamily="34" charset="0"/>
              <a:buChar char="•"/>
            </a:pPr>
            <a:r>
              <a:rPr lang="sk-SK" sz="2800" dirty="0" smtClean="0">
                <a:solidFill>
                  <a:srgbClr val="7030A0"/>
                </a:solidFill>
              </a:rPr>
              <a:t>Nie je potrebná </a:t>
            </a:r>
            <a:r>
              <a:rPr lang="sk-SK" sz="2800" dirty="0" smtClean="0"/>
              <a:t>infraštruktúra</a:t>
            </a:r>
          </a:p>
          <a:p>
            <a:pPr lvl="1">
              <a:buFont typeface="Arial" pitchFamily="34" charset="0"/>
              <a:buChar char="•"/>
            </a:pPr>
            <a:r>
              <a:rPr lang="sk-SK" sz="2800" dirty="0" smtClean="0">
                <a:solidFill>
                  <a:srgbClr val="FF0000"/>
                </a:solidFill>
              </a:rPr>
              <a:t>Počítanie krokov</a:t>
            </a:r>
            <a:endParaRPr lang="en-GB" dirty="0"/>
          </a:p>
        </p:txBody>
      </p:sp>
      <p:pic>
        <p:nvPicPr>
          <p:cNvPr id="8" name="Obrázok 7" descr="Horizontal.jpg"/>
          <p:cNvPicPr>
            <a:picLocks noChangeAspect="1"/>
          </p:cNvPicPr>
          <p:nvPr/>
        </p:nvPicPr>
        <p:blipFill>
          <a:blip r:embed="rId2" cstate="print"/>
          <a:stretch>
            <a:fillRect/>
          </a:stretch>
        </p:blipFill>
        <p:spPr>
          <a:xfrm>
            <a:off x="5292080" y="2420888"/>
            <a:ext cx="3417604" cy="3888432"/>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descr="vertical.jpg"/>
          <p:cNvPicPr>
            <a:picLocks noChangeAspect="1"/>
          </p:cNvPicPr>
          <p:nvPr/>
        </p:nvPicPr>
        <p:blipFill>
          <a:blip r:embed="rId2" cstate="print"/>
          <a:stretch>
            <a:fillRect/>
          </a:stretch>
        </p:blipFill>
        <p:spPr>
          <a:xfrm>
            <a:off x="2843808" y="2510898"/>
            <a:ext cx="6300193" cy="4347102"/>
          </a:xfrm>
          <a:prstGeom prst="rect">
            <a:avLst/>
          </a:prstGeom>
        </p:spPr>
      </p:pic>
      <p:sp>
        <p:nvSpPr>
          <p:cNvPr id="4" name="BlokTextu 3"/>
          <p:cNvSpPr txBox="1"/>
          <p:nvPr/>
        </p:nvSpPr>
        <p:spPr>
          <a:xfrm>
            <a:off x="827584" y="1340768"/>
            <a:ext cx="8136904" cy="1384995"/>
          </a:xfrm>
          <a:prstGeom prst="rect">
            <a:avLst/>
          </a:prstGeom>
          <a:noFill/>
        </p:spPr>
        <p:txBody>
          <a:bodyPr wrap="square" rtlCol="0">
            <a:spAutoFit/>
          </a:bodyPr>
          <a:lstStyle/>
          <a:p>
            <a:pPr>
              <a:buFont typeface="Arial" pitchFamily="34" charset="0"/>
              <a:buChar char="•"/>
            </a:pPr>
            <a:r>
              <a:rPr lang="sk-SK" sz="2800" dirty="0" smtClean="0"/>
              <a:t>Potrebná </a:t>
            </a:r>
            <a:r>
              <a:rPr lang="sk-SK" sz="2800" dirty="0" smtClean="0">
                <a:solidFill>
                  <a:srgbClr val="7030A0"/>
                </a:solidFill>
              </a:rPr>
              <a:t>dodatočná infraštruktúra</a:t>
            </a:r>
          </a:p>
          <a:p>
            <a:pPr lvl="1">
              <a:buFont typeface="Arial" pitchFamily="34" charset="0"/>
              <a:buChar char="•"/>
            </a:pPr>
            <a:r>
              <a:rPr lang="sk-SK" sz="2800" dirty="0" err="1" smtClean="0">
                <a:solidFill>
                  <a:srgbClr val="FF0000"/>
                </a:solidFill>
              </a:rPr>
              <a:t>WiFi</a:t>
            </a:r>
            <a:r>
              <a:rPr lang="sk-SK" sz="2800" dirty="0" smtClean="0">
                <a:solidFill>
                  <a:srgbClr val="FF0000"/>
                </a:solidFill>
              </a:rPr>
              <a:t> </a:t>
            </a:r>
            <a:r>
              <a:rPr lang="sk-SK" sz="2800" dirty="0" smtClean="0"/>
              <a:t>signál</a:t>
            </a:r>
          </a:p>
          <a:p>
            <a:pPr lvl="1">
              <a:buFont typeface="Arial" pitchFamily="34" charset="0"/>
              <a:buChar char="•"/>
            </a:pPr>
            <a:r>
              <a:rPr lang="sk-SK" sz="2800" dirty="0" err="1" smtClean="0">
                <a:solidFill>
                  <a:srgbClr val="FF0000"/>
                </a:solidFill>
              </a:rPr>
              <a:t>Bluetooth</a:t>
            </a:r>
            <a:r>
              <a:rPr lang="sk-SK" sz="2800" dirty="0" smtClean="0">
                <a:solidFill>
                  <a:srgbClr val="FF0000"/>
                </a:solidFill>
              </a:rPr>
              <a:t> </a:t>
            </a:r>
            <a:r>
              <a:rPr lang="sk-SK" sz="2800" dirty="0" smtClean="0"/>
              <a:t>signál</a:t>
            </a:r>
          </a:p>
        </p:txBody>
      </p:sp>
      <p:sp>
        <p:nvSpPr>
          <p:cNvPr id="5" name="Nadpis 1"/>
          <p:cNvSpPr>
            <a:spLocks noGrp="1"/>
          </p:cNvSpPr>
          <p:nvPr>
            <p:ph type="title"/>
          </p:nvPr>
        </p:nvSpPr>
        <p:spPr>
          <a:xfrm>
            <a:off x="457200" y="274638"/>
            <a:ext cx="8229600" cy="1143000"/>
          </a:xfrm>
        </p:spPr>
        <p:txBody>
          <a:bodyPr/>
          <a:lstStyle/>
          <a:p>
            <a:r>
              <a:rPr lang="sk-SK" dirty="0" smtClean="0">
                <a:solidFill>
                  <a:srgbClr val="00589A"/>
                </a:solidFill>
              </a:rPr>
              <a:t>Vertikálna Lokalizácia</a:t>
            </a:r>
            <a:endParaRPr lang="en-GB" dirty="0">
              <a:solidFill>
                <a:srgbClr val="00589A"/>
              </a:solidFill>
            </a:endParaRPr>
          </a:p>
        </p:txBody>
      </p:sp>
      <p:sp>
        <p:nvSpPr>
          <p:cNvPr id="6" name="BlokTextu 5"/>
          <p:cNvSpPr txBox="1"/>
          <p:nvPr/>
        </p:nvSpPr>
        <p:spPr>
          <a:xfrm>
            <a:off x="899592" y="3573016"/>
            <a:ext cx="3672408" cy="523220"/>
          </a:xfrm>
          <a:prstGeom prst="rect">
            <a:avLst/>
          </a:prstGeom>
          <a:noFill/>
        </p:spPr>
        <p:txBody>
          <a:bodyPr wrap="square" rtlCol="0">
            <a:spAutoFit/>
          </a:bodyPr>
          <a:lstStyle/>
          <a:p>
            <a:pPr>
              <a:buFont typeface="Arial" pitchFamily="34" charset="0"/>
              <a:buChar char="•"/>
            </a:pPr>
            <a:r>
              <a:rPr lang="sk-SK" sz="2800" dirty="0" smtClean="0"/>
              <a:t>Senzory</a:t>
            </a:r>
            <a:r>
              <a:rPr lang="sk-SK" sz="2800" dirty="0" smtClean="0">
                <a:solidFill>
                  <a:srgbClr val="FF0000"/>
                </a:solidFill>
              </a:rPr>
              <a:t> </a:t>
            </a:r>
            <a:r>
              <a:rPr lang="sk-SK" sz="2800" dirty="0" err="1" smtClean="0">
                <a:solidFill>
                  <a:srgbClr val="FF0000"/>
                </a:solidFill>
              </a:rPr>
              <a:t>smartfónu</a:t>
            </a:r>
            <a:endParaRPr lang="en-GB"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rgbClr val="00589A"/>
                </a:solidFill>
              </a:rPr>
              <a:t>IPIN 2016</a:t>
            </a:r>
            <a:endParaRPr lang="en-GB" dirty="0">
              <a:solidFill>
                <a:srgbClr val="00589A"/>
              </a:solidFill>
            </a:endParaRPr>
          </a:p>
        </p:txBody>
      </p:sp>
      <p:graphicFrame>
        <p:nvGraphicFramePr>
          <p:cNvPr id="8" name="Tabuľka 7"/>
          <p:cNvGraphicFramePr>
            <a:graphicFrameLocks noGrp="1"/>
          </p:cNvGraphicFramePr>
          <p:nvPr/>
        </p:nvGraphicFramePr>
        <p:xfrm>
          <a:off x="1547664" y="2492896"/>
          <a:ext cx="6096000" cy="2595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l"/>
                      <a:r>
                        <a:rPr lang="sk-SK" dirty="0" smtClean="0"/>
                        <a:t>Tým</a:t>
                      </a:r>
                      <a:endParaRPr lang="en-GB" dirty="0"/>
                    </a:p>
                  </a:txBody>
                  <a:tcPr/>
                </a:tc>
                <a:tc>
                  <a:txBody>
                    <a:bodyPr/>
                    <a:lstStyle/>
                    <a:p>
                      <a:pPr algn="l"/>
                      <a:r>
                        <a:rPr lang="sk-SK" dirty="0" smtClean="0"/>
                        <a:t>Pôvod</a:t>
                      </a:r>
                      <a:endParaRPr lang="en-GB" dirty="0"/>
                    </a:p>
                  </a:txBody>
                  <a:tcPr/>
                </a:tc>
                <a:tc>
                  <a:txBody>
                    <a:bodyPr/>
                    <a:lstStyle/>
                    <a:p>
                      <a:pPr algn="l"/>
                      <a:r>
                        <a:rPr lang="en-US" dirty="0" smtClean="0"/>
                        <a:t>3</a:t>
                      </a:r>
                      <a:r>
                        <a:rPr lang="sk-SK" dirty="0" smtClean="0"/>
                        <a:t>° </a:t>
                      </a:r>
                      <a:r>
                        <a:rPr lang="sk-SK" dirty="0" err="1" smtClean="0"/>
                        <a:t>kvartil</a:t>
                      </a:r>
                      <a:r>
                        <a:rPr lang="sk-SK" dirty="0" smtClean="0"/>
                        <a:t> chyby</a:t>
                      </a:r>
                      <a:endParaRPr lang="en-GB" dirty="0"/>
                    </a:p>
                  </a:txBody>
                  <a:tcPr/>
                </a:tc>
              </a:tr>
              <a:tr h="370840">
                <a:tc>
                  <a:txBody>
                    <a:bodyPr/>
                    <a:lstStyle/>
                    <a:p>
                      <a:pPr algn="l"/>
                      <a:r>
                        <a:rPr lang="sk-SK" dirty="0" err="1" smtClean="0"/>
                        <a:t>NavIndoor</a:t>
                      </a:r>
                      <a:endParaRPr lang="en-GB" dirty="0"/>
                    </a:p>
                  </a:txBody>
                  <a:tcPr/>
                </a:tc>
                <a:tc>
                  <a:txBody>
                    <a:bodyPr/>
                    <a:lstStyle/>
                    <a:p>
                      <a:pPr algn="l"/>
                      <a:r>
                        <a:rPr lang="sk-SK" dirty="0" err="1" smtClean="0"/>
                        <a:t>Würzburg</a:t>
                      </a:r>
                      <a:r>
                        <a:rPr lang="sk-SK" dirty="0" smtClean="0"/>
                        <a:t>(DE)</a:t>
                      </a:r>
                      <a:endParaRPr lang="en-GB" dirty="0"/>
                    </a:p>
                  </a:txBody>
                  <a:tcPr/>
                </a:tc>
                <a:tc>
                  <a:txBody>
                    <a:bodyPr/>
                    <a:lstStyle/>
                    <a:p>
                      <a:pPr algn="l"/>
                      <a:r>
                        <a:rPr lang="sk-SK" dirty="0" smtClean="0"/>
                        <a:t>5.4 m</a:t>
                      </a:r>
                      <a:endParaRPr lang="en-GB" dirty="0"/>
                    </a:p>
                  </a:txBody>
                  <a:tcPr/>
                </a:tc>
              </a:tr>
              <a:tr h="370840">
                <a:tc>
                  <a:txBody>
                    <a:bodyPr/>
                    <a:lstStyle/>
                    <a:p>
                      <a:pPr algn="l"/>
                      <a:r>
                        <a:rPr lang="sk-SK" dirty="0" smtClean="0"/>
                        <a:t>Samsung</a:t>
                      </a:r>
                      <a:endParaRPr lang="en-GB" dirty="0"/>
                    </a:p>
                  </a:txBody>
                  <a:tcPr/>
                </a:tc>
                <a:tc>
                  <a:txBody>
                    <a:bodyPr/>
                    <a:lstStyle/>
                    <a:p>
                      <a:pPr algn="l"/>
                      <a:r>
                        <a:rPr lang="sk-SK" dirty="0" err="1" smtClean="0"/>
                        <a:t>Warszawa</a:t>
                      </a:r>
                      <a:r>
                        <a:rPr lang="sk-SK" dirty="0" smtClean="0"/>
                        <a:t>(PL)</a:t>
                      </a:r>
                      <a:endParaRPr lang="en-GB" dirty="0"/>
                    </a:p>
                  </a:txBody>
                  <a:tcPr/>
                </a:tc>
                <a:tc>
                  <a:txBody>
                    <a:bodyPr/>
                    <a:lstStyle/>
                    <a:p>
                      <a:pPr algn="l"/>
                      <a:r>
                        <a:rPr lang="sk-SK" dirty="0" smtClean="0"/>
                        <a:t>8.2 m</a:t>
                      </a:r>
                      <a:endParaRPr lang="en-GB" dirty="0"/>
                    </a:p>
                  </a:txBody>
                  <a:tcPr/>
                </a:tc>
              </a:tr>
              <a:tr h="370840">
                <a:tc>
                  <a:txBody>
                    <a:bodyPr/>
                    <a:lstStyle/>
                    <a:p>
                      <a:pPr algn="l"/>
                      <a:r>
                        <a:rPr lang="sk-SK" dirty="0" err="1" smtClean="0"/>
                        <a:t>WiMag</a:t>
                      </a:r>
                      <a:endParaRPr lang="en-GB" dirty="0"/>
                    </a:p>
                  </a:txBody>
                  <a:tcPr/>
                </a:tc>
                <a:tc>
                  <a:txBody>
                    <a:bodyPr/>
                    <a:lstStyle/>
                    <a:p>
                      <a:pPr algn="l"/>
                      <a:r>
                        <a:rPr lang="sk-SK" dirty="0" err="1" smtClean="0"/>
                        <a:t>Beijing</a:t>
                      </a:r>
                      <a:r>
                        <a:rPr lang="sk-SK" dirty="0" smtClean="0"/>
                        <a:t>(CN)</a:t>
                      </a:r>
                      <a:endParaRPr lang="en-GB" dirty="0"/>
                    </a:p>
                  </a:txBody>
                  <a:tcPr/>
                </a:tc>
                <a:tc>
                  <a:txBody>
                    <a:bodyPr/>
                    <a:lstStyle/>
                    <a:p>
                      <a:pPr algn="l"/>
                      <a:r>
                        <a:rPr lang="sk-SK" dirty="0" smtClean="0"/>
                        <a:t>18.7</a:t>
                      </a:r>
                      <a:r>
                        <a:rPr lang="sk-SK" baseline="0" dirty="0" smtClean="0"/>
                        <a:t> m</a:t>
                      </a:r>
                      <a:endParaRPr lang="en-GB" dirty="0"/>
                    </a:p>
                  </a:txBody>
                  <a:tcPr/>
                </a:tc>
              </a:tr>
              <a:tr h="370840">
                <a:tc>
                  <a:txBody>
                    <a:bodyPr/>
                    <a:lstStyle/>
                    <a:p>
                      <a:pPr algn="l"/>
                      <a:r>
                        <a:rPr lang="sk-SK" dirty="0" err="1" smtClean="0"/>
                        <a:t>WMLoc</a:t>
                      </a:r>
                      <a:endParaRPr lang="en-GB" dirty="0"/>
                    </a:p>
                  </a:txBody>
                  <a:tcPr/>
                </a:tc>
                <a:tc>
                  <a:txBody>
                    <a:bodyPr/>
                    <a:lstStyle/>
                    <a:p>
                      <a:pPr algn="l"/>
                      <a:r>
                        <a:rPr lang="sk-SK" dirty="0" smtClean="0"/>
                        <a:t>Melbourne(AU)</a:t>
                      </a:r>
                      <a:endParaRPr lang="en-GB" dirty="0"/>
                    </a:p>
                  </a:txBody>
                  <a:tcPr/>
                </a:tc>
                <a:tc>
                  <a:txBody>
                    <a:bodyPr/>
                    <a:lstStyle/>
                    <a:p>
                      <a:pPr algn="l"/>
                      <a:r>
                        <a:rPr lang="en-US" dirty="0" smtClean="0"/>
                        <a:t>&gt;</a:t>
                      </a:r>
                      <a:r>
                        <a:rPr lang="en-US" baseline="0" dirty="0" smtClean="0"/>
                        <a:t> 25 m</a:t>
                      </a:r>
                      <a:endParaRPr lang="en-GB" dirty="0"/>
                    </a:p>
                  </a:txBody>
                  <a:tcPr/>
                </a:tc>
              </a:tr>
              <a:tr h="370840">
                <a:tc>
                  <a:txBody>
                    <a:bodyPr/>
                    <a:lstStyle/>
                    <a:p>
                      <a:pPr algn="l"/>
                      <a:r>
                        <a:rPr lang="sk-SK" dirty="0" smtClean="0"/>
                        <a:t>XMUH</a:t>
                      </a:r>
                      <a:endParaRPr lang="en-GB" dirty="0"/>
                    </a:p>
                  </a:txBody>
                  <a:tcPr/>
                </a:tc>
                <a:tc>
                  <a:txBody>
                    <a:bodyPr/>
                    <a:lstStyle/>
                    <a:p>
                      <a:pPr algn="l"/>
                      <a:r>
                        <a:rPr lang="sk-SK" dirty="0" err="1" smtClean="0"/>
                        <a:t>Xiamen</a:t>
                      </a:r>
                      <a:r>
                        <a:rPr lang="sk-SK" dirty="0" smtClean="0"/>
                        <a:t>(CN)</a:t>
                      </a:r>
                      <a:endParaRPr lang="en-GB" dirty="0"/>
                    </a:p>
                  </a:txBody>
                  <a:tcPr/>
                </a:tc>
                <a:tc>
                  <a:txBody>
                    <a:bodyPr/>
                    <a:lstStyle/>
                    <a:p>
                      <a:pPr algn="l"/>
                      <a:r>
                        <a:rPr lang="en-US" dirty="0" smtClean="0"/>
                        <a:t>&gt;</a:t>
                      </a:r>
                      <a:r>
                        <a:rPr lang="en-US" baseline="0" dirty="0" smtClean="0"/>
                        <a:t> 25 m</a:t>
                      </a:r>
                      <a:endParaRPr lang="en-GB" dirty="0"/>
                    </a:p>
                  </a:txBody>
                  <a:tcPr/>
                </a:tc>
              </a:tr>
              <a:tr h="370840">
                <a:tc>
                  <a:txBody>
                    <a:bodyPr/>
                    <a:lstStyle/>
                    <a:p>
                      <a:pPr algn="l"/>
                      <a:r>
                        <a:rPr lang="sk-SK" dirty="0" err="1" smtClean="0"/>
                        <a:t>Xposition</a:t>
                      </a:r>
                      <a:endParaRPr lang="en-GB" dirty="0"/>
                    </a:p>
                  </a:txBody>
                  <a:tcPr/>
                </a:tc>
                <a:tc>
                  <a:txBody>
                    <a:bodyPr/>
                    <a:lstStyle/>
                    <a:p>
                      <a:pPr algn="l"/>
                      <a:r>
                        <a:rPr lang="sk-SK" dirty="0" smtClean="0"/>
                        <a:t>Bern(CH)</a:t>
                      </a:r>
                      <a:endParaRPr lang="en-GB" dirty="0"/>
                    </a:p>
                  </a:txBody>
                  <a:tcPr/>
                </a:tc>
                <a:tc>
                  <a:txBody>
                    <a:bodyPr/>
                    <a:lstStyle/>
                    <a:p>
                      <a:pPr algn="l"/>
                      <a:r>
                        <a:rPr lang="en-US" dirty="0" smtClean="0"/>
                        <a:t>&gt;</a:t>
                      </a:r>
                      <a:r>
                        <a:rPr lang="en-US" baseline="0" dirty="0" smtClean="0"/>
                        <a:t> 25 m</a:t>
                      </a:r>
                      <a:endParaRPr lang="en-GB" dirty="0"/>
                    </a:p>
                  </a:txBody>
                  <a:tcPr/>
                </a:tc>
              </a:tr>
            </a:tbl>
          </a:graphicData>
        </a:graphic>
      </p:graphicFrame>
      <p:sp>
        <p:nvSpPr>
          <p:cNvPr id="10" name="BlokTextu 9"/>
          <p:cNvSpPr txBox="1"/>
          <p:nvPr/>
        </p:nvSpPr>
        <p:spPr>
          <a:xfrm>
            <a:off x="1043608" y="5733256"/>
            <a:ext cx="7344816" cy="523220"/>
          </a:xfrm>
          <a:prstGeom prst="rect">
            <a:avLst/>
          </a:prstGeom>
          <a:noFill/>
        </p:spPr>
        <p:txBody>
          <a:bodyPr wrap="square" rtlCol="0">
            <a:spAutoFit/>
          </a:bodyPr>
          <a:lstStyle/>
          <a:p>
            <a:r>
              <a:rPr lang="sk-SK" sz="2800" dirty="0" smtClean="0"/>
              <a:t>Chyba spôsobená hlavne zlým určením poschodia</a:t>
            </a:r>
            <a:endParaRPr lang="en-GB" sz="2800" dirty="0"/>
          </a:p>
        </p:txBody>
      </p:sp>
      <p:sp>
        <p:nvSpPr>
          <p:cNvPr id="6" name="BlokTextu 5"/>
          <p:cNvSpPr txBox="1"/>
          <p:nvPr/>
        </p:nvSpPr>
        <p:spPr>
          <a:xfrm>
            <a:off x="143000" y="1484784"/>
            <a:ext cx="9001000" cy="523220"/>
          </a:xfrm>
          <a:prstGeom prst="rect">
            <a:avLst/>
          </a:prstGeom>
          <a:noFill/>
        </p:spPr>
        <p:txBody>
          <a:bodyPr wrap="square" rtlCol="0">
            <a:spAutoFit/>
          </a:bodyPr>
          <a:lstStyle/>
          <a:p>
            <a:r>
              <a:rPr lang="sk-SK" sz="2800" dirty="0" smtClean="0"/>
              <a:t>Výsledky súťaže : </a:t>
            </a:r>
            <a:r>
              <a:rPr lang="sk-SK" sz="2800" dirty="0" smtClean="0">
                <a:solidFill>
                  <a:srgbClr val="FF0000"/>
                </a:solidFill>
              </a:rPr>
              <a:t>Lokalizácia </a:t>
            </a:r>
            <a:r>
              <a:rPr lang="sk-SK" sz="2800" dirty="0" err="1" smtClean="0">
                <a:solidFill>
                  <a:srgbClr val="FF0000"/>
                </a:solidFill>
              </a:rPr>
              <a:t>smartfón</a:t>
            </a:r>
            <a:r>
              <a:rPr lang="sk-SK" sz="2800" dirty="0" smtClean="0">
                <a:solidFill>
                  <a:srgbClr val="FF0000"/>
                </a:solidFill>
              </a:rPr>
              <a:t> zariadenia v budove</a:t>
            </a:r>
            <a:endParaRPr lang="en-GB"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stairs.jpg"/>
          <p:cNvPicPr>
            <a:picLocks noChangeAspect="1"/>
          </p:cNvPicPr>
          <p:nvPr/>
        </p:nvPicPr>
        <p:blipFill>
          <a:blip r:embed="rId3" cstate="print"/>
          <a:stretch>
            <a:fillRect/>
          </a:stretch>
        </p:blipFill>
        <p:spPr>
          <a:xfrm>
            <a:off x="2555776" y="3501008"/>
            <a:ext cx="3212976" cy="3212976"/>
          </a:xfrm>
          <a:prstGeom prst="rect">
            <a:avLst/>
          </a:prstGeom>
        </p:spPr>
      </p:pic>
      <p:pic>
        <p:nvPicPr>
          <p:cNvPr id="8" name="Obrázok 7" descr="escalator.gif"/>
          <p:cNvPicPr>
            <a:picLocks noChangeAspect="1"/>
          </p:cNvPicPr>
          <p:nvPr/>
        </p:nvPicPr>
        <p:blipFill>
          <a:blip r:embed="rId4" cstate="print"/>
          <a:stretch>
            <a:fillRect/>
          </a:stretch>
        </p:blipFill>
        <p:spPr>
          <a:xfrm>
            <a:off x="0" y="2420888"/>
            <a:ext cx="3307023" cy="2635384"/>
          </a:xfrm>
          <a:prstGeom prst="rect">
            <a:avLst/>
          </a:prstGeom>
        </p:spPr>
      </p:pic>
      <p:sp>
        <p:nvSpPr>
          <p:cNvPr id="2" name="Nadpis 1"/>
          <p:cNvSpPr>
            <a:spLocks noGrp="1"/>
          </p:cNvSpPr>
          <p:nvPr>
            <p:ph type="title"/>
          </p:nvPr>
        </p:nvSpPr>
        <p:spPr/>
        <p:txBody>
          <a:bodyPr/>
          <a:lstStyle/>
          <a:p>
            <a:r>
              <a:rPr lang="sk-SK" dirty="0" smtClean="0">
                <a:solidFill>
                  <a:srgbClr val="00589A"/>
                </a:solidFill>
              </a:rPr>
              <a:t>Kedy nastáva zmena poschodia ? </a:t>
            </a:r>
            <a:endParaRPr lang="en-GB" dirty="0">
              <a:solidFill>
                <a:srgbClr val="00589A"/>
              </a:solidFill>
            </a:endParaRPr>
          </a:p>
        </p:txBody>
      </p:sp>
      <p:sp>
        <p:nvSpPr>
          <p:cNvPr id="4" name="BlokTextu 3"/>
          <p:cNvSpPr txBox="1"/>
          <p:nvPr/>
        </p:nvSpPr>
        <p:spPr>
          <a:xfrm>
            <a:off x="3491880" y="3068960"/>
            <a:ext cx="1728192" cy="584775"/>
          </a:xfrm>
          <a:prstGeom prst="rect">
            <a:avLst/>
          </a:prstGeom>
          <a:noFill/>
        </p:spPr>
        <p:txBody>
          <a:bodyPr wrap="square" rtlCol="0">
            <a:spAutoFit/>
          </a:bodyPr>
          <a:lstStyle/>
          <a:p>
            <a:pPr>
              <a:buFont typeface="Arial" pitchFamily="34" charset="0"/>
              <a:buChar char="•"/>
            </a:pPr>
            <a:r>
              <a:rPr lang="sk-SK" sz="3200" dirty="0" smtClean="0"/>
              <a:t>Schody</a:t>
            </a:r>
            <a:endParaRPr lang="en-GB" sz="3200" dirty="0"/>
          </a:p>
        </p:txBody>
      </p:sp>
      <p:sp>
        <p:nvSpPr>
          <p:cNvPr id="5" name="BlokTextu 4"/>
          <p:cNvSpPr txBox="1"/>
          <p:nvPr/>
        </p:nvSpPr>
        <p:spPr>
          <a:xfrm>
            <a:off x="539552" y="1916832"/>
            <a:ext cx="2232248" cy="584775"/>
          </a:xfrm>
          <a:prstGeom prst="rect">
            <a:avLst/>
          </a:prstGeom>
          <a:noFill/>
        </p:spPr>
        <p:txBody>
          <a:bodyPr wrap="square" rtlCol="0">
            <a:spAutoFit/>
          </a:bodyPr>
          <a:lstStyle/>
          <a:p>
            <a:pPr>
              <a:buFont typeface="Arial" pitchFamily="34" charset="0"/>
              <a:buChar char="•"/>
            </a:pPr>
            <a:r>
              <a:rPr lang="sk-SK" sz="3200" dirty="0" smtClean="0"/>
              <a:t>Eskalátor</a:t>
            </a:r>
            <a:endParaRPr lang="en-GB" sz="3200" dirty="0"/>
          </a:p>
        </p:txBody>
      </p:sp>
      <p:sp>
        <p:nvSpPr>
          <p:cNvPr id="6" name="BlokTextu 5"/>
          <p:cNvSpPr txBox="1"/>
          <p:nvPr/>
        </p:nvSpPr>
        <p:spPr>
          <a:xfrm>
            <a:off x="5940152" y="1628800"/>
            <a:ext cx="1440160" cy="584775"/>
          </a:xfrm>
          <a:prstGeom prst="rect">
            <a:avLst/>
          </a:prstGeom>
          <a:noFill/>
        </p:spPr>
        <p:txBody>
          <a:bodyPr wrap="square" rtlCol="0">
            <a:spAutoFit/>
          </a:bodyPr>
          <a:lstStyle/>
          <a:p>
            <a:pPr>
              <a:buFont typeface="Arial" pitchFamily="34" charset="0"/>
              <a:buChar char="•"/>
            </a:pPr>
            <a:r>
              <a:rPr lang="sk-SK" sz="3200" dirty="0" smtClean="0"/>
              <a:t>Výťah</a:t>
            </a:r>
            <a:endParaRPr lang="en-GB" sz="3200" dirty="0"/>
          </a:p>
        </p:txBody>
      </p:sp>
      <p:pic>
        <p:nvPicPr>
          <p:cNvPr id="7" name="Obrázok 6" descr="vytah.jpeg"/>
          <p:cNvPicPr>
            <a:picLocks noChangeAspect="1"/>
          </p:cNvPicPr>
          <p:nvPr/>
        </p:nvPicPr>
        <p:blipFill>
          <a:blip r:embed="rId5" cstate="print"/>
          <a:srcRect r="50409"/>
          <a:stretch>
            <a:fillRect/>
          </a:stretch>
        </p:blipFill>
        <p:spPr>
          <a:xfrm>
            <a:off x="6012160" y="2348880"/>
            <a:ext cx="2592288" cy="2789684"/>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rgbClr val="00589A"/>
                </a:solidFill>
              </a:rPr>
              <a:t>Akcelerometer</a:t>
            </a:r>
            <a:r>
              <a:rPr lang="sk-SK" dirty="0" smtClean="0">
                <a:solidFill>
                  <a:srgbClr val="00589A"/>
                </a:solidFill>
              </a:rPr>
              <a:t> (Senzor)</a:t>
            </a:r>
            <a:endParaRPr lang="en-GB" dirty="0">
              <a:solidFill>
                <a:srgbClr val="00589A"/>
              </a:solidFill>
            </a:endParaRPr>
          </a:p>
        </p:txBody>
      </p:sp>
      <p:sp>
        <p:nvSpPr>
          <p:cNvPr id="3" name="Zástupný symbol obsahu 2"/>
          <p:cNvSpPr>
            <a:spLocks noGrp="1"/>
          </p:cNvSpPr>
          <p:nvPr>
            <p:ph idx="1"/>
          </p:nvPr>
        </p:nvSpPr>
        <p:spPr/>
        <p:txBody>
          <a:bodyPr/>
          <a:lstStyle/>
          <a:p>
            <a:r>
              <a:rPr lang="sk-SK" dirty="0" smtClean="0">
                <a:solidFill>
                  <a:srgbClr val="FF0000"/>
                </a:solidFill>
              </a:rPr>
              <a:t>Meria</a:t>
            </a:r>
            <a:r>
              <a:rPr lang="sk-SK" dirty="0" smtClean="0"/>
              <a:t> : zrýchlenie pôsobiace na zariadenie</a:t>
            </a:r>
          </a:p>
          <a:p>
            <a:r>
              <a:rPr lang="sk-SK" dirty="0" smtClean="0">
                <a:solidFill>
                  <a:srgbClr val="FF0000"/>
                </a:solidFill>
              </a:rPr>
              <a:t>Výstup </a:t>
            </a:r>
            <a:r>
              <a:rPr lang="sk-SK" dirty="0" smtClean="0"/>
              <a:t>: zrýchlenie v troch osiach ( x, y, z )</a:t>
            </a:r>
            <a:endParaRPr lang="en-GB" dirty="0"/>
          </a:p>
        </p:txBody>
      </p:sp>
      <p:pic>
        <p:nvPicPr>
          <p:cNvPr id="8" name="Obrázok 7" descr="osiSmartfonu.png"/>
          <p:cNvPicPr>
            <a:picLocks noChangeAspect="1"/>
          </p:cNvPicPr>
          <p:nvPr/>
        </p:nvPicPr>
        <p:blipFill>
          <a:blip r:embed="rId3" cstate="print"/>
          <a:stretch>
            <a:fillRect/>
          </a:stretch>
        </p:blipFill>
        <p:spPr>
          <a:xfrm>
            <a:off x="1043608" y="2996952"/>
            <a:ext cx="2857500" cy="3416300"/>
          </a:xfrm>
          <a:prstGeom prst="rect">
            <a:avLst/>
          </a:prstGeom>
        </p:spPr>
      </p:pic>
      <p:sp>
        <p:nvSpPr>
          <p:cNvPr id="10" name="BlokTextu 9"/>
          <p:cNvSpPr txBox="1"/>
          <p:nvPr/>
        </p:nvSpPr>
        <p:spPr>
          <a:xfrm>
            <a:off x="5004048" y="3861048"/>
            <a:ext cx="3600400" cy="1077218"/>
          </a:xfrm>
          <a:prstGeom prst="rect">
            <a:avLst/>
          </a:prstGeom>
          <a:noFill/>
        </p:spPr>
        <p:txBody>
          <a:bodyPr wrap="square" rtlCol="0">
            <a:spAutoFit/>
          </a:bodyPr>
          <a:lstStyle/>
          <a:p>
            <a:r>
              <a:rPr lang="sk-SK" sz="2800" dirty="0" smtClean="0">
                <a:solidFill>
                  <a:srgbClr val="FF0000"/>
                </a:solidFill>
              </a:rPr>
              <a:t>Veľkosť </a:t>
            </a:r>
            <a:r>
              <a:rPr lang="sk-SK" sz="3200" dirty="0" smtClean="0">
                <a:solidFill>
                  <a:srgbClr val="FF0000"/>
                </a:solidFill>
              </a:rPr>
              <a:t>zrýchlenia</a:t>
            </a:r>
            <a:r>
              <a:rPr lang="sk-SK" sz="2800" dirty="0" smtClean="0"/>
              <a:t>: </a:t>
            </a:r>
            <a:r>
              <a:rPr lang="sk-SK" sz="2800" b="1" dirty="0" smtClean="0">
                <a:solidFill>
                  <a:srgbClr val="FF0000"/>
                </a:solidFill>
              </a:rPr>
              <a:t/>
            </a:r>
            <a:br>
              <a:rPr lang="sk-SK" sz="2800" b="1" dirty="0" smtClean="0">
                <a:solidFill>
                  <a:srgbClr val="FF0000"/>
                </a:solidFill>
              </a:rPr>
            </a:br>
            <a:r>
              <a:rPr lang="sk-SK" sz="3200" dirty="0" err="1" smtClean="0"/>
              <a:t>sqrt</a:t>
            </a:r>
            <a:r>
              <a:rPr lang="sk-SK" sz="3200" dirty="0" smtClean="0"/>
              <a:t>(x</a:t>
            </a:r>
            <a:r>
              <a:rPr lang="sk-SK" sz="3200" baseline="30000" dirty="0" smtClean="0"/>
              <a:t>2</a:t>
            </a:r>
            <a:r>
              <a:rPr lang="sk-SK" sz="3200" dirty="0" smtClean="0"/>
              <a:t>+y</a:t>
            </a:r>
            <a:r>
              <a:rPr lang="sk-SK" sz="3200" baseline="30000" dirty="0" smtClean="0"/>
              <a:t>2</a:t>
            </a:r>
            <a:r>
              <a:rPr lang="sk-SK" sz="3200" dirty="0" smtClean="0"/>
              <a:t>+z</a:t>
            </a:r>
            <a:r>
              <a:rPr lang="sk-SK" sz="3200" baseline="30000" dirty="0" smtClean="0"/>
              <a:t>2</a:t>
            </a:r>
            <a:r>
              <a:rPr lang="sk-SK" sz="2800" b="1" dirty="0" smtClean="0"/>
              <a:t>)</a:t>
            </a:r>
            <a:endParaRPr lang="en-GB" sz="2800" b="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daccKroky.jpg"/>
          <p:cNvPicPr>
            <a:picLocks noChangeAspect="1"/>
          </p:cNvPicPr>
          <p:nvPr/>
        </p:nvPicPr>
        <p:blipFill>
          <a:blip r:embed="rId3" cstate="print"/>
          <a:srcRect l="2751" t="7895" b="2632"/>
          <a:stretch>
            <a:fillRect/>
          </a:stretch>
        </p:blipFill>
        <p:spPr>
          <a:xfrm>
            <a:off x="0" y="1916832"/>
            <a:ext cx="9144000" cy="3096344"/>
          </a:xfrm>
          <a:prstGeom prst="rect">
            <a:avLst/>
          </a:prstGeom>
        </p:spPr>
      </p:pic>
      <p:sp>
        <p:nvSpPr>
          <p:cNvPr id="5" name="Nadpis 1"/>
          <p:cNvSpPr>
            <a:spLocks noGrp="1"/>
          </p:cNvSpPr>
          <p:nvPr>
            <p:ph type="title"/>
          </p:nvPr>
        </p:nvSpPr>
        <p:spPr>
          <a:xfrm>
            <a:off x="457200" y="274638"/>
            <a:ext cx="8229600" cy="1143000"/>
          </a:xfrm>
        </p:spPr>
        <p:txBody>
          <a:bodyPr/>
          <a:lstStyle/>
          <a:p>
            <a:r>
              <a:rPr lang="sk-SK" dirty="0" smtClean="0">
                <a:solidFill>
                  <a:srgbClr val="00589A"/>
                </a:solidFill>
              </a:rPr>
              <a:t>Zrýchlenie</a:t>
            </a:r>
            <a:endParaRPr lang="en-GB" dirty="0">
              <a:solidFill>
                <a:srgbClr val="00589A"/>
              </a:solidFill>
            </a:endParaRPr>
          </a:p>
        </p:txBody>
      </p:sp>
      <p:sp>
        <p:nvSpPr>
          <p:cNvPr id="6" name="BlokTextu 5"/>
          <p:cNvSpPr txBox="1"/>
          <p:nvPr/>
        </p:nvSpPr>
        <p:spPr>
          <a:xfrm>
            <a:off x="323528" y="5013176"/>
            <a:ext cx="1296144" cy="461665"/>
          </a:xfrm>
          <a:prstGeom prst="rect">
            <a:avLst/>
          </a:prstGeom>
          <a:noFill/>
        </p:spPr>
        <p:txBody>
          <a:bodyPr wrap="square" rtlCol="0">
            <a:spAutoFit/>
          </a:bodyPr>
          <a:lstStyle/>
          <a:p>
            <a:r>
              <a:rPr lang="sk-SK" sz="2400" b="1" dirty="0" smtClean="0">
                <a:solidFill>
                  <a:srgbClr val="FF0000"/>
                </a:solidFill>
              </a:rPr>
              <a:t>Kroky</a:t>
            </a:r>
            <a:endParaRPr lang="en-GB" sz="2400" b="1" dirty="0">
              <a:solidFill>
                <a:srgbClr val="FF0000"/>
              </a:solidFill>
            </a:endParaRPr>
          </a:p>
        </p:txBody>
      </p:sp>
      <p:sp>
        <p:nvSpPr>
          <p:cNvPr id="7" name="BlokTextu 6"/>
          <p:cNvSpPr txBox="1"/>
          <p:nvPr/>
        </p:nvSpPr>
        <p:spPr>
          <a:xfrm>
            <a:off x="6876256" y="5013176"/>
            <a:ext cx="972616" cy="461665"/>
          </a:xfrm>
          <a:prstGeom prst="rect">
            <a:avLst/>
          </a:prstGeom>
          <a:noFill/>
        </p:spPr>
        <p:txBody>
          <a:bodyPr wrap="square" rtlCol="0">
            <a:spAutoFit/>
          </a:bodyPr>
          <a:lstStyle/>
          <a:p>
            <a:r>
              <a:rPr lang="sk-SK" sz="2400" b="1" dirty="0" smtClean="0">
                <a:solidFill>
                  <a:srgbClr val="00B0F0"/>
                </a:solidFill>
              </a:rPr>
              <a:t>Výťah</a:t>
            </a:r>
            <a:endParaRPr lang="en-GB" b="1" dirty="0">
              <a:solidFill>
                <a:srgbClr val="00B0F0"/>
              </a:solidFill>
            </a:endParaRPr>
          </a:p>
        </p:txBody>
      </p:sp>
      <p:sp>
        <p:nvSpPr>
          <p:cNvPr id="10" name="Rám 9"/>
          <p:cNvSpPr/>
          <p:nvPr/>
        </p:nvSpPr>
        <p:spPr>
          <a:xfrm>
            <a:off x="251520" y="2780928"/>
            <a:ext cx="1440160" cy="1584176"/>
          </a:xfrm>
          <a:prstGeom prst="frame">
            <a:avLst>
              <a:gd name="adj1" fmla="val 3329"/>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1" name="Rám 10"/>
          <p:cNvSpPr/>
          <p:nvPr/>
        </p:nvSpPr>
        <p:spPr>
          <a:xfrm>
            <a:off x="5652120" y="2636912"/>
            <a:ext cx="1368152" cy="1584176"/>
          </a:xfrm>
          <a:prstGeom prst="frame">
            <a:avLst>
              <a:gd name="adj1" fmla="val 3329"/>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2" name="Rám 11"/>
          <p:cNvSpPr/>
          <p:nvPr/>
        </p:nvSpPr>
        <p:spPr>
          <a:xfrm>
            <a:off x="7524328" y="2636912"/>
            <a:ext cx="1368152" cy="1584176"/>
          </a:xfrm>
          <a:prstGeom prst="frame">
            <a:avLst>
              <a:gd name="adj1" fmla="val 3329"/>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2" grpId="0" animBg="1"/>
    </p:bld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2523</TotalTime>
  <Words>1521</Words>
  <Application>Microsoft Office PowerPoint</Application>
  <PresentationFormat>Prezentácia na obrazovke (4:3)</PresentationFormat>
  <Paragraphs>228</Paragraphs>
  <Slides>32</Slides>
  <Notes>25</Notes>
  <HiddenSlides>2</HiddenSlides>
  <MMClips>0</MMClips>
  <ScaleCrop>false</ScaleCrop>
  <HeadingPairs>
    <vt:vector size="4" baseType="variant">
      <vt:variant>
        <vt:lpstr>Motív</vt:lpstr>
      </vt:variant>
      <vt:variant>
        <vt:i4>1</vt:i4>
      </vt:variant>
      <vt:variant>
        <vt:lpstr>Nadpisy snímok</vt:lpstr>
      </vt:variant>
      <vt:variant>
        <vt:i4>32</vt:i4>
      </vt:variant>
    </vt:vector>
  </HeadingPairs>
  <TitlesOfParts>
    <vt:vector size="33" baseType="lpstr">
      <vt:lpstr>Motív Office</vt:lpstr>
      <vt:lpstr>Detekcia pohybu v špecifických indoor prostrediach s využitím senzorov smartfónu</vt:lpstr>
      <vt:lpstr>Ciele práce</vt:lpstr>
      <vt:lpstr>Indoor Navigácia</vt:lpstr>
      <vt:lpstr>Horizontálna Lokalizácia</vt:lpstr>
      <vt:lpstr>Vertikálna Lokalizácia</vt:lpstr>
      <vt:lpstr>IPIN 2016</vt:lpstr>
      <vt:lpstr>Kedy nastáva zmena poschodia ? </vt:lpstr>
      <vt:lpstr>Akcelerometer (Senzor)</vt:lpstr>
      <vt:lpstr>Zrýchlenie</vt:lpstr>
      <vt:lpstr>Kritické body</vt:lpstr>
      <vt:lpstr>Kritické body</vt:lpstr>
      <vt:lpstr>Rozptyl (Variance)</vt:lpstr>
      <vt:lpstr>Dáta zo senzoru a rozptyl</vt:lpstr>
      <vt:lpstr>Vyhladené dáta a rozptyl</vt:lpstr>
      <vt:lpstr>Vyhladzovanie dát</vt:lpstr>
      <vt:lpstr>Kalmanov filter</vt:lpstr>
      <vt:lpstr>Snímka 17</vt:lpstr>
      <vt:lpstr>Detekcia kritických bodov</vt:lpstr>
      <vt:lpstr>Rôzne výťahy</vt:lpstr>
      <vt:lpstr>Detekcia prahovou hodnotou</vt:lpstr>
      <vt:lpstr>Testovanie kritických bodov </vt:lpstr>
      <vt:lpstr>Analýza zrýchlenia</vt:lpstr>
      <vt:lpstr>Detekcia prahovou hodnotou</vt:lpstr>
      <vt:lpstr>Detekcia prahovou hodnotou</vt:lpstr>
      <vt:lpstr>Detekcia prahovou hodnotou a časom</vt:lpstr>
      <vt:lpstr>Testovanie detekcie pohybu</vt:lpstr>
      <vt:lpstr>Smer pohybu</vt:lpstr>
      <vt:lpstr>Počet prejdených poschodí</vt:lpstr>
      <vt:lpstr>Počet prejdených poschodí</vt:lpstr>
      <vt:lpstr>Otázky?</vt:lpstr>
      <vt:lpstr>Ďakujem za pozornosť</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Slavomír Slovenkai</dc:creator>
  <cp:lastModifiedBy>Slavomír Slovenkai</cp:lastModifiedBy>
  <cp:revision>353</cp:revision>
  <dcterms:created xsi:type="dcterms:W3CDTF">2017-03-17T14:22:24Z</dcterms:created>
  <dcterms:modified xsi:type="dcterms:W3CDTF">2017-04-02T16:40:05Z</dcterms:modified>
</cp:coreProperties>
</file>