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1"/>
  </p:notesMasterIdLst>
  <p:sldIdLst>
    <p:sldId id="256" r:id="rId2"/>
    <p:sldId id="257" r:id="rId3"/>
    <p:sldId id="260" r:id="rId4"/>
    <p:sldId id="278" r:id="rId5"/>
    <p:sldId id="277" r:id="rId6"/>
    <p:sldId id="275" r:id="rId7"/>
    <p:sldId id="279" r:id="rId8"/>
    <p:sldId id="267" r:id="rId9"/>
    <p:sldId id="265" r:id="rId10"/>
    <p:sldId id="264" r:id="rId11"/>
    <p:sldId id="268" r:id="rId12"/>
    <p:sldId id="269" r:id="rId13"/>
    <p:sldId id="270" r:id="rId14"/>
    <p:sldId id="276" r:id="rId15"/>
    <p:sldId id="280" r:id="rId16"/>
    <p:sldId id="281" r:id="rId17"/>
    <p:sldId id="258" r:id="rId18"/>
    <p:sldId id="263" r:id="rId19"/>
    <p:sldId id="259" r:id="rId2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6" autoAdjust="0"/>
    <p:restoredTop sz="74671" autoAdjust="0"/>
  </p:normalViewPr>
  <p:slideViewPr>
    <p:cSldViewPr>
      <p:cViewPr varScale="1">
        <p:scale>
          <a:sx n="88" d="100"/>
          <a:sy n="88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C7F7D8-C4F0-46F5-B923-9BA2B0B56FB5}" type="datetimeFigureOut">
              <a:rPr lang="sk-SK"/>
              <a:pPr>
                <a:defRPr/>
              </a:pPr>
              <a:t>20.11.2016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7225E7A-D2D1-490F-9F9C-9FA053EEA2B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k-SK" smtClean="0"/>
          </a:p>
        </p:txBody>
      </p:sp>
      <p:sp>
        <p:nvSpPr>
          <p:cNvPr id="1946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6292E2-0AC3-4B95-A5EF-D2F92C01E6EA}" type="slidenum">
              <a:rPr lang="sk-SK" altLang="sk-SK">
                <a:latin typeface="Calibri" panose="020F0502020204030204" pitchFamily="34" charset="0"/>
              </a:rPr>
              <a:pPr eaLnBrk="1" hangingPunct="1"/>
              <a:t>1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k-SK" smtClean="0"/>
          </a:p>
        </p:txBody>
      </p:sp>
      <p:sp>
        <p:nvSpPr>
          <p:cNvPr id="2048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DE5988-616D-4F46-82C1-C9A70FA45DA8}" type="slidenum">
              <a:rPr lang="sk-SK" altLang="sk-SK">
                <a:latin typeface="Calibri" panose="020F0502020204030204" pitchFamily="34" charset="0"/>
              </a:rPr>
              <a:pPr eaLnBrk="1" hangingPunct="1"/>
              <a:t>2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k-SK" smtClean="0"/>
          </a:p>
        </p:txBody>
      </p:sp>
      <p:sp>
        <p:nvSpPr>
          <p:cNvPr id="2150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9BEC70-B513-49C3-B240-106AEFA2E0BF}" type="slidenum">
              <a:rPr lang="sk-SK" altLang="sk-SK">
                <a:latin typeface="Calibri" panose="020F0502020204030204" pitchFamily="34" charset="0"/>
              </a:rPr>
              <a:pPr eaLnBrk="1" hangingPunct="1"/>
              <a:t>3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k-SK" smtClean="0"/>
          </a:p>
        </p:txBody>
      </p:sp>
      <p:sp>
        <p:nvSpPr>
          <p:cNvPr id="2458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8C1EFC-054B-4305-B995-4EC27D222E06}" type="slidenum">
              <a:rPr lang="sk-SK" altLang="sk-SK">
                <a:latin typeface="Calibri" panose="020F0502020204030204" pitchFamily="34" charset="0"/>
              </a:rPr>
              <a:pPr eaLnBrk="1" hangingPunct="1"/>
              <a:t>17</a:t>
            </a:fld>
            <a:endParaRPr lang="sk-SK" altLang="sk-SK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8EC3F-293A-40D2-863A-FA30E8EDE80B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59C9-FD40-41E1-8053-33CDF5492CB9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68407-236F-4244-94FA-4A0A0B7C14F9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02B7-2D9D-43FD-AB9A-413AF49B21F1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D03D3-BFE2-427A-96BA-BACB48446840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79F00-FB51-4EB7-AE6E-893F80E6FAD6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9C88AC-DCB7-4AD6-8C17-D7EBD11EFD8A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A5D-35E5-456A-BBEB-FD020F868BFE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22109-107A-4F86-B34F-FCDA7968758C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2B3B-E24A-423A-B603-950876850589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7DF04-44C0-4B5C-BE4F-5C9993E33708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B2CF-AD52-4FFC-AD7F-98087265372B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87BC1-6F90-4184-A4D9-B28CCD52AC9C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F8F80-CFDB-4C0D-832C-49787CC5CACA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3415F-139F-4BE5-B0E2-9B17BBA49F95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04B32-8FA4-4564-B9A9-EFA4BF7E65AD}" type="slidenum">
              <a:rPr lang="sk-SK" altLang="sk-SK" smtClean="0"/>
              <a:pPr/>
              <a:t>‹#›</a:t>
            </a:fld>
            <a:endParaRPr lang="sk-SK" alt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4D9DFD-19DE-4C3D-8A3E-1E7283129AAC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445F-C529-4C7D-913F-6C6838D02614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37C2C-7574-47E4-9237-A3D5018FB0E3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3448C7-5EB8-4E55-8D83-1125466DF5B4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98E85BA3-37AD-4A86-8A08-AB44F6CDC3CA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8D9F-C717-416E-A943-BB8D725AA31D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44B12FC-B763-4E17-9F9F-FD55B816613E}" type="datetimeFigureOut">
              <a:rPr lang="sk-SK" smtClean="0"/>
              <a:pPr>
                <a:defRPr/>
              </a:pPr>
              <a:t>20.11.2016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184040-B225-41EC-8D58-9D309EB6E609}" type="slidenum">
              <a:rPr lang="sk-SK" altLang="sk-SK" smtClean="0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isfun.com/data/standard-devi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0" dirty="0" smtClean="0">
                <a:solidFill>
                  <a:schemeClr val="tx2">
                    <a:satMod val="200000"/>
                  </a:schemeClr>
                </a:solidFill>
              </a:rPr>
              <a:t>Detekcia pohybu v špecifických </a:t>
            </a:r>
            <a:r>
              <a:rPr lang="sk-SK" b="0" dirty="0" err="1" smtClean="0">
                <a:solidFill>
                  <a:schemeClr val="tx2">
                    <a:satMod val="200000"/>
                  </a:schemeClr>
                </a:solidFill>
              </a:rPr>
              <a:t>indoor</a:t>
            </a:r>
            <a:r>
              <a:rPr lang="sk-SK" b="0" dirty="0" smtClean="0">
                <a:solidFill>
                  <a:schemeClr val="tx2">
                    <a:satMod val="200000"/>
                  </a:schemeClr>
                </a:solidFill>
              </a:rPr>
              <a:t> prostrediach s využitím senzorov </a:t>
            </a:r>
            <a:r>
              <a:rPr lang="sk-SK" b="0" dirty="0" err="1" smtClean="0">
                <a:solidFill>
                  <a:schemeClr val="tx2">
                    <a:satMod val="200000"/>
                  </a:schemeClr>
                </a:solidFill>
              </a:rPr>
              <a:t>smartfónu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195" name="BlokTextu 3"/>
          <p:cNvSpPr txBox="1">
            <a:spLocks noChangeArrowheads="1"/>
          </p:cNvSpPr>
          <p:nvPr/>
        </p:nvSpPr>
        <p:spPr bwMode="auto">
          <a:xfrm>
            <a:off x="1042988" y="3573463"/>
            <a:ext cx="269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latin typeface="Corbel" panose="020B0503020204020204" pitchFamily="34" charset="0"/>
              </a:rPr>
              <a:t>Autor : Slavomír Slovenkai</a:t>
            </a:r>
          </a:p>
        </p:txBody>
      </p:sp>
      <p:sp>
        <p:nvSpPr>
          <p:cNvPr id="8196" name="BlokTextu 4"/>
          <p:cNvSpPr txBox="1">
            <a:spLocks noChangeArrowheads="1"/>
          </p:cNvSpPr>
          <p:nvPr/>
        </p:nvSpPr>
        <p:spPr bwMode="auto">
          <a:xfrm>
            <a:off x="1042988" y="4149725"/>
            <a:ext cx="3467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latin typeface="Corbel" panose="020B0503020204020204" pitchFamily="34" charset="0"/>
              </a:rPr>
              <a:t>Vedúci práce: Mgr. Miroslav Opiela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67" t="17378" r="17898" b="19194"/>
          <a:stretch>
            <a:fillRect/>
          </a:stretch>
        </p:blipFill>
        <p:spPr>
          <a:xfrm>
            <a:off x="179512" y="2276872"/>
            <a:ext cx="8244408" cy="3748840"/>
          </a:xfr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17" t="34250" r="42322" b="59450"/>
          <a:stretch>
            <a:fillRect/>
          </a:stretch>
        </p:blipFill>
        <p:spPr bwMode="auto">
          <a:xfrm>
            <a:off x="1115616" y="1412776"/>
            <a:ext cx="259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17" t="45799" r="42322" b="46851"/>
          <a:stretch>
            <a:fillRect/>
          </a:stretch>
        </p:blipFill>
        <p:spPr bwMode="auto">
          <a:xfrm>
            <a:off x="4644008" y="1412776"/>
            <a:ext cx="2592387" cy="43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Kalman filter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obsahu 21" descr="T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1727"/>
            <a:ext cx="7467600" cy="4442909"/>
          </a:xfrm>
        </p:spPr>
      </p:pic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2">
                    <a:satMod val="200000"/>
                  </a:schemeClr>
                </a:solidFill>
              </a:rPr>
              <a:t>Treshold</a:t>
            </a: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2">
                    <a:satMod val="200000"/>
                  </a:schemeClr>
                </a:solidFill>
              </a:rPr>
              <a:t>Detection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TD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992888" cy="5184576"/>
          </a:xfrm>
          <a:prstGeom prst="rect">
            <a:avLst/>
          </a:prstGeom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Treshold</a:t>
            </a:r>
            <a:r>
              <a:rPr kumimoji="0" lang="sk-S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Detection</a:t>
            </a:r>
            <a:r>
              <a:rPr kumimoji="0" lang="sk-S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počet</a:t>
            </a:r>
            <a:endParaRPr kumimoji="0" lang="sk-SK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BlokTextu 12"/>
          <p:cNvSpPr txBox="1">
            <a:spLocks noChangeArrowheads="1"/>
          </p:cNvSpPr>
          <p:nvPr/>
        </p:nvSpPr>
        <p:spPr bwMode="auto">
          <a:xfrm>
            <a:off x="3132138" y="1844675"/>
            <a:ext cx="1584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1200">
                <a:solidFill>
                  <a:schemeClr val="bg1"/>
                </a:solidFill>
              </a:rPr>
              <a:t>50ms</a:t>
            </a:r>
            <a:endParaRPr lang="en-GB" altLang="sk-SK" sz="1200">
              <a:solidFill>
                <a:schemeClr val="bg1"/>
              </a:solidFill>
            </a:endParaRPr>
          </a:p>
        </p:txBody>
      </p:sp>
      <p:sp>
        <p:nvSpPr>
          <p:cNvPr id="22536" name="BlokTextu 13"/>
          <p:cNvSpPr txBox="1">
            <a:spLocks noChangeArrowheads="1"/>
          </p:cNvSpPr>
          <p:nvPr/>
        </p:nvSpPr>
        <p:spPr bwMode="auto">
          <a:xfrm>
            <a:off x="4500563" y="2349500"/>
            <a:ext cx="158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1200">
                <a:solidFill>
                  <a:schemeClr val="bg1"/>
                </a:solidFill>
              </a:rPr>
              <a:t>80ms</a:t>
            </a:r>
            <a:endParaRPr lang="en-GB" altLang="sk-SK" sz="1200">
              <a:solidFill>
                <a:schemeClr val="bg1"/>
              </a:solidFill>
            </a:endParaRPr>
          </a:p>
        </p:txBody>
      </p:sp>
      <p:sp>
        <p:nvSpPr>
          <p:cNvPr id="22537" name="BlokTextu 14"/>
          <p:cNvSpPr txBox="1">
            <a:spLocks noChangeArrowheads="1"/>
          </p:cNvSpPr>
          <p:nvPr/>
        </p:nvSpPr>
        <p:spPr bwMode="auto">
          <a:xfrm>
            <a:off x="5364163" y="1844675"/>
            <a:ext cx="2808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chemeClr val="bg1"/>
                </a:solidFill>
              </a:rPr>
              <a:t>Akceptujeme čas 90ms</a:t>
            </a:r>
            <a:endParaRPr lang="en-GB" altLang="sk-SK">
              <a:solidFill>
                <a:schemeClr val="bg1"/>
              </a:solidFill>
            </a:endParaRPr>
          </a:p>
        </p:txBody>
      </p:sp>
      <p:sp>
        <p:nvSpPr>
          <p:cNvPr id="22538" name="BlokTextu 15"/>
          <p:cNvSpPr txBox="1">
            <a:spLocks noChangeArrowheads="1"/>
          </p:cNvSpPr>
          <p:nvPr/>
        </p:nvSpPr>
        <p:spPr bwMode="auto">
          <a:xfrm>
            <a:off x="1187450" y="3284538"/>
            <a:ext cx="15128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1200">
                <a:solidFill>
                  <a:schemeClr val="bg1"/>
                </a:solidFill>
              </a:rPr>
              <a:t>prah</a:t>
            </a:r>
            <a:endParaRPr lang="en-GB" altLang="sk-SK" sz="1200">
              <a:solidFill>
                <a:schemeClr val="bg1"/>
              </a:solidFill>
            </a:endParaRPr>
          </a:p>
        </p:txBody>
      </p:sp>
      <p:pic>
        <p:nvPicPr>
          <p:cNvPr id="14" name="Obrázok 13" descr="TD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992888" cy="5171783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2">
                    <a:satMod val="200000"/>
                  </a:schemeClr>
                </a:solidFill>
              </a:rPr>
              <a:t>Treshold</a:t>
            </a: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2">
                    <a:satMod val="200000"/>
                  </a:schemeClr>
                </a:solidFill>
              </a:rPr>
              <a:t>Detection</a:t>
            </a: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 - čas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jekt pre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3405269"/>
              </p:ext>
            </p:extLst>
          </p:nvPr>
        </p:nvGraphicFramePr>
        <p:xfrm>
          <a:off x="467544" y="1628800"/>
          <a:ext cx="7772399" cy="381642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699531">
                  <a:extLst>
                    <a:ext uri="{9D8B030D-6E8A-4147-A177-3AD203B41FA5}">
                      <a16:colId xmlns:a16="http://schemas.microsoft.com/office/drawing/2014/main" xmlns="" val="1378492778"/>
                    </a:ext>
                  </a:extLst>
                </a:gridCol>
                <a:gridCol w="1743447">
                  <a:extLst>
                    <a:ext uri="{9D8B030D-6E8A-4147-A177-3AD203B41FA5}">
                      <a16:colId xmlns:a16="http://schemas.microsoft.com/office/drawing/2014/main" xmlns="" val="916177107"/>
                    </a:ext>
                  </a:extLst>
                </a:gridCol>
                <a:gridCol w="1799687">
                  <a:extLst>
                    <a:ext uri="{9D8B030D-6E8A-4147-A177-3AD203B41FA5}">
                      <a16:colId xmlns:a16="http://schemas.microsoft.com/office/drawing/2014/main" xmlns="" val="937928030"/>
                    </a:ext>
                  </a:extLst>
                </a:gridCol>
                <a:gridCol w="1529734">
                  <a:extLst>
                    <a:ext uri="{9D8B030D-6E8A-4147-A177-3AD203B41FA5}">
                      <a16:colId xmlns:a16="http://schemas.microsoft.com/office/drawing/2014/main" xmlns="" val="1514948859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Práca s </a:t>
                      </a:r>
                      <a:r>
                        <a:rPr lang="sk-SK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dátami</a:t>
                      </a:r>
                      <a:r>
                        <a:rPr lang="sk-SK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Zisťovanie kritických bodov</a:t>
                      </a:r>
                      <a:endParaRPr lang="sk-SK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OverCount</a:t>
                      </a:r>
                      <a:r>
                        <a:rPr lang="sk-SK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sk-SK" sz="14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OverTime</a:t>
                      </a:r>
                      <a:r>
                        <a:rPr lang="sk-SK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k-SK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endParaRPr lang="sk-SK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extLst>
                  <a:ext uri="{0D108BD9-81ED-4DB2-BD59-A6C34878D82A}">
                    <a16:rowId xmlns:a16="http://schemas.microsoft.com/office/drawing/2014/main" xmlns="" val="2690811437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Kalman filter</a:t>
                      </a:r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92.30769%</a:t>
                      </a:r>
                      <a:endParaRPr lang="sk-SK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extLst>
                  <a:ext uri="{0D108BD9-81ED-4DB2-BD59-A6C34878D82A}">
                    <a16:rowId xmlns:a16="http://schemas.microsoft.com/office/drawing/2014/main" xmlns="" val="287634335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LowPass filter</a:t>
                      </a:r>
                      <a:endParaRPr lang="sk-SK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84.61539%</a:t>
                      </a:r>
                      <a:endParaRPr lang="sk-SK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extLst>
                  <a:ext uri="{0D108BD9-81ED-4DB2-BD59-A6C34878D82A}">
                    <a16:rowId xmlns:a16="http://schemas.microsoft.com/office/drawing/2014/main" xmlns="" val="2977129481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Variance</a:t>
                      </a:r>
                      <a:r>
                        <a:rPr lang="sk-SK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3.846154%</a:t>
                      </a:r>
                      <a:endParaRPr lang="sk-SK" sz="14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36" marR="8436" marT="8436" marB="0" anchor="ctr"/>
                </a:tc>
                <a:extLst>
                  <a:ext uri="{0D108BD9-81ED-4DB2-BD59-A6C34878D82A}">
                    <a16:rowId xmlns:a16="http://schemas.microsoft.com/office/drawing/2014/main" xmlns="" val="727347691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395536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 = 0.1</a:t>
            </a: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987824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Count</a:t>
            </a:r>
            <a:r>
              <a:rPr lang="sk-SK" dirty="0" smtClean="0"/>
              <a:t> = 30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987824" y="58772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TimeLenght</a:t>
            </a:r>
            <a:r>
              <a:rPr lang="sk-SK" dirty="0" smtClean="0"/>
              <a:t> = 500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23528" y="5517232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Window</a:t>
            </a:r>
            <a:r>
              <a:rPr lang="sk-SK" dirty="0" smtClean="0"/>
              <a:t> = 500</a:t>
            </a:r>
          </a:p>
          <a:p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987824" y="5517232"/>
            <a:ext cx="154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Treshold</a:t>
            </a: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 = 0.2 </a:t>
            </a:r>
          </a:p>
          <a:p>
            <a:endParaRPr lang="sk-SK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Porovnanie metód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</a:p>
          <a:p>
            <a:r>
              <a:rPr lang="sk-SK" dirty="0" smtClean="0"/>
              <a:t>Implementovanie a overenie vybraných metód pre výťah</a:t>
            </a:r>
          </a:p>
          <a:p>
            <a:r>
              <a:rPr lang="sk-SK" dirty="0" smtClean="0"/>
              <a:t>Mobilná aplikácia pre výťah</a:t>
            </a:r>
          </a:p>
          <a:p>
            <a:endParaRPr lang="sk-SK" dirty="0" smtClean="0"/>
          </a:p>
          <a:p>
            <a:endParaRPr lang="en-GB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Stav práce – čo máme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en-GB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Stav práce – máme v pláne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609600" y="17526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sk-SK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Eskalátory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sk-SK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Literatúra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z="1800" dirty="0" smtClean="0"/>
              <a:t>MARTINEZ, Antonio; HIROI, </a:t>
            </a:r>
            <a:r>
              <a:rPr lang="sk-SK" altLang="sk-SK" sz="1800" dirty="0" err="1" smtClean="0"/>
              <a:t>Kei</a:t>
            </a:r>
            <a:r>
              <a:rPr lang="sk-SK" altLang="sk-SK" sz="1800" dirty="0" smtClean="0"/>
              <a:t>; KAWAGUCHI, </a:t>
            </a:r>
            <a:r>
              <a:rPr lang="sk-SK" altLang="sk-SK" sz="1800" dirty="0" err="1" smtClean="0"/>
              <a:t>Nobuo</a:t>
            </a:r>
            <a:r>
              <a:rPr lang="sk-SK" altLang="sk-SK" sz="1800" dirty="0" smtClean="0"/>
              <a:t>. Design and </a:t>
            </a:r>
            <a:r>
              <a:rPr lang="sk-SK" altLang="sk-SK" sz="1800" dirty="0" err="1" smtClean="0"/>
              <a:t>implementation</a:t>
            </a:r>
            <a:r>
              <a:rPr lang="sk-SK" altLang="sk-SK" sz="1800" dirty="0" smtClean="0"/>
              <a:t> of </a:t>
            </a:r>
            <a:r>
              <a:rPr lang="sk-SK" altLang="sk-SK" sz="1800" dirty="0" err="1" smtClean="0"/>
              <a:t>algorithm</a:t>
            </a: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for</a:t>
            </a: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estimation</a:t>
            </a:r>
            <a:r>
              <a:rPr lang="sk-SK" altLang="sk-SK" sz="1800" dirty="0" smtClean="0"/>
              <a:t> of </a:t>
            </a:r>
            <a:r>
              <a:rPr lang="sk-SK" altLang="sk-SK" sz="1800" dirty="0" err="1" smtClean="0"/>
              <a:t>elevator</a:t>
            </a: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travel</a:t>
            </a: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distance</a:t>
            </a: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using</a:t>
            </a:r>
            <a:r>
              <a:rPr lang="sk-SK" altLang="sk-SK" sz="1800" dirty="0" smtClean="0"/>
              <a:t> smartphone </a:t>
            </a:r>
            <a:r>
              <a:rPr lang="sk-SK" altLang="sk-SK" sz="1800" dirty="0" err="1" smtClean="0"/>
              <a:t>accelerometer</a:t>
            </a:r>
            <a:r>
              <a:rPr lang="sk-SK" altLang="sk-SK" sz="1800" dirty="0" smtClean="0"/>
              <a:t>. In: </a:t>
            </a:r>
            <a:r>
              <a:rPr lang="sk-SK" altLang="sk-SK" sz="1800" dirty="0" err="1" smtClean="0"/>
              <a:t>Proceedings</a:t>
            </a:r>
            <a:r>
              <a:rPr lang="sk-SK" altLang="sk-SK" sz="1800" dirty="0" smtClean="0"/>
              <a:t> of </a:t>
            </a:r>
            <a:r>
              <a:rPr lang="sk-SK" altLang="sk-SK" sz="1800" dirty="0" err="1" smtClean="0"/>
              <a:t>the</a:t>
            </a:r>
            <a:r>
              <a:rPr lang="sk-SK" altLang="sk-SK" sz="1800" dirty="0" smtClean="0"/>
              <a:t> 2015 ACM International </a:t>
            </a:r>
            <a:r>
              <a:rPr lang="sk-SK" altLang="sk-SK" sz="1800" dirty="0" err="1" smtClean="0"/>
              <a:t>Joint</a:t>
            </a:r>
            <a:r>
              <a:rPr lang="sk-SK" altLang="sk-SK" sz="1800" dirty="0" smtClean="0"/>
              <a:t> </a:t>
            </a:r>
            <a:r>
              <a:rPr lang="en-US" altLang="sk-SK" sz="1800" dirty="0" smtClean="0"/>
              <a:t>Conference on Pervasive and Ubiquitous Computing and Proceedings of the 2015 ACM International Symposium on Wearable Computers. ACM, 2015. p. 1489-1497.</a:t>
            </a:r>
            <a:endParaRPr lang="sk-SK" altLang="sk-SK" sz="1800" dirty="0" smtClean="0"/>
          </a:p>
          <a:p>
            <a:pPr eaLnBrk="1" hangingPunct="1"/>
            <a:r>
              <a:rPr lang="sk-SK" altLang="sk-SK" sz="1800" dirty="0" err="1" smtClean="0"/>
              <a:t>Greg</a:t>
            </a: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Welch</a:t>
            </a:r>
            <a:r>
              <a:rPr lang="sk-SK" altLang="sk-SK" sz="1800" dirty="0" smtClean="0"/>
              <a:t>, </a:t>
            </a:r>
            <a:r>
              <a:rPr lang="sk-SK" altLang="sk-SK" sz="1800" dirty="0" err="1" smtClean="0"/>
              <a:t>Gary</a:t>
            </a:r>
            <a:r>
              <a:rPr lang="sk-SK" altLang="sk-SK" sz="1800" dirty="0" smtClean="0"/>
              <a:t> </a:t>
            </a:r>
            <a:r>
              <a:rPr lang="sk-SK" altLang="sk-SK" sz="1800" dirty="0" err="1" smtClean="0"/>
              <a:t>Bishop</a:t>
            </a:r>
            <a:r>
              <a:rPr lang="sk-SK" altLang="sk-SK" sz="1800" dirty="0" smtClean="0"/>
              <a:t>. 2001.An </a:t>
            </a:r>
            <a:r>
              <a:rPr lang="sk-SK" altLang="sk-SK" sz="1800" dirty="0" err="1" smtClean="0"/>
              <a:t>Introduction</a:t>
            </a:r>
            <a:r>
              <a:rPr lang="sk-SK" altLang="sk-SK" sz="1800" dirty="0" smtClean="0"/>
              <a:t> to </a:t>
            </a:r>
            <a:r>
              <a:rPr lang="sk-SK" altLang="sk-SK" sz="1800" dirty="0" err="1" smtClean="0"/>
              <a:t>the</a:t>
            </a:r>
            <a:r>
              <a:rPr lang="sk-SK" altLang="sk-SK" sz="1800" dirty="0" smtClean="0"/>
              <a:t> Kalman Filter.  </a:t>
            </a:r>
            <a:r>
              <a:rPr lang="en-US" altLang="sk-SK" sz="1800" dirty="0" smtClean="0"/>
              <a:t>[online]</a:t>
            </a:r>
            <a:r>
              <a:rPr lang="sk-SK" altLang="sk-SK" sz="1800" dirty="0" smtClean="0"/>
              <a:t>.</a:t>
            </a:r>
            <a:r>
              <a:rPr lang="en-US" altLang="sk-SK" sz="1800" dirty="0" smtClean="0"/>
              <a:t> </a:t>
            </a:r>
            <a:r>
              <a:rPr lang="en-GB" altLang="sk-SK" sz="1800" dirty="0" smtClean="0"/>
              <a:t>UNC-Chapel Hill</a:t>
            </a:r>
            <a:r>
              <a:rPr lang="sk-SK" altLang="sk-SK" sz="1800" dirty="0" smtClean="0"/>
              <a:t>. 2001. </a:t>
            </a:r>
            <a:r>
              <a:rPr lang="sk-SK" altLang="sk-SK" sz="1800" dirty="0" err="1" smtClean="0"/>
              <a:t>Updated</a:t>
            </a:r>
            <a:r>
              <a:rPr lang="sk-SK" altLang="sk-SK" sz="1800" dirty="0" smtClean="0"/>
              <a:t> : 24.7.2006 In : http://www.cs.unc.edu/~welch/media/pdf/kalman_intro.pdf</a:t>
            </a:r>
          </a:p>
          <a:p>
            <a:pPr eaLnBrk="1" hangingPunct="1"/>
            <a:r>
              <a:rPr lang="sk-SK" altLang="sk-SK" sz="1800" dirty="0" smtClean="0">
                <a:hlinkClick r:id="rId3"/>
              </a:rPr>
              <a:t>http://www.mathsisfun.com/data/standard-deviation.html</a:t>
            </a:r>
            <a:r>
              <a:rPr lang="sk-SK" altLang="sk-SK" sz="1800" dirty="0" smtClean="0"/>
              <a:t> (25.92016)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31416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Ďakujem za pozornosť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2924175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Otázky?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Motivácia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dirty="0" err="1" smtClean="0"/>
              <a:t>Smartfóny</a:t>
            </a:r>
            <a:endParaRPr lang="sk-SK" altLang="sk-SK" dirty="0" smtClean="0"/>
          </a:p>
          <a:p>
            <a:pPr eaLnBrk="1" hangingPunct="1"/>
            <a:r>
              <a:rPr lang="sk-SK" altLang="sk-SK" dirty="0" err="1" smtClean="0"/>
              <a:t>Indoor</a:t>
            </a:r>
            <a:r>
              <a:rPr lang="sk-SK" altLang="sk-SK" dirty="0" smtClean="0"/>
              <a:t> navigácia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Ciele práce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 smtClean="0"/>
              <a:t>Preskúmať a porovnať existujúce metódy detekcie pohybu využívajúce senzory </a:t>
            </a:r>
            <a:r>
              <a:rPr lang="sk-SK" dirty="0" err="1" smtClean="0"/>
              <a:t>smartfónu</a:t>
            </a:r>
            <a:r>
              <a:rPr lang="sk-SK" dirty="0" smtClean="0"/>
              <a:t>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 smtClean="0"/>
              <a:t>Implementovať a prakticky overiť použiteľnosť aspoň jednej zo známych metód, predovšetkým na detekciu pohybu výťahu.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 smtClean="0"/>
              <a:t>Preskúmať možnosti vylepšenia týchto metód alebo navrhnúť vlastný spôsob detekcie pohybu v niektorom špecifickom prostredí.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.ics.upjs.sk/~sslovenkai/BP/2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99" t="50399" r="48025" b="13902"/>
          <a:stretch/>
        </p:blipFill>
        <p:spPr bwMode="auto">
          <a:xfrm>
            <a:off x="0" y="1844824"/>
            <a:ext cx="9144000" cy="29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ám 8"/>
          <p:cNvSpPr/>
          <p:nvPr/>
        </p:nvSpPr>
        <p:spPr>
          <a:xfrm>
            <a:off x="4211960" y="2472597"/>
            <a:ext cx="1152128" cy="1728192"/>
          </a:xfrm>
          <a:prstGeom prst="frame">
            <a:avLst>
              <a:gd name="adj1" fmla="val 5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Rám 10"/>
          <p:cNvSpPr/>
          <p:nvPr/>
        </p:nvSpPr>
        <p:spPr>
          <a:xfrm>
            <a:off x="7668344" y="1844823"/>
            <a:ext cx="1152128" cy="2355965"/>
          </a:xfrm>
          <a:prstGeom prst="frame">
            <a:avLst>
              <a:gd name="adj1" fmla="val 5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Rám 11"/>
          <p:cNvSpPr/>
          <p:nvPr/>
        </p:nvSpPr>
        <p:spPr>
          <a:xfrm>
            <a:off x="611560" y="2420888"/>
            <a:ext cx="1872208" cy="1728192"/>
          </a:xfrm>
          <a:prstGeom prst="frame">
            <a:avLst>
              <a:gd name="adj1" fmla="val 5285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Dáta</a:t>
            </a:r>
            <a:endParaRPr kumimoji="0" lang="sk-SK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96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 cstate="print"/>
            <a:stretch>
              <a:fillRect l="-549" t="-1600"/>
            </a:stretch>
          </a:blipFill>
        </p:spPr>
        <p:txBody>
          <a:bodyPr/>
          <a:lstStyle/>
          <a:p>
            <a:r>
              <a:rPr lang="sk-SK" dirty="0">
                <a:noFill/>
              </a:rPr>
              <a:t> </a:t>
            </a:r>
            <a:endParaRPr lang="sk-SK" dirty="0" smtClean="0">
              <a:noFill/>
            </a:endParaRPr>
          </a:p>
          <a:p>
            <a:endParaRPr lang="sk-SK" dirty="0" smtClean="0">
              <a:noFill/>
            </a:endParaRPr>
          </a:p>
          <a:p>
            <a:endParaRPr lang="sk-SK" dirty="0" smtClean="0">
              <a:noFill/>
            </a:endParaRPr>
          </a:p>
          <a:p>
            <a:endParaRPr lang="sk-SK" dirty="0" smtClean="0">
              <a:noFill/>
            </a:endParaRPr>
          </a:p>
          <a:p>
            <a:endParaRPr lang="sk-SK" dirty="0" smtClean="0">
              <a:noFill/>
            </a:endParaRPr>
          </a:p>
          <a:p>
            <a:endParaRPr lang="sk-SK" dirty="0">
              <a:noFill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Senzor - </a:t>
            </a:r>
            <a:r>
              <a:rPr lang="sk-SK" dirty="0" err="1" smtClean="0">
                <a:solidFill>
                  <a:schemeClr val="tx2">
                    <a:satMod val="200000"/>
                  </a:schemeClr>
                </a:solidFill>
              </a:rPr>
              <a:t>akcelerometer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7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467544" y="1412776"/>
            <a:ext cx="7467600" cy="4525963"/>
          </a:xfrm>
        </p:spPr>
        <p:txBody>
          <a:bodyPr/>
          <a:lstStyle/>
          <a:p>
            <a:r>
              <a:rPr lang="sk-SK" altLang="sk-SK" dirty="0" smtClean="0"/>
              <a:t>Vypočíta odchýlky priemerovaných hodnôt</a:t>
            </a:r>
            <a:endParaRPr lang="en-GB" altLang="sk-SK" dirty="0" smtClean="0"/>
          </a:p>
        </p:txBody>
      </p:sp>
      <p:pic>
        <p:nvPicPr>
          <p:cNvPr id="4" name="Obrázok 3" descr="var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192688" cy="4184249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2">
                    <a:satMod val="200000"/>
                  </a:schemeClr>
                </a:solidFill>
              </a:rPr>
              <a:t>Variance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Variance</a:t>
            </a:r>
            <a:r>
              <a:rPr kumimoji="0" lang="sk-SK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problém</a:t>
            </a:r>
            <a:r>
              <a:rPr kumimoji="0" lang="sk-SK" sz="4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sk-SK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Zástupný symbol obsahu 8" descr="varianecProblem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5976664" cy="37562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sk-SK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GB" altLang="sk-SK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sk-SK" altLang="sk-SK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myValue</a:t>
            </a:r>
            <a:r>
              <a:rPr lang="en-GB" altLang="sk-SK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GB" altLang="sk-SK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r>
              <a:rPr lang="en-GB" altLang="sk-SK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* (</a:t>
            </a:r>
            <a:r>
              <a:rPr lang="sk-SK" altLang="sk-SK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</a:t>
            </a:r>
            <a:r>
              <a:rPr lang="sk-SK" altLang="sk-SK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sk-SK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k-SK" altLang="sk-SK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myValue</a:t>
            </a:r>
            <a:r>
              <a:rPr lang="en-GB" altLang="sk-SK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sk-SK" altLang="sk-SK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altLang="sk-SK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ok 3" descr="lowP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4488569" cy="3467401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>
                <a:solidFill>
                  <a:schemeClr val="tx2">
                    <a:satMod val="200000"/>
                  </a:schemeClr>
                </a:solidFill>
              </a:rPr>
              <a:t>LowPass</a:t>
            </a: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 filter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kalm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4392488" cy="3299746"/>
          </a:xfr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2">
                    <a:satMod val="200000"/>
                  </a:schemeClr>
                </a:solidFill>
              </a:rPr>
              <a:t>Kalman filter</a:t>
            </a: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my">
      <a:dk1>
        <a:sysClr val="windowText" lastClr="000000"/>
      </a:dk1>
      <a:lt1>
        <a:srgbClr val="FFFFFF"/>
      </a:lt1>
      <a:dk2>
        <a:srgbClr val="000000"/>
      </a:dk2>
      <a:lt2>
        <a:srgbClr val="00B0F0"/>
      </a:lt2>
      <a:accent1>
        <a:srgbClr val="00B0F0"/>
      </a:accent1>
      <a:accent2>
        <a:srgbClr val="92D05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3E2FF"/>
      </a:hlink>
      <a:folHlink>
        <a:srgbClr val="919191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1258</TotalTime>
  <Words>224</Words>
  <Application>Microsoft Office PowerPoint</Application>
  <PresentationFormat>Prezentácia na obrazovke (4:3)</PresentationFormat>
  <Paragraphs>60</Paragraphs>
  <Slides>19</Slides>
  <Notes>4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Technický</vt:lpstr>
      <vt:lpstr>Detekcia pohybu v špecifických indoor prostrediach s využitím senzorov smartfónu</vt:lpstr>
      <vt:lpstr>Motivácia</vt:lpstr>
      <vt:lpstr>Ciele práce</vt:lpstr>
      <vt:lpstr>Snímka 4</vt:lpstr>
      <vt:lpstr>Senzor - akcelerometer</vt:lpstr>
      <vt:lpstr>Variance</vt:lpstr>
      <vt:lpstr>Snímka 7</vt:lpstr>
      <vt:lpstr>LowPass filter</vt:lpstr>
      <vt:lpstr>Kalman filter</vt:lpstr>
      <vt:lpstr>Kalman filter</vt:lpstr>
      <vt:lpstr>Treshold Detection</vt:lpstr>
      <vt:lpstr>Snímka 12</vt:lpstr>
      <vt:lpstr>Treshold Detection - čas</vt:lpstr>
      <vt:lpstr>Porovnanie metód</vt:lpstr>
      <vt:lpstr>Stav práce – čo máme</vt:lpstr>
      <vt:lpstr>Stav práce – máme v pláne</vt:lpstr>
      <vt:lpstr>Literatúra</vt:lpstr>
      <vt:lpstr>Ďakujem za pozornosť</vt:lpstr>
      <vt:lpstr>Otázky?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Detekcia pohybu pomocou android senzorov v špecifických indoor prostrediach</dc:title>
  <dc:creator>Slavomír Slovenkai</dc:creator>
  <cp:lastModifiedBy>Slavomír Slovenkai</cp:lastModifiedBy>
  <cp:revision>156</cp:revision>
  <dcterms:created xsi:type="dcterms:W3CDTF">2016-04-22T12:12:37Z</dcterms:created>
  <dcterms:modified xsi:type="dcterms:W3CDTF">2016-11-20T09:13:28Z</dcterms:modified>
</cp:coreProperties>
</file>