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5" r:id="rId3"/>
    <p:sldId id="266" r:id="rId4"/>
    <p:sldId id="260" r:id="rId5"/>
    <p:sldId id="268" r:id="rId6"/>
    <p:sldId id="271" r:id="rId7"/>
    <p:sldId id="259" r:id="rId8"/>
    <p:sldId id="263" r:id="rId9"/>
    <p:sldId id="264" r:id="rId10"/>
    <p:sldId id="269" r:id="rId11"/>
    <p:sldId id="272" r:id="rId12"/>
    <p:sldId id="273" r:id="rId13"/>
    <p:sldId id="258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99AF9EC-1B12-47AB-AFAC-1B7D92BF7164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11954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F9EC-1B12-47AB-AFAC-1B7D92BF7164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2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F9EC-1B12-47AB-AFAC-1B7D92BF7164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36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F9EC-1B12-47AB-AFAC-1B7D92BF7164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52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9AF9EC-1B12-47AB-AFAC-1B7D92BF7164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93256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F9EC-1B12-47AB-AFAC-1B7D92BF7164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34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F9EC-1B12-47AB-AFAC-1B7D92BF7164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07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F9EC-1B12-47AB-AFAC-1B7D92BF7164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24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F9EC-1B12-47AB-AFAC-1B7D92BF7164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81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9AF9EC-1B12-47AB-AFAC-1B7D92BF7164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189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9AF9EC-1B12-47AB-AFAC-1B7D92BF7164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953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99AF9EC-1B12-47AB-AFAC-1B7D92BF7164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201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works.com/help/audio/ref/interpolatehrtf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cimply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ncir.2014.00116/ful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BB91C8-1FE7-4223-88DE-A5FF9253A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3468"/>
            <a:ext cx="9144000" cy="361889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GB" sz="7200"/>
              <a:t>Kontextu</a:t>
            </a:r>
            <a:r>
              <a:rPr lang="sk-SK" sz="7200"/>
              <a:t>álna plasticita vo virtuálnom prostredí</a:t>
            </a:r>
            <a:endParaRPr lang="en-GB" sz="72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CA761A-9EB5-4B73-A2BC-29B524017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5453" y="4562495"/>
            <a:ext cx="7481094" cy="195006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k-SK" sz="2800" dirty="0"/>
              <a:t>Stanislava Linková</a:t>
            </a:r>
          </a:p>
          <a:p>
            <a:pPr algn="ctr">
              <a:lnSpc>
                <a:spcPct val="90000"/>
              </a:lnSpc>
            </a:pPr>
            <a:r>
              <a:rPr lang="sk-SK" sz="2800" dirty="0"/>
              <a:t>Vedúci práce: doc. Ing. Norbert </a:t>
            </a:r>
            <a:r>
              <a:rPr lang="sk-SK" sz="2800" dirty="0" err="1"/>
              <a:t>Kopčo</a:t>
            </a:r>
            <a:r>
              <a:rPr lang="sk-SK" sz="2800" dirty="0"/>
              <a:t>, PhD.</a:t>
            </a:r>
          </a:p>
          <a:p>
            <a:pPr algn="ctr">
              <a:lnSpc>
                <a:spcPct val="90000"/>
              </a:lnSpc>
            </a:pPr>
            <a:r>
              <a:rPr lang="sk-SK" sz="2800" dirty="0"/>
              <a:t>Konzultant: Ing. Peter Lokša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30347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14B69-F81E-41CB-B7D3-C128464D1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Tranformácia</a:t>
            </a:r>
            <a:r>
              <a:rPr lang="sk-SK" dirty="0"/>
              <a:t> do virtuálneho prostredia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B29F405-765A-4F45-8758-6E3051AE7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880" y="2265680"/>
            <a:ext cx="9601200" cy="3581400"/>
          </a:xfrm>
        </p:spPr>
        <p:txBody>
          <a:bodyPr/>
          <a:lstStyle/>
          <a:p>
            <a:r>
              <a:rPr lang="sk-SK" dirty="0"/>
              <a:t>HRTF – </a:t>
            </a:r>
            <a:r>
              <a:rPr lang="sk-SK" dirty="0" err="1"/>
              <a:t>Head</a:t>
            </a:r>
            <a:r>
              <a:rPr lang="sk-SK" dirty="0"/>
              <a:t> </a:t>
            </a:r>
            <a:r>
              <a:rPr lang="sk-SK" dirty="0" err="1"/>
              <a:t>Related</a:t>
            </a:r>
            <a:r>
              <a:rPr lang="sk-SK" dirty="0"/>
              <a:t> Transfer </a:t>
            </a:r>
            <a:r>
              <a:rPr lang="sk-SK" dirty="0" err="1"/>
              <a:t>Function</a:t>
            </a:r>
            <a:r>
              <a:rPr lang="sk-SK" dirty="0"/>
              <a:t> </a:t>
            </a:r>
            <a:endParaRPr lang="en-GB" dirty="0"/>
          </a:p>
          <a:p>
            <a:pPr lvl="1"/>
            <a:r>
              <a:rPr lang="en-GB" dirty="0" err="1"/>
              <a:t>Matematick</a:t>
            </a:r>
            <a:r>
              <a:rPr lang="sk-SK" dirty="0"/>
              <a:t>á transformácia zvuku</a:t>
            </a:r>
          </a:p>
          <a:p>
            <a:endParaRPr lang="sk-SK" dirty="0"/>
          </a:p>
          <a:p>
            <a:r>
              <a:rPr lang="sk-SK" dirty="0" err="1"/>
              <a:t>Konvolúciou</a:t>
            </a:r>
            <a:r>
              <a:rPr lang="sk-SK" dirty="0"/>
              <a:t> HRTF a stimulu</a:t>
            </a:r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4999BDC9-0DA2-47AA-9EAA-E07B12AAE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760" y="1883826"/>
            <a:ext cx="5830300" cy="3869199"/>
          </a:xfrm>
          <a:prstGeom prst="rect">
            <a:avLst/>
          </a:prstGeom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C35191ED-822C-4A11-A099-80A6948673AE}"/>
              </a:ext>
            </a:extLst>
          </p:cNvPr>
          <p:cNvSpPr txBox="1"/>
          <p:nvPr/>
        </p:nvSpPr>
        <p:spPr>
          <a:xfrm>
            <a:off x="5688531" y="5800015"/>
            <a:ext cx="7016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/>
              <a:t>Zdroj</a:t>
            </a:r>
            <a:r>
              <a:rPr lang="en-GB" sz="1600" dirty="0"/>
              <a:t>: </a:t>
            </a:r>
            <a:r>
              <a:rPr lang="en-GB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https://www.mathworks.com/help/audio/ref/interpolatehrtf.html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85334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D4B75-7DBC-4098-828B-2FC2D8ACB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Súčasný experiment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654676-E326-428C-BAB4-1BB8BCAD9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tomto experimente skúmame 2 typy prostredí:</a:t>
            </a:r>
          </a:p>
          <a:p>
            <a:pPr lvl="1"/>
            <a:r>
              <a:rPr lang="sk-SK" dirty="0" err="1"/>
              <a:t>Reverberantná</a:t>
            </a:r>
            <a:r>
              <a:rPr lang="sk-SK" dirty="0"/>
              <a:t> miestnosť (klasická)</a:t>
            </a:r>
          </a:p>
          <a:p>
            <a:pPr lvl="1"/>
            <a:r>
              <a:rPr lang="sk-SK" dirty="0" err="1"/>
              <a:t>Bezechoická</a:t>
            </a:r>
            <a:r>
              <a:rPr lang="sk-SK" dirty="0"/>
              <a:t> miestnosť (bez ozveny)</a:t>
            </a:r>
          </a:p>
          <a:p>
            <a:pPr lvl="1"/>
            <a:endParaRPr lang="sk-SK" dirty="0"/>
          </a:p>
          <a:p>
            <a:r>
              <a:rPr lang="sk-SK" dirty="0"/>
              <a:t>Hlavná motivácia experimentu?</a:t>
            </a:r>
          </a:p>
          <a:p>
            <a:pPr lvl="1"/>
            <a:r>
              <a:rPr lang="sk-SK" dirty="0"/>
              <a:t>Vzniká a ovplyvňuje našu lokalizáciu </a:t>
            </a:r>
            <a:r>
              <a:rPr lang="sk-SK" dirty="0" err="1"/>
              <a:t>kontextuálna</a:t>
            </a:r>
            <a:r>
              <a:rPr lang="sk-SK" dirty="0"/>
              <a:t> plasticita aj vo virtuálnom prostredí? Do akej miery? V ktorom prostredí má väčší vplyv na lokalizáciu zvukov?</a:t>
            </a:r>
          </a:p>
        </p:txBody>
      </p:sp>
    </p:spTree>
    <p:extLst>
      <p:ext uri="{BB962C8B-B14F-4D97-AF65-F5344CB8AC3E}">
        <p14:creationId xmlns:p14="http://schemas.microsoft.com/office/powerpoint/2010/main" val="2682252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ok 16">
            <a:extLst>
              <a:ext uri="{FF2B5EF4-FFF2-40B4-BE49-F238E27FC236}">
                <a16:creationId xmlns:a16="http://schemas.microsoft.com/office/drawing/2014/main" id="{214EC11B-3601-43A2-9CB7-FB9F9A2D3EEA}"/>
              </a:ext>
            </a:extLst>
          </p:cNvPr>
          <p:cNvPicPr/>
          <p:nvPr/>
        </p:nvPicPr>
        <p:blipFill rotWithShape="1">
          <a:blip r:embed="rId2"/>
          <a:srcRect l="29360" t="25605" r="32861" b="9199"/>
          <a:stretch/>
        </p:blipFill>
        <p:spPr bwMode="auto">
          <a:xfrm>
            <a:off x="3210560" y="386080"/>
            <a:ext cx="6376035" cy="63392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99375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3EC1A-C25C-44B9-8C6E-B545774F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3867"/>
          </a:xfrm>
        </p:spPr>
        <p:txBody>
          <a:bodyPr>
            <a:normAutofit/>
          </a:bodyPr>
          <a:lstStyle/>
          <a:p>
            <a:pPr algn="ctr"/>
            <a:r>
              <a:rPr lang="sk-SK" sz="5400" dirty="0"/>
              <a:t>Odporúčaná literatúra</a:t>
            </a:r>
            <a:endParaRPr lang="en-GB" sz="54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FFFCA8-45F6-4932-A1B8-245B3AC94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9410" y="2059807"/>
            <a:ext cx="10318281" cy="4340994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[1] </a:t>
            </a:r>
            <a:r>
              <a:rPr lang="en-GB" sz="2400" dirty="0"/>
              <a:t>Veronika </a:t>
            </a:r>
            <a:r>
              <a:rPr lang="en-GB" sz="2400" dirty="0" err="1"/>
              <a:t>Pikov</a:t>
            </a:r>
            <a:r>
              <a:rPr lang="sk-SK" sz="2400" dirty="0"/>
              <a:t>á, 2018, Mechanizmy </a:t>
            </a:r>
            <a:r>
              <a:rPr lang="sk-SK" sz="2400" dirty="0" err="1"/>
              <a:t>kontextuálnej</a:t>
            </a:r>
            <a:r>
              <a:rPr lang="sk-SK" sz="2400" dirty="0"/>
              <a:t> </a:t>
            </a:r>
            <a:r>
              <a:rPr lang="sk-SK" sz="2400" dirty="0" err="1"/>
              <a:t>plasticity</a:t>
            </a:r>
            <a:r>
              <a:rPr lang="sk-SK" sz="2400" dirty="0"/>
              <a:t> v lokalizácií zvukov</a:t>
            </a:r>
            <a:r>
              <a:rPr lang="en-GB" sz="2400" dirty="0"/>
              <a:t>: </a:t>
            </a:r>
            <a:r>
              <a:rPr lang="en-GB" sz="2400" dirty="0" err="1"/>
              <a:t>Bak</a:t>
            </a:r>
            <a:r>
              <a:rPr lang="sk-SK" sz="2400" dirty="0" err="1"/>
              <a:t>alárska</a:t>
            </a:r>
            <a:r>
              <a:rPr lang="sk-SK" sz="2400" dirty="0"/>
              <a:t> práca, UPJŠ, Košice</a:t>
            </a:r>
          </a:p>
          <a:p>
            <a:r>
              <a:rPr lang="en-US" sz="2400" dirty="0"/>
              <a:t>[</a:t>
            </a:r>
            <a:r>
              <a:rPr lang="sk-SK" sz="2400" dirty="0"/>
              <a:t>2</a:t>
            </a:r>
            <a:r>
              <a:rPr lang="en-US" sz="2400" dirty="0"/>
              <a:t>] </a:t>
            </a:r>
            <a:r>
              <a:rPr lang="en-US" sz="2400" dirty="0" err="1"/>
              <a:t>Kopčo</a:t>
            </a:r>
            <a:r>
              <a:rPr lang="en-US" sz="2400" dirty="0"/>
              <a:t>, N., </a:t>
            </a:r>
            <a:r>
              <a:rPr lang="en-US" sz="2400" dirty="0" err="1"/>
              <a:t>Marcinek</a:t>
            </a:r>
            <a:r>
              <a:rPr lang="en-US" sz="2400" dirty="0"/>
              <a:t>, L’., </a:t>
            </a:r>
            <a:r>
              <a:rPr lang="en-US" sz="2400" dirty="0" err="1"/>
              <a:t>Tomoriová</a:t>
            </a:r>
            <a:r>
              <a:rPr lang="en-US" sz="2400" dirty="0"/>
              <a:t>, B., and </a:t>
            </a:r>
            <a:r>
              <a:rPr lang="en-US" sz="2400" dirty="0" err="1"/>
              <a:t>Hládek</a:t>
            </a:r>
            <a:r>
              <a:rPr lang="en-US" sz="2400" dirty="0"/>
              <a:t>, L’. (2015). “Contextual plasticity, top-down, and non-auditory factors in sound localization with a distractor,” J. </a:t>
            </a:r>
            <a:r>
              <a:rPr lang="en-US" sz="2400" dirty="0" err="1"/>
              <a:t>Acoust</a:t>
            </a:r>
            <a:r>
              <a:rPr lang="en-US" sz="2400" dirty="0"/>
              <a:t>. Soc. Am. 137, EL281–EL287.</a:t>
            </a:r>
          </a:p>
          <a:p>
            <a:r>
              <a:rPr lang="en-US" sz="2400" dirty="0"/>
              <a:t>[</a:t>
            </a:r>
            <a:r>
              <a:rPr lang="sk-SK" sz="2400" dirty="0"/>
              <a:t>3</a:t>
            </a:r>
            <a:r>
              <a:rPr lang="en-US" sz="2400" dirty="0"/>
              <a:t>] </a:t>
            </a:r>
            <a:r>
              <a:rPr lang="en-US" sz="2400" dirty="0" err="1"/>
              <a:t>Kopco</a:t>
            </a:r>
            <a:r>
              <a:rPr lang="en-US" sz="2400" dirty="0"/>
              <a:t>, N., Best, V., and Shinn-Cunningham, B. G. (2007). “Sound localization with a preceding distractor,” J. </a:t>
            </a:r>
            <a:r>
              <a:rPr lang="en-US" sz="2400" dirty="0" err="1"/>
              <a:t>Acoust</a:t>
            </a:r>
            <a:r>
              <a:rPr lang="en-US" sz="2400" dirty="0"/>
              <a:t>. Soc. Am. 121, 420–432.</a:t>
            </a:r>
          </a:p>
          <a:p>
            <a:r>
              <a:rPr lang="en-US" sz="2400" dirty="0"/>
              <a:t>[</a:t>
            </a:r>
            <a:r>
              <a:rPr lang="sk-SK" sz="2400" dirty="0"/>
              <a:t>4</a:t>
            </a:r>
            <a:r>
              <a:rPr lang="en-US" sz="2400" dirty="0"/>
              <a:t>] </a:t>
            </a:r>
            <a:r>
              <a:rPr lang="en-US" sz="2400" dirty="0" err="1"/>
              <a:t>Hládek</a:t>
            </a:r>
            <a:r>
              <a:rPr lang="en-US" sz="2400" dirty="0"/>
              <a:t>, L., </a:t>
            </a:r>
            <a:r>
              <a:rPr lang="en-US" sz="2400" dirty="0" err="1"/>
              <a:t>Tomoriová</a:t>
            </a:r>
            <a:r>
              <a:rPr lang="en-US" sz="2400" dirty="0"/>
              <a:t>, B., and </a:t>
            </a:r>
            <a:r>
              <a:rPr lang="en-US" sz="2400" dirty="0" err="1"/>
              <a:t>Kopčo</a:t>
            </a:r>
            <a:r>
              <a:rPr lang="en-US" sz="2400" dirty="0"/>
              <a:t>, N. (2017). "Temporal characteristics of contextual effects in sound localization,"  J. </a:t>
            </a:r>
            <a:r>
              <a:rPr lang="en-US" sz="2400" dirty="0" err="1"/>
              <a:t>Acoust</a:t>
            </a:r>
            <a:r>
              <a:rPr lang="en-US" sz="2400" dirty="0"/>
              <a:t>. Soc. Am. 142, 3288–3296</a:t>
            </a:r>
          </a:p>
          <a:p>
            <a:r>
              <a:rPr lang="en-US" sz="2400" dirty="0"/>
              <a:t>[</a:t>
            </a:r>
            <a:r>
              <a:rPr lang="sk-SK" sz="2400" dirty="0"/>
              <a:t>5</a:t>
            </a:r>
            <a:r>
              <a:rPr lang="en-US" sz="2400" dirty="0"/>
              <a:t>] Yost, W. A. (2000). Fundamentals of hearing: An introduction (4th ed.). San Diego: Academic Press.</a:t>
            </a:r>
          </a:p>
          <a:p>
            <a:endParaRPr lang="en-US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91339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3EC1A-C25C-44B9-8C6E-B545774F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26080"/>
            <a:ext cx="9601200" cy="1318660"/>
          </a:xfrm>
        </p:spPr>
        <p:txBody>
          <a:bodyPr>
            <a:normAutofit/>
          </a:bodyPr>
          <a:lstStyle/>
          <a:p>
            <a:pPr algn="ctr"/>
            <a:r>
              <a:rPr lang="sk-SK" sz="6000" dirty="0"/>
              <a:t>ĎAKUJEM ZA POZORNOSŤ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97856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EA34C-A9A1-4BB6-8D80-0D916C214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err="1"/>
              <a:t>Motiv</a:t>
            </a:r>
            <a:r>
              <a:rPr lang="sk-SK" sz="4800" dirty="0" err="1"/>
              <a:t>ácia</a:t>
            </a:r>
            <a:endParaRPr lang="en-GB" sz="4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A76116D-AC38-406D-B95E-24FE07D33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Dozvedieť sa viac o fungovaní ľudského mozgu</a:t>
            </a:r>
          </a:p>
          <a:p>
            <a:r>
              <a:rPr lang="sk-SK" sz="2400" dirty="0"/>
              <a:t>Podieľať sa na výskume</a:t>
            </a:r>
          </a:p>
          <a:p>
            <a:endParaRPr lang="sk-SK" sz="2400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A6DBE468-464A-426D-9718-1997911DE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110" y="3331448"/>
            <a:ext cx="4826512" cy="2938723"/>
          </a:xfrm>
          <a:prstGeom prst="rect">
            <a:avLst/>
          </a:prstGeom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122C46F3-B9A9-4D6C-9DC0-2CD67AF05B3C}"/>
              </a:ext>
            </a:extLst>
          </p:cNvPr>
          <p:cNvSpPr txBox="1"/>
          <p:nvPr/>
        </p:nvSpPr>
        <p:spPr>
          <a:xfrm>
            <a:off x="7282543" y="6270171"/>
            <a:ext cx="391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Zdroj: </a:t>
            </a:r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http://www.mycimply.com/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EEDDB0-1533-4405-A866-7C4638A2E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/>
              <a:t>Sumarizácia prezentácie </a:t>
            </a:r>
            <a:endParaRPr lang="en-GB" sz="4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D344D12-5725-427A-A456-C16D1D3E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4325" y="2315077"/>
            <a:ext cx="5867400" cy="3581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k-SK" sz="2400" dirty="0"/>
              <a:t>Ciele bakalárskej práce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400" dirty="0"/>
              <a:t>Dosiahnuté ciele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400" dirty="0"/>
              <a:t>Podrobné vysvetlenie jednotlivých cieľov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400" dirty="0"/>
              <a:t>Momentálny stav práce</a:t>
            </a:r>
          </a:p>
          <a:p>
            <a:pPr marL="457200" indent="-457200">
              <a:buFont typeface="+mj-lt"/>
              <a:buAutoNum type="arabicPeriod"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41460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3EC1A-C25C-44B9-8C6E-B545774F4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/>
              <a:t>Ciele</a:t>
            </a:r>
            <a:endParaRPr lang="en-GB" sz="54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FFFCA8-45F6-4932-A1B8-245B3AC94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err="1"/>
              <a:t>Vypracovať</a:t>
            </a:r>
            <a:r>
              <a:rPr lang="en-US" sz="2400" dirty="0"/>
              <a:t> </a:t>
            </a:r>
            <a:r>
              <a:rPr lang="en-US" sz="2400" dirty="0" err="1"/>
              <a:t>prehľad</a:t>
            </a:r>
            <a:r>
              <a:rPr lang="en-US" sz="2400" dirty="0"/>
              <a:t> </a:t>
            </a:r>
            <a:r>
              <a:rPr lang="en-US" sz="2400" dirty="0" err="1"/>
              <a:t>doterajšieho</a:t>
            </a:r>
            <a:r>
              <a:rPr lang="en-US" sz="2400" dirty="0"/>
              <a:t> </a:t>
            </a:r>
            <a:r>
              <a:rPr lang="en-US" sz="2400" dirty="0" err="1"/>
              <a:t>výskumu</a:t>
            </a:r>
            <a:r>
              <a:rPr lang="en-US" sz="2400" dirty="0"/>
              <a:t> </a:t>
            </a:r>
            <a:r>
              <a:rPr lang="en-US" sz="2400" dirty="0" err="1"/>
              <a:t>týkajúceho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kontextuálnej</a:t>
            </a:r>
            <a:r>
              <a:rPr lang="en-US" sz="2400" dirty="0"/>
              <a:t> plasticity</a:t>
            </a:r>
          </a:p>
          <a:p>
            <a:pPr lvl="0"/>
            <a:r>
              <a:rPr lang="en-US" sz="2400" dirty="0" err="1"/>
              <a:t>Pripraviť</a:t>
            </a:r>
            <a:r>
              <a:rPr lang="en-US" sz="2400" dirty="0"/>
              <a:t> </a:t>
            </a:r>
            <a:r>
              <a:rPr lang="en-US" sz="2400" dirty="0" err="1"/>
              <a:t>experimentálny</a:t>
            </a:r>
            <a:r>
              <a:rPr lang="en-US" sz="2400" dirty="0"/>
              <a:t> setup </a:t>
            </a:r>
            <a:r>
              <a:rPr lang="en-US" sz="2400" dirty="0" err="1"/>
              <a:t>vo</a:t>
            </a:r>
            <a:r>
              <a:rPr lang="en-US" sz="2400" dirty="0"/>
              <a:t> </a:t>
            </a:r>
            <a:r>
              <a:rPr lang="en-US" sz="2400" dirty="0" err="1"/>
              <a:t>virtuálnom</a:t>
            </a:r>
            <a:r>
              <a:rPr lang="en-US" sz="2400" dirty="0"/>
              <a:t> </a:t>
            </a:r>
            <a:r>
              <a:rPr lang="en-US" sz="2400" dirty="0" err="1"/>
              <a:t>prostredí</a:t>
            </a:r>
            <a:endParaRPr lang="en-US" sz="2400" dirty="0"/>
          </a:p>
          <a:p>
            <a:pPr lvl="0"/>
            <a:r>
              <a:rPr lang="en-US" sz="2400" dirty="0"/>
              <a:t>Na </a:t>
            </a:r>
            <a:r>
              <a:rPr lang="en-US" sz="2400" dirty="0" err="1"/>
              <a:t>základe</a:t>
            </a:r>
            <a:r>
              <a:rPr lang="en-US" sz="2400" dirty="0"/>
              <a:t> </a:t>
            </a:r>
            <a:r>
              <a:rPr lang="en-US" sz="2400" dirty="0" err="1"/>
              <a:t>poskytnutých</a:t>
            </a:r>
            <a:r>
              <a:rPr lang="en-US" sz="2400" dirty="0"/>
              <a:t> MATLAB </a:t>
            </a:r>
            <a:r>
              <a:rPr lang="en-US" sz="2400" dirty="0" err="1"/>
              <a:t>skriptov</a:t>
            </a:r>
            <a:r>
              <a:rPr lang="en-US" sz="2400" dirty="0"/>
              <a:t> </a:t>
            </a:r>
            <a:r>
              <a:rPr lang="en-US" sz="2400" dirty="0" err="1"/>
              <a:t>naprogramovať</a:t>
            </a:r>
            <a:r>
              <a:rPr lang="en-US" sz="2400" dirty="0"/>
              <a:t> </a:t>
            </a:r>
            <a:r>
              <a:rPr lang="en-US" sz="2400" dirty="0" err="1"/>
              <a:t>experimentálnu</a:t>
            </a:r>
            <a:r>
              <a:rPr lang="en-US" sz="2400" dirty="0"/>
              <a:t> </a:t>
            </a:r>
            <a:r>
              <a:rPr lang="en-US" sz="2400" dirty="0" err="1"/>
              <a:t>procedúru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zber</a:t>
            </a:r>
            <a:r>
              <a:rPr lang="en-US" sz="2400" dirty="0"/>
              <a:t> </a:t>
            </a:r>
            <a:r>
              <a:rPr lang="en-US" sz="2400" dirty="0" err="1"/>
              <a:t>dát</a:t>
            </a:r>
            <a:endParaRPr lang="en-US" sz="2400" dirty="0"/>
          </a:p>
          <a:p>
            <a:pPr lvl="0"/>
            <a:r>
              <a:rPr lang="en-US" sz="2400" dirty="0" err="1"/>
              <a:t>Nazbierať</a:t>
            </a:r>
            <a:r>
              <a:rPr lang="en-US" sz="2400" dirty="0"/>
              <a:t> </a:t>
            </a:r>
            <a:r>
              <a:rPr lang="en-US" sz="2400" dirty="0" err="1"/>
              <a:t>experimentálne</a:t>
            </a:r>
            <a:r>
              <a:rPr lang="en-US" sz="2400" dirty="0"/>
              <a:t> </a:t>
            </a:r>
            <a:r>
              <a:rPr lang="en-US" sz="2400" dirty="0" err="1"/>
              <a:t>dáta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nových</a:t>
            </a:r>
            <a:r>
              <a:rPr lang="en-US" sz="2400" dirty="0"/>
              <a:t> </a:t>
            </a:r>
            <a:r>
              <a:rPr lang="en-US" sz="2400" dirty="0" err="1"/>
              <a:t>subjektoch</a:t>
            </a:r>
            <a:endParaRPr lang="en-US" sz="2400" dirty="0"/>
          </a:p>
          <a:p>
            <a:pPr lvl="0"/>
            <a:r>
              <a:rPr lang="en-US" sz="2400" dirty="0" err="1"/>
              <a:t>Analyzovať</a:t>
            </a:r>
            <a:r>
              <a:rPr lang="en-US" sz="2400" dirty="0"/>
              <a:t> a </a:t>
            </a:r>
            <a:r>
              <a:rPr lang="en-US" sz="2400" dirty="0" err="1"/>
              <a:t>vyhodnotiť</a:t>
            </a:r>
            <a:r>
              <a:rPr lang="en-US" sz="2400" dirty="0"/>
              <a:t> </a:t>
            </a:r>
            <a:r>
              <a:rPr lang="en-US" sz="2400" dirty="0" err="1"/>
              <a:t>experimentálne</a:t>
            </a:r>
            <a:r>
              <a:rPr lang="en-US" sz="2400" dirty="0"/>
              <a:t> </a:t>
            </a:r>
            <a:r>
              <a:rPr lang="en-US" sz="2400" dirty="0" err="1"/>
              <a:t>dáta</a:t>
            </a:r>
            <a:endParaRPr lang="en-US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2699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2AA67-0190-40BF-82CC-903E2A0B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Dosiahnuté ciele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81438C8-D992-4D7C-93E1-7B82780FF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9280" y="1638300"/>
            <a:ext cx="9221002" cy="3581400"/>
          </a:xfrm>
        </p:spPr>
        <p:txBody>
          <a:bodyPr>
            <a:noAutofit/>
          </a:bodyPr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400" dirty="0" err="1"/>
              <a:t>Vypracovať</a:t>
            </a:r>
            <a:r>
              <a:rPr lang="en-US" sz="2400" dirty="0"/>
              <a:t> </a:t>
            </a:r>
            <a:r>
              <a:rPr lang="en-US" sz="2400" dirty="0" err="1"/>
              <a:t>prehľad</a:t>
            </a:r>
            <a:r>
              <a:rPr lang="en-US" sz="2400" dirty="0"/>
              <a:t> </a:t>
            </a:r>
            <a:r>
              <a:rPr lang="en-US" sz="2400" dirty="0" err="1"/>
              <a:t>doterajšieho</a:t>
            </a:r>
            <a:r>
              <a:rPr lang="en-US" sz="2400" dirty="0"/>
              <a:t> </a:t>
            </a:r>
            <a:r>
              <a:rPr lang="en-US" sz="2400" dirty="0" err="1"/>
              <a:t>výskumu</a:t>
            </a:r>
            <a:r>
              <a:rPr lang="en-US" sz="2400" dirty="0"/>
              <a:t> </a:t>
            </a:r>
            <a:r>
              <a:rPr lang="en-US" sz="2400" dirty="0" err="1"/>
              <a:t>týkajúceho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kontextuálnej</a:t>
            </a:r>
            <a:r>
              <a:rPr lang="en-US" sz="2400" dirty="0"/>
              <a:t> plasticity</a:t>
            </a:r>
            <a:endParaRPr lang="sk-SK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 err="1"/>
              <a:t>Pripraviť</a:t>
            </a:r>
            <a:r>
              <a:rPr lang="en-US" sz="2400" dirty="0"/>
              <a:t> </a:t>
            </a:r>
            <a:r>
              <a:rPr lang="en-US" sz="2400" dirty="0" err="1"/>
              <a:t>experimentálny</a:t>
            </a:r>
            <a:r>
              <a:rPr lang="en-US" sz="2400" dirty="0"/>
              <a:t> setup </a:t>
            </a:r>
            <a:r>
              <a:rPr lang="en-US" sz="2400" dirty="0" err="1"/>
              <a:t>vo</a:t>
            </a:r>
            <a:r>
              <a:rPr lang="en-US" sz="2400" dirty="0"/>
              <a:t> </a:t>
            </a:r>
            <a:r>
              <a:rPr lang="en-US" sz="2400" dirty="0" err="1"/>
              <a:t>virtuálnom</a:t>
            </a:r>
            <a:r>
              <a:rPr lang="en-US" sz="2400" dirty="0"/>
              <a:t> </a:t>
            </a:r>
            <a:r>
              <a:rPr lang="en-US" sz="2400" dirty="0" err="1"/>
              <a:t>prostredí</a:t>
            </a:r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Na </a:t>
            </a:r>
            <a:r>
              <a:rPr lang="en-US" sz="2400" dirty="0" err="1"/>
              <a:t>základe</a:t>
            </a:r>
            <a:r>
              <a:rPr lang="en-US" sz="2400" dirty="0"/>
              <a:t> </a:t>
            </a:r>
            <a:r>
              <a:rPr lang="en-US" sz="2400" dirty="0" err="1"/>
              <a:t>poskytnutých</a:t>
            </a:r>
            <a:r>
              <a:rPr lang="en-US" sz="2400" dirty="0"/>
              <a:t> MATLAB </a:t>
            </a:r>
            <a:r>
              <a:rPr lang="en-US" sz="2400" dirty="0" err="1"/>
              <a:t>skriptov</a:t>
            </a:r>
            <a:r>
              <a:rPr lang="en-US" sz="2400" dirty="0"/>
              <a:t> </a:t>
            </a:r>
            <a:r>
              <a:rPr lang="en-US" sz="2400" dirty="0" err="1"/>
              <a:t>naprogramovať</a:t>
            </a:r>
            <a:r>
              <a:rPr lang="en-US" sz="2400" dirty="0"/>
              <a:t> </a:t>
            </a:r>
            <a:r>
              <a:rPr lang="en-US" sz="2400" dirty="0" err="1"/>
              <a:t>experimentálnu</a:t>
            </a:r>
            <a:r>
              <a:rPr lang="en-US" sz="2400" dirty="0"/>
              <a:t> </a:t>
            </a:r>
            <a:r>
              <a:rPr lang="en-US" sz="2400" dirty="0" err="1"/>
              <a:t>procedúru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zber</a:t>
            </a:r>
            <a:r>
              <a:rPr lang="en-US" sz="2400" dirty="0"/>
              <a:t> </a:t>
            </a:r>
            <a:r>
              <a:rPr lang="en-US" sz="2400" dirty="0" err="1"/>
              <a:t>dát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Nazbierať</a:t>
            </a:r>
            <a:r>
              <a:rPr lang="en-US" sz="2400" dirty="0"/>
              <a:t> </a:t>
            </a:r>
            <a:r>
              <a:rPr lang="en-US" sz="2400" dirty="0" err="1"/>
              <a:t>experimentálne</a:t>
            </a:r>
            <a:r>
              <a:rPr lang="en-US" sz="2400" dirty="0"/>
              <a:t> </a:t>
            </a:r>
            <a:r>
              <a:rPr lang="en-US" sz="2400" dirty="0" err="1"/>
              <a:t>dáta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nových</a:t>
            </a:r>
            <a:r>
              <a:rPr lang="en-US" sz="2400" dirty="0"/>
              <a:t> </a:t>
            </a:r>
            <a:r>
              <a:rPr lang="en-US" sz="2400" dirty="0" err="1"/>
              <a:t>subjektoch</a:t>
            </a:r>
            <a:endParaRPr lang="en-US" sz="2400" dirty="0"/>
          </a:p>
          <a:p>
            <a:endParaRPr lang="en-GB" sz="2400" dirty="0"/>
          </a:p>
        </p:txBody>
      </p:sp>
      <p:pic>
        <p:nvPicPr>
          <p:cNvPr id="5" name="Obrázok 4" descr="Obrázok, na ktorom je kreslenie&#10;&#10;Automaticky generovaný popis">
            <a:extLst>
              <a:ext uri="{FF2B5EF4-FFF2-40B4-BE49-F238E27FC236}">
                <a16:creationId xmlns:a16="http://schemas.microsoft.com/office/drawing/2014/main" id="{49411253-6999-4793-B12A-A9516EF9386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811" y="2220042"/>
            <a:ext cx="698633" cy="701751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E0A24D7D-AFBE-4A4B-9F58-99A1B54A120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27" y="4133850"/>
            <a:ext cx="25146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4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7463EB-052B-4FD7-958C-FF00F2FA7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Teoretick</a:t>
            </a:r>
            <a:r>
              <a:rPr lang="sk-SK" dirty="0"/>
              <a:t>ý prehľad výskumu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FB6948A-2554-4FF8-9C71-D7E1A9B38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sk-SK" sz="2400" dirty="0"/>
              <a:t>Výskum sa zameriava na </a:t>
            </a:r>
            <a:r>
              <a:rPr lang="sk-SK" sz="2400" b="1" dirty="0"/>
              <a:t>KONTEXTUÁLNU PLASTICITU </a:t>
            </a:r>
          </a:p>
          <a:p>
            <a:pPr marL="0" indent="0">
              <a:buNone/>
            </a:pPr>
            <a:r>
              <a:rPr lang="sk-SK" sz="2400" dirty="0"/>
              <a:t>	</a:t>
            </a:r>
            <a:r>
              <a:rPr lang="sk-SK" sz="2400" i="1" dirty="0"/>
              <a:t>- forma adaptácie v priestorovom sluchovom vnímaní vyvolaná pôsobením predchádzajúcich stimulov</a:t>
            </a:r>
            <a:r>
              <a:rPr lang="en-US" sz="2400" dirty="0"/>
              <a:t> </a:t>
            </a:r>
            <a:r>
              <a:rPr lang="en-US" i="1" dirty="0"/>
              <a:t>[1]</a:t>
            </a:r>
            <a:endParaRPr lang="sk-SK" i="1" dirty="0"/>
          </a:p>
          <a:p>
            <a:pPr marL="0" indent="0">
              <a:buNone/>
            </a:pPr>
            <a:endParaRPr lang="sk-SK" sz="2400" i="1" dirty="0"/>
          </a:p>
          <a:p>
            <a:pPr marL="0" indent="0">
              <a:buNone/>
            </a:pPr>
            <a:r>
              <a:rPr lang="sk-SK" sz="2400" i="1" dirty="0"/>
              <a:t>(Inak: lokalizácia zvuku na základe predchádzajúcej skúsenosti)</a:t>
            </a:r>
          </a:p>
        </p:txBody>
      </p:sp>
    </p:spTree>
    <p:extLst>
      <p:ext uri="{BB962C8B-B14F-4D97-AF65-F5344CB8AC3E}">
        <p14:creationId xmlns:p14="http://schemas.microsoft.com/office/powerpoint/2010/main" val="2338837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FFFCA8-45F6-4932-A1B8-245B3AC94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445953"/>
            <a:ext cx="9601200" cy="5718194"/>
          </a:xfrm>
        </p:spPr>
        <p:txBody>
          <a:bodyPr>
            <a:normAutofit lnSpcReduction="10000"/>
          </a:bodyPr>
          <a:lstStyle/>
          <a:p>
            <a:endParaRPr lang="sk-SK" sz="2400" dirty="0"/>
          </a:p>
          <a:p>
            <a:r>
              <a:rPr lang="sk-SK" sz="2400" dirty="0"/>
              <a:t>Schopnosť lokalizovať zdroj zvukov </a:t>
            </a:r>
          </a:p>
          <a:p>
            <a:pPr lvl="1"/>
            <a:r>
              <a:rPr lang="sk-SK" sz="2400" dirty="0"/>
              <a:t>má veľký význam u ľudí, ale aj u zvierat</a:t>
            </a:r>
          </a:p>
          <a:p>
            <a:pPr lvl="1"/>
            <a:r>
              <a:rPr lang="sk-SK" sz="2400" dirty="0"/>
              <a:t>má výstražnú schopnosť (pokrýva 360 stupňov)</a:t>
            </a:r>
          </a:p>
          <a:p>
            <a:endParaRPr lang="sk-SK" sz="2400" dirty="0"/>
          </a:p>
          <a:p>
            <a:r>
              <a:rPr lang="sk-SK" sz="2400" dirty="0"/>
              <a:t>Polohu zdroja určujeme pomocou</a:t>
            </a:r>
          </a:p>
          <a:p>
            <a:pPr lvl="1"/>
            <a:r>
              <a:rPr lang="sk-SK" sz="2400" dirty="0"/>
              <a:t>Azimutu</a:t>
            </a:r>
          </a:p>
          <a:p>
            <a:pPr lvl="1"/>
            <a:r>
              <a:rPr lang="sk-SK" sz="2400" dirty="0" err="1"/>
              <a:t>Elevácie</a:t>
            </a:r>
            <a:endParaRPr lang="sk-SK" sz="2400" dirty="0"/>
          </a:p>
          <a:p>
            <a:pPr lvl="1"/>
            <a:r>
              <a:rPr lang="sk-SK" sz="2400" dirty="0"/>
              <a:t>Vzdialenosti</a:t>
            </a:r>
          </a:p>
          <a:p>
            <a:endParaRPr lang="sk-SK" sz="2400" dirty="0"/>
          </a:p>
          <a:p>
            <a:r>
              <a:rPr lang="sk-SK" sz="2400" dirty="0"/>
              <a:t>Využívajú sa metódy</a:t>
            </a:r>
          </a:p>
          <a:p>
            <a:pPr lvl="1"/>
            <a:r>
              <a:rPr lang="sk-SK" sz="2400" dirty="0"/>
              <a:t>ITD (rozdiel v čase)</a:t>
            </a:r>
          </a:p>
          <a:p>
            <a:pPr lvl="1"/>
            <a:r>
              <a:rPr lang="sk-SK" sz="2400" dirty="0"/>
              <a:t>ILD (rozdiel v intenzite)</a:t>
            </a:r>
          </a:p>
          <a:p>
            <a:pPr lvl="3"/>
            <a:endParaRPr lang="sk-SK" sz="2200" dirty="0"/>
          </a:p>
          <a:p>
            <a:endParaRPr lang="en-GB" sz="2400" dirty="0"/>
          </a:p>
        </p:txBody>
      </p:sp>
      <p:pic>
        <p:nvPicPr>
          <p:cNvPr id="6" name="Obrázok 5" descr="Obrázok, na ktorom je text&#10;&#10;Automaticky generovaný popis">
            <a:extLst>
              <a:ext uri="{FF2B5EF4-FFF2-40B4-BE49-F238E27FC236}">
                <a16:creationId xmlns:a16="http://schemas.microsoft.com/office/drawing/2014/main" id="{1BF50720-E5B1-4104-B58E-FCC621FB5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203" y="2067762"/>
            <a:ext cx="3629449" cy="4344285"/>
          </a:xfrm>
          <a:prstGeom prst="rect">
            <a:avLst/>
          </a:prstGeom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E56580F2-8E11-4232-9F03-7E0A95B8DE96}"/>
              </a:ext>
            </a:extLst>
          </p:cNvPr>
          <p:cNvSpPr txBox="1"/>
          <p:nvPr/>
        </p:nvSpPr>
        <p:spPr>
          <a:xfrm>
            <a:off x="5521694" y="6412047"/>
            <a:ext cx="7040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Zdroj: </a:t>
            </a:r>
            <a:r>
              <a:rPr lang="en-GB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https://www.frontiersin.org/articles/10.3389/fncir.2014.00116/full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72826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3EC1A-C25C-44B9-8C6E-B545774F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3549"/>
            <a:ext cx="9601200" cy="940869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800" dirty="0"/>
              <a:t>Východiskový experiment </a:t>
            </a:r>
            <a:r>
              <a:rPr lang="en-US" sz="2700" dirty="0"/>
              <a:t>[1]</a:t>
            </a:r>
            <a:br>
              <a:rPr lang="sk-SK" sz="4800" dirty="0"/>
            </a:br>
            <a:endParaRPr lang="en-GB" sz="4800" dirty="0"/>
          </a:p>
        </p:txBody>
      </p:sp>
      <p:pic>
        <p:nvPicPr>
          <p:cNvPr id="11" name="Obrázok 10" descr="Obrázok, na ktorom je mapa&#10;&#10;Automaticky generovaný popis">
            <a:extLst>
              <a:ext uri="{FF2B5EF4-FFF2-40B4-BE49-F238E27FC236}">
                <a16:creationId xmlns:a16="http://schemas.microsoft.com/office/drawing/2014/main" id="{38B5A147-7FF0-4568-85D3-C5AF352FE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371" y="1416368"/>
            <a:ext cx="5324044" cy="481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56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Obrázok, na ktorom je text, mapa&#10;&#10;Automaticky generovaný popis">
            <a:extLst>
              <a:ext uri="{FF2B5EF4-FFF2-40B4-BE49-F238E27FC236}">
                <a16:creationId xmlns:a16="http://schemas.microsoft.com/office/drawing/2014/main" id="{1A1485A7-1271-48FD-B110-00FF6D1CD6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072" y="236214"/>
            <a:ext cx="7198565" cy="624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349210"/>
      </p:ext>
    </p:extLst>
  </p:cSld>
  <p:clrMapOvr>
    <a:masterClrMapping/>
  </p:clrMapOvr>
</p:sld>
</file>

<file path=ppt/theme/theme1.xml><?xml version="1.0" encoding="utf-8"?>
<a:theme xmlns:a="http://schemas.openxmlformats.org/drawingml/2006/main" name="Orezanie">
  <a:themeElements>
    <a:clrScheme name="Orezani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rez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rez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TM10001105[[fn=Orezanie]]</Template>
  <TotalTime>546</TotalTime>
  <Words>515</Words>
  <Application>Microsoft Office PowerPoint</Application>
  <PresentationFormat>Širokouhlá</PresentationFormat>
  <Paragraphs>66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7" baseType="lpstr">
      <vt:lpstr>Arial</vt:lpstr>
      <vt:lpstr>Franklin Gothic Book</vt:lpstr>
      <vt:lpstr>Orezanie</vt:lpstr>
      <vt:lpstr>Kontextuálna plasticita vo virtuálnom prostredí</vt:lpstr>
      <vt:lpstr>Motivácia</vt:lpstr>
      <vt:lpstr>Sumarizácia prezentácie </vt:lpstr>
      <vt:lpstr>Ciele</vt:lpstr>
      <vt:lpstr>Dosiahnuté ciele</vt:lpstr>
      <vt:lpstr>Teoretický prehľad výskumu</vt:lpstr>
      <vt:lpstr>Prezentácia programu PowerPoint</vt:lpstr>
      <vt:lpstr>Východiskový experiment [1] </vt:lpstr>
      <vt:lpstr>Prezentácia programu PowerPoint</vt:lpstr>
      <vt:lpstr>Tranformácia do virtuálneho prostredia</vt:lpstr>
      <vt:lpstr>Súčasný experiment</vt:lpstr>
      <vt:lpstr>Prezentácia programu PowerPoint</vt:lpstr>
      <vt:lpstr>Odporúčaná literatúra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Kontextuálna plasticita vo virtuálnom prostredí</dc:title>
  <dc:creator>Stanka Linkova</dc:creator>
  <cp:lastModifiedBy>Stanka Linkova</cp:lastModifiedBy>
  <cp:revision>27</cp:revision>
  <dcterms:created xsi:type="dcterms:W3CDTF">2019-11-10T14:59:38Z</dcterms:created>
  <dcterms:modified xsi:type="dcterms:W3CDTF">2020-03-25T16:08:28Z</dcterms:modified>
</cp:coreProperties>
</file>