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65" r:id="rId3"/>
    <p:sldId id="266" r:id="rId4"/>
    <p:sldId id="260" r:id="rId5"/>
    <p:sldId id="259" r:id="rId6"/>
    <p:sldId id="267" r:id="rId7"/>
    <p:sldId id="263" r:id="rId8"/>
    <p:sldId id="264" r:id="rId9"/>
    <p:sldId id="270" r:id="rId10"/>
    <p:sldId id="268" r:id="rId11"/>
    <p:sldId id="269" r:id="rId12"/>
    <p:sldId id="258" r:id="rId13"/>
    <p:sldId id="262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99AF9EC-1B12-47AB-AFAC-1B7D92BF7164}" type="datetimeFigureOut">
              <a:rPr lang="en-GB" smtClean="0"/>
              <a:t>20/11/2019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E6E45DE-A1A0-42B5-BC90-46ED058DC784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6119544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AF9EC-1B12-47AB-AFAC-1B7D92BF7164}" type="datetimeFigureOut">
              <a:rPr lang="en-GB" smtClean="0"/>
              <a:t>20/11/2019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E45DE-A1A0-42B5-BC90-46ED058DC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312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AF9EC-1B12-47AB-AFAC-1B7D92BF7164}" type="datetimeFigureOut">
              <a:rPr lang="en-GB" smtClean="0"/>
              <a:t>20/11/2019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E45DE-A1A0-42B5-BC90-46ED058DC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9365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AF9EC-1B12-47AB-AFAC-1B7D92BF7164}" type="datetimeFigureOut">
              <a:rPr lang="en-GB" smtClean="0"/>
              <a:t>20/11/2019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E45DE-A1A0-42B5-BC90-46ED058DC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521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99AF9EC-1B12-47AB-AFAC-1B7D92BF7164}" type="datetimeFigureOut">
              <a:rPr lang="en-GB" smtClean="0"/>
              <a:t>20/11/2019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E6E45DE-A1A0-42B5-BC90-46ED058DC78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5932560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AF9EC-1B12-47AB-AFAC-1B7D92BF7164}" type="datetimeFigureOut">
              <a:rPr lang="en-GB" smtClean="0"/>
              <a:t>20/11/2019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E45DE-A1A0-42B5-BC90-46ED058DC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341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AF9EC-1B12-47AB-AFAC-1B7D92BF7164}" type="datetimeFigureOut">
              <a:rPr lang="en-GB" smtClean="0"/>
              <a:t>20/11/2019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E45DE-A1A0-42B5-BC90-46ED058DC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4078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AF9EC-1B12-47AB-AFAC-1B7D92BF7164}" type="datetimeFigureOut">
              <a:rPr lang="en-GB" smtClean="0"/>
              <a:t>20/11/2019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E45DE-A1A0-42B5-BC90-46ED058DC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240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AF9EC-1B12-47AB-AFAC-1B7D92BF7164}" type="datetimeFigureOut">
              <a:rPr lang="en-GB" smtClean="0"/>
              <a:t>20/11/2019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E45DE-A1A0-42B5-BC90-46ED058DC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818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99AF9EC-1B12-47AB-AFAC-1B7D92BF7164}" type="datetimeFigureOut">
              <a:rPr lang="en-GB" smtClean="0"/>
              <a:t>20/11/2019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E6E45DE-A1A0-42B5-BC90-46ED058DC784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71896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99AF9EC-1B12-47AB-AFAC-1B7D92BF7164}" type="datetimeFigureOut">
              <a:rPr lang="en-GB" smtClean="0"/>
              <a:t>20/11/2019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E6E45DE-A1A0-42B5-BC90-46ED058DC784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39535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199AF9EC-1B12-47AB-AFAC-1B7D92BF7164}" type="datetimeFigureOut">
              <a:rPr lang="en-GB" smtClean="0"/>
              <a:t>20/11/2019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8E6E45DE-A1A0-42B5-BC90-46ED058DC784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52012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thworks.com/help/audio/ref/interpolatehrtf.html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ycimply.com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ontiersin.org/articles/10.3389/fncir.2014.00116/full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BB91C8-1FE7-4223-88DE-A5FF9253AF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43468"/>
            <a:ext cx="9144000" cy="3618898"/>
          </a:xfrm>
        </p:spPr>
        <p:txBody>
          <a:bodyPr anchor="b">
            <a:normAutofit fontScale="90000"/>
          </a:bodyPr>
          <a:lstStyle/>
          <a:p>
            <a:pPr algn="ctr"/>
            <a:r>
              <a:rPr lang="en-GB" sz="7200"/>
              <a:t>Kontextu</a:t>
            </a:r>
            <a:r>
              <a:rPr lang="sk-SK" sz="7200"/>
              <a:t>álna plasticita vo virtuálnom prostredí</a:t>
            </a:r>
            <a:endParaRPr lang="en-GB" sz="720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DCA761A-9EB5-4B73-A2BC-29B5240173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5453" y="4562495"/>
            <a:ext cx="7481094" cy="1950065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sk-SK" sz="2800" dirty="0"/>
              <a:t>Stanislava Linková</a:t>
            </a:r>
          </a:p>
          <a:p>
            <a:pPr algn="ctr">
              <a:lnSpc>
                <a:spcPct val="90000"/>
              </a:lnSpc>
            </a:pPr>
            <a:r>
              <a:rPr lang="sk-SK" sz="2800" dirty="0"/>
              <a:t>Vedúci práce: doc. Ing. </a:t>
            </a:r>
            <a:r>
              <a:rPr lang="sk-SK" sz="2800" dirty="0" err="1"/>
              <a:t>Nórbert</a:t>
            </a:r>
            <a:r>
              <a:rPr lang="sk-SK" sz="2800" dirty="0"/>
              <a:t> </a:t>
            </a:r>
            <a:r>
              <a:rPr lang="sk-SK" sz="2800" dirty="0" err="1"/>
              <a:t>Kopčo</a:t>
            </a:r>
            <a:r>
              <a:rPr lang="sk-SK" sz="2800" dirty="0"/>
              <a:t>, PhD.</a:t>
            </a:r>
          </a:p>
          <a:p>
            <a:pPr algn="ctr">
              <a:lnSpc>
                <a:spcPct val="90000"/>
              </a:lnSpc>
            </a:pPr>
            <a:r>
              <a:rPr lang="sk-SK" sz="2800" dirty="0"/>
              <a:t>Konzultant: Ing. Peter Lokša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9303478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D2AA67-0190-40BF-82CC-903E2A0B0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/>
              <a:t>Dosiahnuté ciele</a:t>
            </a:r>
            <a:endParaRPr lang="en-GB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81438C8-D992-4D7C-93E1-7B82780FF6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87855" y="2171700"/>
            <a:ext cx="9221002" cy="3581400"/>
          </a:xfrm>
        </p:spPr>
        <p:txBody>
          <a:bodyPr>
            <a:noAutofit/>
          </a:bodyPr>
          <a:lstStyle/>
          <a:p>
            <a:pPr marL="0" indent="0">
              <a:buSzPct val="200000"/>
              <a:buNone/>
            </a:pPr>
            <a:r>
              <a:rPr lang="en-US" sz="2400" dirty="0" err="1"/>
              <a:t>Vypracovať</a:t>
            </a:r>
            <a:r>
              <a:rPr lang="en-US" sz="2400" dirty="0"/>
              <a:t> </a:t>
            </a:r>
            <a:r>
              <a:rPr lang="en-US" sz="2400" dirty="0" err="1"/>
              <a:t>prehľad</a:t>
            </a:r>
            <a:r>
              <a:rPr lang="en-US" sz="2400" dirty="0"/>
              <a:t> </a:t>
            </a:r>
            <a:r>
              <a:rPr lang="en-US" sz="2400" dirty="0" err="1"/>
              <a:t>doterajšieho</a:t>
            </a:r>
            <a:r>
              <a:rPr lang="en-US" sz="2400" dirty="0"/>
              <a:t> </a:t>
            </a:r>
            <a:r>
              <a:rPr lang="en-US" sz="2400" dirty="0" err="1"/>
              <a:t>výskumu</a:t>
            </a:r>
            <a:r>
              <a:rPr lang="en-US" sz="2400" dirty="0"/>
              <a:t> </a:t>
            </a:r>
            <a:r>
              <a:rPr lang="en-US" sz="2400" dirty="0" err="1"/>
              <a:t>týkajúceho</a:t>
            </a:r>
            <a:r>
              <a:rPr lang="en-US" sz="2400" dirty="0"/>
              <a:t> </a:t>
            </a:r>
            <a:r>
              <a:rPr lang="en-US" sz="2400" dirty="0" err="1"/>
              <a:t>sa</a:t>
            </a:r>
            <a:r>
              <a:rPr lang="en-US" sz="2400" dirty="0"/>
              <a:t> </a:t>
            </a:r>
            <a:r>
              <a:rPr lang="en-US" sz="2400" dirty="0" err="1"/>
              <a:t>kontextuálnej</a:t>
            </a:r>
            <a:r>
              <a:rPr lang="en-US" sz="2400" dirty="0"/>
              <a:t> plasticity</a:t>
            </a:r>
            <a:endParaRPr lang="sk-SK" sz="2400" dirty="0"/>
          </a:p>
          <a:p>
            <a:pPr marL="0" indent="0">
              <a:buSzPct val="200000"/>
              <a:buNone/>
            </a:pPr>
            <a:endParaRPr lang="sk-SK" sz="2400" dirty="0"/>
          </a:p>
          <a:p>
            <a:pPr marL="0" indent="0">
              <a:buSzPct val="200000"/>
              <a:buNone/>
            </a:pPr>
            <a:endParaRPr lang="sk-SK" sz="2400" dirty="0"/>
          </a:p>
          <a:p>
            <a:pPr marL="0" lvl="0" indent="0">
              <a:buNone/>
            </a:pPr>
            <a:r>
              <a:rPr lang="en-US" sz="2400" dirty="0" err="1"/>
              <a:t>Pripraviť</a:t>
            </a:r>
            <a:r>
              <a:rPr lang="en-US" sz="2400" dirty="0"/>
              <a:t> </a:t>
            </a:r>
            <a:r>
              <a:rPr lang="en-US" sz="2400" dirty="0" err="1"/>
              <a:t>experimentálny</a:t>
            </a:r>
            <a:r>
              <a:rPr lang="en-US" sz="2400" dirty="0"/>
              <a:t> setup </a:t>
            </a:r>
            <a:r>
              <a:rPr lang="en-US" sz="2400" dirty="0" err="1"/>
              <a:t>vo</a:t>
            </a:r>
            <a:r>
              <a:rPr lang="en-US" sz="2400" dirty="0"/>
              <a:t> </a:t>
            </a:r>
            <a:r>
              <a:rPr lang="en-US" sz="2400" dirty="0" err="1"/>
              <a:t>virtuálnom</a:t>
            </a:r>
            <a:r>
              <a:rPr lang="en-US" sz="2400" dirty="0"/>
              <a:t> </a:t>
            </a:r>
            <a:r>
              <a:rPr lang="en-US" sz="2400" dirty="0" err="1"/>
              <a:t>prostredí</a:t>
            </a:r>
            <a:endParaRPr lang="en-US" sz="2400" dirty="0"/>
          </a:p>
          <a:p>
            <a:pPr marL="0" lvl="0" indent="0">
              <a:buNone/>
            </a:pPr>
            <a:r>
              <a:rPr lang="en-US" sz="2400" dirty="0"/>
              <a:t>Na </a:t>
            </a:r>
            <a:r>
              <a:rPr lang="en-US" sz="2400" dirty="0" err="1"/>
              <a:t>základe</a:t>
            </a:r>
            <a:r>
              <a:rPr lang="en-US" sz="2400" dirty="0"/>
              <a:t> </a:t>
            </a:r>
            <a:r>
              <a:rPr lang="en-US" sz="2400" dirty="0" err="1"/>
              <a:t>poskytnutých</a:t>
            </a:r>
            <a:r>
              <a:rPr lang="en-US" sz="2400" dirty="0"/>
              <a:t> MATLAB </a:t>
            </a:r>
            <a:r>
              <a:rPr lang="en-US" sz="2400" dirty="0" err="1"/>
              <a:t>skriptov</a:t>
            </a:r>
            <a:r>
              <a:rPr lang="en-US" sz="2400" dirty="0"/>
              <a:t> </a:t>
            </a:r>
            <a:r>
              <a:rPr lang="en-US" sz="2400" dirty="0" err="1"/>
              <a:t>naprogramovať</a:t>
            </a:r>
            <a:r>
              <a:rPr lang="en-US" sz="2400" dirty="0"/>
              <a:t> </a:t>
            </a:r>
            <a:r>
              <a:rPr lang="en-US" sz="2400" dirty="0" err="1"/>
              <a:t>experimentálnu</a:t>
            </a:r>
            <a:r>
              <a:rPr lang="en-US" sz="2400" dirty="0"/>
              <a:t> </a:t>
            </a:r>
            <a:r>
              <a:rPr lang="en-US" sz="2400" dirty="0" err="1"/>
              <a:t>procedúru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zber</a:t>
            </a:r>
            <a:r>
              <a:rPr lang="en-US" sz="2400" dirty="0"/>
              <a:t> </a:t>
            </a:r>
            <a:r>
              <a:rPr lang="en-US" sz="2400" dirty="0" err="1"/>
              <a:t>dát</a:t>
            </a:r>
            <a:endParaRPr lang="en-US" sz="2400" dirty="0"/>
          </a:p>
          <a:p>
            <a:endParaRPr lang="en-US" sz="2400" dirty="0"/>
          </a:p>
          <a:p>
            <a:endParaRPr lang="en-GB" sz="2400" dirty="0"/>
          </a:p>
        </p:txBody>
      </p:sp>
      <p:pic>
        <p:nvPicPr>
          <p:cNvPr id="5" name="Obrázok 4" descr="Obrázok, na ktorom je kreslenie&#10;&#10;Automaticky generovaný popis">
            <a:extLst>
              <a:ext uri="{FF2B5EF4-FFF2-40B4-BE49-F238E27FC236}">
                <a16:creationId xmlns:a16="http://schemas.microsoft.com/office/drawing/2014/main" id="{49411253-6999-4793-B12A-A9516EF93868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2811" y="2220042"/>
            <a:ext cx="698633" cy="701751"/>
          </a:xfrm>
          <a:prstGeom prst="rect">
            <a:avLst/>
          </a:prstGeom>
        </p:spPr>
      </p:pic>
      <p:pic>
        <p:nvPicPr>
          <p:cNvPr id="9" name="Obrázok 8">
            <a:extLst>
              <a:ext uri="{FF2B5EF4-FFF2-40B4-BE49-F238E27FC236}">
                <a16:creationId xmlns:a16="http://schemas.microsoft.com/office/drawing/2014/main" id="{E0A24D7D-AFBE-4A4B-9F58-99A1B54A1204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825" y="3657600"/>
            <a:ext cx="2514600" cy="181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7474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714B69-F81E-41CB-B7D3-C128464D1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Tranformácia</a:t>
            </a:r>
            <a:r>
              <a:rPr lang="sk-SK" dirty="0"/>
              <a:t> do virtuálneho prostredia</a:t>
            </a:r>
            <a:endParaRPr lang="en-GB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B29F405-765A-4F45-8758-6E3051AE74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4880" y="2265680"/>
            <a:ext cx="9601200" cy="3581400"/>
          </a:xfrm>
        </p:spPr>
        <p:txBody>
          <a:bodyPr/>
          <a:lstStyle/>
          <a:p>
            <a:r>
              <a:rPr lang="sk-SK" dirty="0"/>
              <a:t>HRTF – </a:t>
            </a:r>
            <a:r>
              <a:rPr lang="sk-SK" dirty="0" err="1"/>
              <a:t>Head</a:t>
            </a:r>
            <a:r>
              <a:rPr lang="sk-SK" dirty="0"/>
              <a:t> </a:t>
            </a:r>
            <a:r>
              <a:rPr lang="sk-SK" dirty="0" err="1"/>
              <a:t>Related</a:t>
            </a:r>
            <a:r>
              <a:rPr lang="sk-SK" dirty="0"/>
              <a:t> Transfer </a:t>
            </a:r>
            <a:r>
              <a:rPr lang="sk-SK" dirty="0" err="1"/>
              <a:t>Function</a:t>
            </a:r>
            <a:r>
              <a:rPr lang="sk-SK" dirty="0"/>
              <a:t> </a:t>
            </a:r>
            <a:endParaRPr lang="en-GB" dirty="0"/>
          </a:p>
          <a:p>
            <a:pPr lvl="1"/>
            <a:r>
              <a:rPr lang="en-GB" dirty="0" err="1"/>
              <a:t>Matematick</a:t>
            </a:r>
            <a:r>
              <a:rPr lang="sk-SK" dirty="0"/>
              <a:t>á transformácia zvuku</a:t>
            </a:r>
          </a:p>
          <a:p>
            <a:r>
              <a:rPr lang="sk-SK" dirty="0" err="1"/>
              <a:t>Konvolúciou</a:t>
            </a:r>
            <a:r>
              <a:rPr lang="sk-SK" dirty="0"/>
              <a:t> HRTF a stimulu</a:t>
            </a:r>
            <a:endParaRPr lang="en-GB" dirty="0"/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4999BDC9-0DA2-47AA-9EAA-E07B12AAE8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3760" y="1883826"/>
            <a:ext cx="5830300" cy="3869199"/>
          </a:xfrm>
          <a:prstGeom prst="rect">
            <a:avLst/>
          </a:prstGeom>
        </p:spPr>
      </p:pic>
      <p:sp>
        <p:nvSpPr>
          <p:cNvPr id="6" name="BlokTextu 5">
            <a:extLst>
              <a:ext uri="{FF2B5EF4-FFF2-40B4-BE49-F238E27FC236}">
                <a16:creationId xmlns:a16="http://schemas.microsoft.com/office/drawing/2014/main" id="{C35191ED-822C-4A11-A099-80A6948673AE}"/>
              </a:ext>
            </a:extLst>
          </p:cNvPr>
          <p:cNvSpPr txBox="1"/>
          <p:nvPr/>
        </p:nvSpPr>
        <p:spPr>
          <a:xfrm>
            <a:off x="5688531" y="5800015"/>
            <a:ext cx="70165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/>
              <a:t>Zdroj</a:t>
            </a:r>
            <a:r>
              <a:rPr lang="en-GB" sz="1600" dirty="0"/>
              <a:t>: </a:t>
            </a:r>
            <a:r>
              <a:rPr lang="en-GB" sz="16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https://www.mathworks.com/help/audio/ref/interpolatehrtf.html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4853342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43EC1A-C25C-44B9-8C6E-B545774F4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63867"/>
          </a:xfrm>
        </p:spPr>
        <p:txBody>
          <a:bodyPr>
            <a:normAutofit/>
          </a:bodyPr>
          <a:lstStyle/>
          <a:p>
            <a:pPr algn="ctr"/>
            <a:r>
              <a:rPr lang="sk-SK" sz="5400" dirty="0"/>
              <a:t>Odporúčaná literatúra</a:t>
            </a:r>
            <a:endParaRPr lang="en-GB" sz="540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0FFFCA8-45F6-4932-A1B8-245B3AC948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9410" y="2059807"/>
            <a:ext cx="10318281" cy="4340994"/>
          </a:xfrm>
        </p:spPr>
        <p:txBody>
          <a:bodyPr>
            <a:normAutofit/>
          </a:bodyPr>
          <a:lstStyle/>
          <a:p>
            <a:r>
              <a:rPr lang="en-US" sz="2400" dirty="0"/>
              <a:t>[1] </a:t>
            </a:r>
            <a:r>
              <a:rPr lang="en-US" sz="2400" dirty="0" err="1"/>
              <a:t>Kopčo</a:t>
            </a:r>
            <a:r>
              <a:rPr lang="en-US" sz="2400" dirty="0"/>
              <a:t>, N., </a:t>
            </a:r>
            <a:r>
              <a:rPr lang="en-US" sz="2400" dirty="0" err="1"/>
              <a:t>Marcinek</a:t>
            </a:r>
            <a:r>
              <a:rPr lang="en-US" sz="2400" dirty="0"/>
              <a:t>, L’., </a:t>
            </a:r>
            <a:r>
              <a:rPr lang="en-US" sz="2400" dirty="0" err="1"/>
              <a:t>Tomoriová</a:t>
            </a:r>
            <a:r>
              <a:rPr lang="en-US" sz="2400" dirty="0"/>
              <a:t>, B., and </a:t>
            </a:r>
            <a:r>
              <a:rPr lang="en-US" sz="2400" dirty="0" err="1"/>
              <a:t>Hládek</a:t>
            </a:r>
            <a:r>
              <a:rPr lang="en-US" sz="2400" dirty="0"/>
              <a:t>, L’. (2015). “Contextual plasticity, top-down, and non-auditory factors in sound localization with a distractor,” J. </a:t>
            </a:r>
            <a:r>
              <a:rPr lang="en-US" sz="2400" dirty="0" err="1"/>
              <a:t>Acoust</a:t>
            </a:r>
            <a:r>
              <a:rPr lang="en-US" sz="2400" dirty="0"/>
              <a:t>. Soc. Am. 137, EL281–EL287.</a:t>
            </a:r>
          </a:p>
          <a:p>
            <a:r>
              <a:rPr lang="en-US" sz="2400" dirty="0"/>
              <a:t>[2] </a:t>
            </a:r>
            <a:r>
              <a:rPr lang="en-US" sz="2400" dirty="0" err="1"/>
              <a:t>Kopco</a:t>
            </a:r>
            <a:r>
              <a:rPr lang="en-US" sz="2400" dirty="0"/>
              <a:t>, N., Best, V., and Shinn-Cunningham, B. G. (2007). “Sound localization with a preceding distractor,” J. </a:t>
            </a:r>
            <a:r>
              <a:rPr lang="en-US" sz="2400" dirty="0" err="1"/>
              <a:t>Acoust</a:t>
            </a:r>
            <a:r>
              <a:rPr lang="en-US" sz="2400" dirty="0"/>
              <a:t>. Soc. Am. 121, 420–432.</a:t>
            </a:r>
          </a:p>
          <a:p>
            <a:r>
              <a:rPr lang="en-US" sz="2400" dirty="0"/>
              <a:t>[3] </a:t>
            </a:r>
            <a:r>
              <a:rPr lang="en-US" sz="2400" dirty="0" err="1"/>
              <a:t>Hládek</a:t>
            </a:r>
            <a:r>
              <a:rPr lang="en-US" sz="2400" dirty="0"/>
              <a:t>, L., </a:t>
            </a:r>
            <a:r>
              <a:rPr lang="en-US" sz="2400" dirty="0" err="1"/>
              <a:t>Tomoriová</a:t>
            </a:r>
            <a:r>
              <a:rPr lang="en-US" sz="2400" dirty="0"/>
              <a:t>, B., and </a:t>
            </a:r>
            <a:r>
              <a:rPr lang="en-US" sz="2400" dirty="0" err="1"/>
              <a:t>Kopčo</a:t>
            </a:r>
            <a:r>
              <a:rPr lang="en-US" sz="2400" dirty="0"/>
              <a:t>, N. (2017). "Temporal characteristics of contextual effects in sound localization,"  J. </a:t>
            </a:r>
            <a:r>
              <a:rPr lang="en-US" sz="2400" dirty="0" err="1"/>
              <a:t>Acoust</a:t>
            </a:r>
            <a:r>
              <a:rPr lang="en-US" sz="2400" dirty="0"/>
              <a:t>. Soc. Am. 142, 3288–3296</a:t>
            </a:r>
          </a:p>
          <a:p>
            <a:r>
              <a:rPr lang="en-US" sz="2400" dirty="0"/>
              <a:t>[4] Yost, W. A. (2000). Fundamentals of hearing: An introduction (4th ed.). San Diego: Academic Press.</a:t>
            </a:r>
          </a:p>
          <a:p>
            <a:endParaRPr lang="en-US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8913393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43EC1A-C25C-44B9-8C6E-B545774F4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926080"/>
            <a:ext cx="9601200" cy="1318660"/>
          </a:xfrm>
        </p:spPr>
        <p:txBody>
          <a:bodyPr>
            <a:normAutofit/>
          </a:bodyPr>
          <a:lstStyle/>
          <a:p>
            <a:pPr algn="ctr"/>
            <a:r>
              <a:rPr lang="sk-SK" sz="6000" dirty="0"/>
              <a:t>ĎAKUJEM ZA POZORNOSŤ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1978569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8EA34C-A9A1-4BB6-8D80-0D916C214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800" dirty="0" err="1"/>
              <a:t>Motiv</a:t>
            </a:r>
            <a:r>
              <a:rPr lang="sk-SK" sz="4800" dirty="0" err="1"/>
              <a:t>ácia</a:t>
            </a:r>
            <a:endParaRPr lang="en-GB" sz="480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A76116D-AC38-406D-B95E-24FE07D33B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dirty="0"/>
              <a:t>Dozvedieť sa viac o fungovaní ľudského mozgu</a:t>
            </a:r>
          </a:p>
          <a:p>
            <a:r>
              <a:rPr lang="sk-SK" sz="2400" dirty="0"/>
              <a:t>Podieľať sa na výskume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A6DBE468-464A-426D-9718-1997911DE2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9110" y="3331448"/>
            <a:ext cx="4826512" cy="2938723"/>
          </a:xfrm>
          <a:prstGeom prst="rect">
            <a:avLst/>
          </a:prstGeom>
        </p:spPr>
      </p:pic>
      <p:sp>
        <p:nvSpPr>
          <p:cNvPr id="6" name="BlokTextu 5">
            <a:extLst>
              <a:ext uri="{FF2B5EF4-FFF2-40B4-BE49-F238E27FC236}">
                <a16:creationId xmlns:a16="http://schemas.microsoft.com/office/drawing/2014/main" id="{122C46F3-B9A9-4D6C-9DC0-2CD67AF05B3C}"/>
              </a:ext>
            </a:extLst>
          </p:cNvPr>
          <p:cNvSpPr txBox="1"/>
          <p:nvPr/>
        </p:nvSpPr>
        <p:spPr>
          <a:xfrm>
            <a:off x="7282543" y="6270171"/>
            <a:ext cx="3918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Zdroj: </a:t>
            </a:r>
            <a:r>
              <a:rPr lang="en-GB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http://www.mycimply.com/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3740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EEDDB0-1533-4405-A866-7C4638A2E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4800" dirty="0"/>
              <a:t>Sumarizácia prezentácie </a:t>
            </a:r>
            <a:endParaRPr lang="en-GB" sz="480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D344D12-5725-427A-A456-C16D1D3ED3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1309" y="2334127"/>
            <a:ext cx="3421781" cy="35814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sk-SK" sz="2400" dirty="0"/>
              <a:t>Ciele</a:t>
            </a:r>
          </a:p>
          <a:p>
            <a:pPr marL="457200" indent="-457200">
              <a:buFont typeface="+mj-lt"/>
              <a:buAutoNum type="arabicPeriod"/>
            </a:pPr>
            <a:r>
              <a:rPr lang="sk-SK" sz="2400" dirty="0"/>
              <a:t>Teória</a:t>
            </a:r>
          </a:p>
          <a:p>
            <a:pPr marL="457200" indent="-457200">
              <a:buFont typeface="+mj-lt"/>
              <a:buAutoNum type="arabicPeriod"/>
            </a:pPr>
            <a:r>
              <a:rPr lang="sk-SK" sz="2400" dirty="0"/>
              <a:t>Experiment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/>
              <a:t>Do</a:t>
            </a:r>
            <a:r>
              <a:rPr lang="sk-SK" sz="2400" dirty="0"/>
              <a:t>siahnuté ciele</a:t>
            </a:r>
          </a:p>
          <a:p>
            <a:pPr marL="457200" indent="-457200">
              <a:buFont typeface="+mj-lt"/>
              <a:buAutoNum type="arabicPeriod"/>
            </a:pPr>
            <a:r>
              <a:rPr lang="sk-SK" sz="2400"/>
              <a:t>Prebiehajúce úlohy</a:t>
            </a:r>
            <a:endParaRPr lang="sk-SK" sz="2400" dirty="0"/>
          </a:p>
          <a:p>
            <a:pPr marL="457200" indent="-457200">
              <a:buFont typeface="+mj-lt"/>
              <a:buAutoNum type="arabicPeriod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414602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43EC1A-C25C-44B9-8C6E-B545774F4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4800" dirty="0"/>
              <a:t>Ciele</a:t>
            </a:r>
            <a:endParaRPr lang="en-GB" sz="540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0FFFCA8-45F6-4932-A1B8-245B3AC948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400" dirty="0" err="1"/>
              <a:t>Vypracovať</a:t>
            </a:r>
            <a:r>
              <a:rPr lang="en-US" sz="2400" dirty="0"/>
              <a:t> </a:t>
            </a:r>
            <a:r>
              <a:rPr lang="en-US" sz="2400" dirty="0" err="1"/>
              <a:t>prehľad</a:t>
            </a:r>
            <a:r>
              <a:rPr lang="en-US" sz="2400" dirty="0"/>
              <a:t> </a:t>
            </a:r>
            <a:r>
              <a:rPr lang="en-US" sz="2400" dirty="0" err="1"/>
              <a:t>doterajšieho</a:t>
            </a:r>
            <a:r>
              <a:rPr lang="en-US" sz="2400" dirty="0"/>
              <a:t> </a:t>
            </a:r>
            <a:r>
              <a:rPr lang="en-US" sz="2400" dirty="0" err="1"/>
              <a:t>výskumu</a:t>
            </a:r>
            <a:r>
              <a:rPr lang="en-US" sz="2400" dirty="0"/>
              <a:t> </a:t>
            </a:r>
            <a:r>
              <a:rPr lang="en-US" sz="2400" dirty="0" err="1"/>
              <a:t>týkajúceho</a:t>
            </a:r>
            <a:r>
              <a:rPr lang="en-US" sz="2400" dirty="0"/>
              <a:t> </a:t>
            </a:r>
            <a:r>
              <a:rPr lang="en-US" sz="2400" dirty="0" err="1"/>
              <a:t>sa</a:t>
            </a:r>
            <a:r>
              <a:rPr lang="en-US" sz="2400" dirty="0"/>
              <a:t> </a:t>
            </a:r>
            <a:r>
              <a:rPr lang="en-US" sz="2400" dirty="0" err="1"/>
              <a:t>kontextuálnej</a:t>
            </a:r>
            <a:r>
              <a:rPr lang="en-US" sz="2400" dirty="0"/>
              <a:t> plasticity</a:t>
            </a:r>
          </a:p>
          <a:p>
            <a:pPr lvl="0"/>
            <a:r>
              <a:rPr lang="en-US" sz="2400" dirty="0" err="1"/>
              <a:t>Pripraviť</a:t>
            </a:r>
            <a:r>
              <a:rPr lang="en-US" sz="2400" dirty="0"/>
              <a:t> </a:t>
            </a:r>
            <a:r>
              <a:rPr lang="en-US" sz="2400" dirty="0" err="1"/>
              <a:t>experimentálny</a:t>
            </a:r>
            <a:r>
              <a:rPr lang="en-US" sz="2400" dirty="0"/>
              <a:t> setup </a:t>
            </a:r>
            <a:r>
              <a:rPr lang="en-US" sz="2400" dirty="0" err="1"/>
              <a:t>vo</a:t>
            </a:r>
            <a:r>
              <a:rPr lang="en-US" sz="2400" dirty="0"/>
              <a:t> </a:t>
            </a:r>
            <a:r>
              <a:rPr lang="en-US" sz="2400" dirty="0" err="1"/>
              <a:t>virtuálnom</a:t>
            </a:r>
            <a:r>
              <a:rPr lang="en-US" sz="2400" dirty="0"/>
              <a:t> </a:t>
            </a:r>
            <a:r>
              <a:rPr lang="en-US" sz="2400" dirty="0" err="1"/>
              <a:t>prostredí</a:t>
            </a:r>
            <a:endParaRPr lang="en-US" sz="2400" dirty="0"/>
          </a:p>
          <a:p>
            <a:pPr lvl="0"/>
            <a:r>
              <a:rPr lang="en-US" sz="2400" dirty="0"/>
              <a:t>Na </a:t>
            </a:r>
            <a:r>
              <a:rPr lang="en-US" sz="2400" dirty="0" err="1"/>
              <a:t>základe</a:t>
            </a:r>
            <a:r>
              <a:rPr lang="en-US" sz="2400" dirty="0"/>
              <a:t> </a:t>
            </a:r>
            <a:r>
              <a:rPr lang="en-US" sz="2400" dirty="0" err="1"/>
              <a:t>poskytnutých</a:t>
            </a:r>
            <a:r>
              <a:rPr lang="en-US" sz="2400" dirty="0"/>
              <a:t> MATLAB </a:t>
            </a:r>
            <a:r>
              <a:rPr lang="en-US" sz="2400" dirty="0" err="1"/>
              <a:t>skriptov</a:t>
            </a:r>
            <a:r>
              <a:rPr lang="en-US" sz="2400" dirty="0"/>
              <a:t> </a:t>
            </a:r>
            <a:r>
              <a:rPr lang="en-US" sz="2400" dirty="0" err="1"/>
              <a:t>naprogramovať</a:t>
            </a:r>
            <a:r>
              <a:rPr lang="en-US" sz="2400" dirty="0"/>
              <a:t> </a:t>
            </a:r>
            <a:r>
              <a:rPr lang="en-US" sz="2400" dirty="0" err="1"/>
              <a:t>experimentálnu</a:t>
            </a:r>
            <a:r>
              <a:rPr lang="en-US" sz="2400" dirty="0"/>
              <a:t> </a:t>
            </a:r>
            <a:r>
              <a:rPr lang="en-US" sz="2400" dirty="0" err="1"/>
              <a:t>procedúru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zber</a:t>
            </a:r>
            <a:r>
              <a:rPr lang="en-US" sz="2400" dirty="0"/>
              <a:t> </a:t>
            </a:r>
            <a:r>
              <a:rPr lang="en-US" sz="2400" dirty="0" err="1"/>
              <a:t>dát</a:t>
            </a:r>
            <a:endParaRPr lang="en-US" sz="2400" dirty="0"/>
          </a:p>
          <a:p>
            <a:pPr lvl="0"/>
            <a:r>
              <a:rPr lang="en-US" sz="2400" dirty="0" err="1"/>
              <a:t>Nazbierať</a:t>
            </a:r>
            <a:r>
              <a:rPr lang="en-US" sz="2400" dirty="0"/>
              <a:t> </a:t>
            </a:r>
            <a:r>
              <a:rPr lang="en-US" sz="2400" dirty="0" err="1"/>
              <a:t>experimentálne</a:t>
            </a:r>
            <a:r>
              <a:rPr lang="en-US" sz="2400" dirty="0"/>
              <a:t> </a:t>
            </a:r>
            <a:r>
              <a:rPr lang="en-US" sz="2400" dirty="0" err="1"/>
              <a:t>dáta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nových</a:t>
            </a:r>
            <a:r>
              <a:rPr lang="en-US" sz="2400" dirty="0"/>
              <a:t> </a:t>
            </a:r>
            <a:r>
              <a:rPr lang="en-US" sz="2400" dirty="0" err="1"/>
              <a:t>subjektoch</a:t>
            </a:r>
            <a:endParaRPr lang="en-US" sz="2400" dirty="0"/>
          </a:p>
          <a:p>
            <a:pPr lvl="0"/>
            <a:r>
              <a:rPr lang="en-US" sz="2400" dirty="0" err="1"/>
              <a:t>Analyzovať</a:t>
            </a:r>
            <a:r>
              <a:rPr lang="en-US" sz="2400" dirty="0"/>
              <a:t> a </a:t>
            </a:r>
            <a:r>
              <a:rPr lang="en-US" sz="2400" dirty="0" err="1"/>
              <a:t>vyhodnotiť</a:t>
            </a:r>
            <a:r>
              <a:rPr lang="en-US" sz="2400" dirty="0"/>
              <a:t> </a:t>
            </a:r>
            <a:r>
              <a:rPr lang="en-US" sz="2400" dirty="0" err="1"/>
              <a:t>experimentálne</a:t>
            </a:r>
            <a:r>
              <a:rPr lang="en-US" sz="2400" dirty="0"/>
              <a:t> </a:t>
            </a:r>
            <a:r>
              <a:rPr lang="en-US" sz="2400" dirty="0" err="1"/>
              <a:t>dáta</a:t>
            </a:r>
            <a:endParaRPr lang="en-US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926991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43EC1A-C25C-44B9-8C6E-B545774F4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40869"/>
          </a:xfrm>
        </p:spPr>
        <p:txBody>
          <a:bodyPr>
            <a:normAutofit/>
          </a:bodyPr>
          <a:lstStyle/>
          <a:p>
            <a:pPr algn="ctr"/>
            <a:r>
              <a:rPr lang="sk-SK" sz="4800" dirty="0"/>
              <a:t>Prehľad výskumu </a:t>
            </a:r>
            <a:endParaRPr lang="en-GB" sz="480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0FFFCA8-45F6-4932-A1B8-245B3AC948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dirty="0"/>
              <a:t>Priestorový sluch</a:t>
            </a:r>
          </a:p>
          <a:p>
            <a:pPr lvl="1"/>
            <a:r>
              <a:rPr lang="sk-SK" sz="2400" dirty="0"/>
              <a:t>Rozdiel v intenzite</a:t>
            </a:r>
          </a:p>
          <a:p>
            <a:pPr lvl="1"/>
            <a:r>
              <a:rPr lang="sk-SK" sz="2400" dirty="0"/>
              <a:t>Rozdiel v čase</a:t>
            </a:r>
            <a:endParaRPr lang="en-GB" sz="2400" dirty="0"/>
          </a:p>
        </p:txBody>
      </p:sp>
      <p:pic>
        <p:nvPicPr>
          <p:cNvPr id="6" name="Obrázok 5" descr="Obrázok, na ktorom je text&#10;&#10;Automaticky generovaný popis">
            <a:extLst>
              <a:ext uri="{FF2B5EF4-FFF2-40B4-BE49-F238E27FC236}">
                <a16:creationId xmlns:a16="http://schemas.microsoft.com/office/drawing/2014/main" id="{1BF50720-E5B1-4104-B58E-FCC621FB5B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8145" y="1470419"/>
            <a:ext cx="3994655" cy="4781420"/>
          </a:xfrm>
          <a:prstGeom prst="rect">
            <a:avLst/>
          </a:prstGeom>
        </p:spPr>
      </p:pic>
      <p:sp>
        <p:nvSpPr>
          <p:cNvPr id="7" name="BlokTextu 6">
            <a:extLst>
              <a:ext uri="{FF2B5EF4-FFF2-40B4-BE49-F238E27FC236}">
                <a16:creationId xmlns:a16="http://schemas.microsoft.com/office/drawing/2014/main" id="{E56580F2-8E11-4232-9F03-7E0A95B8DE96}"/>
              </a:ext>
            </a:extLst>
          </p:cNvPr>
          <p:cNvSpPr txBox="1"/>
          <p:nvPr/>
        </p:nvSpPr>
        <p:spPr>
          <a:xfrm>
            <a:off x="5505652" y="6333424"/>
            <a:ext cx="70405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Zdroj: </a:t>
            </a:r>
            <a:r>
              <a:rPr lang="en-GB" sz="16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https://www.frontiersin.org/articles/10.3389/fncir.2014.00116/full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4272826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461CFC-CACB-4C0F-990B-EDF219117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err="1"/>
              <a:t>Kontextuálna</a:t>
            </a:r>
            <a:r>
              <a:rPr lang="sk-SK" dirty="0"/>
              <a:t> </a:t>
            </a:r>
            <a:r>
              <a:rPr lang="sk-SK" dirty="0" err="1"/>
              <a:t>plasticita</a:t>
            </a:r>
            <a:br>
              <a:rPr lang="sk-SK" dirty="0"/>
            </a:br>
            <a:endParaRPr lang="en-GB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3FC4475-66EA-4B73-B74A-F74EAE756D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3258152"/>
          </a:xfrm>
        </p:spPr>
        <p:txBody>
          <a:bodyPr/>
          <a:lstStyle/>
          <a:p>
            <a:r>
              <a:rPr lang="sk-SK" sz="2400" dirty="0"/>
              <a:t>Forma adaptácie v priestorovom sluchovom vnímaní vyvolaná pôsobením predchádzajúcich stimulov</a:t>
            </a:r>
          </a:p>
          <a:p>
            <a:pPr marL="0" indent="0">
              <a:buNone/>
            </a:pP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4094446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43EC1A-C25C-44B9-8C6E-B545774F4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13549"/>
            <a:ext cx="9601200" cy="940869"/>
          </a:xfrm>
        </p:spPr>
        <p:txBody>
          <a:bodyPr>
            <a:normAutofit fontScale="90000"/>
          </a:bodyPr>
          <a:lstStyle/>
          <a:p>
            <a:pPr algn="ctr"/>
            <a:r>
              <a:rPr lang="sk-SK" sz="4800" dirty="0"/>
              <a:t>Experiment</a:t>
            </a:r>
            <a:br>
              <a:rPr lang="sk-SK" sz="4800" dirty="0"/>
            </a:br>
            <a:endParaRPr lang="en-GB" sz="480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0FFFCA8-45F6-4932-A1B8-245B3AC948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2400" dirty="0"/>
          </a:p>
        </p:txBody>
      </p:sp>
      <p:pic>
        <p:nvPicPr>
          <p:cNvPr id="11" name="Obrázok 10" descr="Obrázok, na ktorom je mapa&#10;&#10;Automaticky generovaný popis">
            <a:extLst>
              <a:ext uri="{FF2B5EF4-FFF2-40B4-BE49-F238E27FC236}">
                <a16:creationId xmlns:a16="http://schemas.microsoft.com/office/drawing/2014/main" id="{38B5A147-7FF0-4568-85D3-C5AF352FEB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6371" y="1054418"/>
            <a:ext cx="5324044" cy="4815377"/>
          </a:xfrm>
          <a:prstGeom prst="rect">
            <a:avLst/>
          </a:prstGeom>
        </p:spPr>
      </p:pic>
      <p:sp>
        <p:nvSpPr>
          <p:cNvPr id="5" name="BlokTextu 4">
            <a:extLst>
              <a:ext uri="{FF2B5EF4-FFF2-40B4-BE49-F238E27FC236}">
                <a16:creationId xmlns:a16="http://schemas.microsoft.com/office/drawing/2014/main" id="{4AFA8273-1435-4E92-A089-2E17FA9435D8}"/>
              </a:ext>
            </a:extLst>
          </p:cNvPr>
          <p:cNvSpPr txBox="1"/>
          <p:nvPr/>
        </p:nvSpPr>
        <p:spPr>
          <a:xfrm>
            <a:off x="1219200" y="6025414"/>
            <a:ext cx="1082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Veronika </a:t>
            </a:r>
            <a:r>
              <a:rPr lang="en-GB" sz="2000" dirty="0" err="1"/>
              <a:t>Pikov</a:t>
            </a:r>
            <a:r>
              <a:rPr lang="sk-SK" sz="2000" dirty="0"/>
              <a:t>á, 2018, Mechanizmy </a:t>
            </a:r>
            <a:r>
              <a:rPr lang="sk-SK" sz="2000" dirty="0" err="1"/>
              <a:t>kontextuálnej</a:t>
            </a:r>
            <a:r>
              <a:rPr lang="sk-SK" sz="2000" dirty="0"/>
              <a:t> </a:t>
            </a:r>
            <a:r>
              <a:rPr lang="sk-SK" sz="2000" dirty="0" err="1"/>
              <a:t>plasticity</a:t>
            </a:r>
            <a:r>
              <a:rPr lang="sk-SK" sz="2000" dirty="0"/>
              <a:t> v lokalizácií zvukov</a:t>
            </a:r>
            <a:r>
              <a:rPr lang="en-GB" sz="2000" dirty="0"/>
              <a:t>: </a:t>
            </a:r>
            <a:r>
              <a:rPr lang="en-GB" sz="2000" dirty="0" err="1"/>
              <a:t>Bak</a:t>
            </a:r>
            <a:r>
              <a:rPr lang="sk-SK" sz="2000" dirty="0" err="1"/>
              <a:t>alárska</a:t>
            </a:r>
            <a:r>
              <a:rPr lang="sk-SK" sz="2000" dirty="0"/>
              <a:t> práca, UPJŠ, Košice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3135604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0D30F54-21EF-4249-B535-5B98EFE17B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5044" y="2102051"/>
            <a:ext cx="5708316" cy="3581400"/>
          </a:xfrm>
        </p:spPr>
        <p:txBody>
          <a:bodyPr>
            <a:normAutofit/>
          </a:bodyPr>
          <a:lstStyle/>
          <a:p>
            <a:endParaRPr lang="sk-SK" sz="2400" dirty="0"/>
          </a:p>
        </p:txBody>
      </p:sp>
      <p:pic>
        <p:nvPicPr>
          <p:cNvPr id="5" name="Obrázok 4" descr="Obrázok, na ktorom je text, mapa&#10;&#10;Automaticky generovaný popis">
            <a:extLst>
              <a:ext uri="{FF2B5EF4-FFF2-40B4-BE49-F238E27FC236}">
                <a16:creationId xmlns:a16="http://schemas.microsoft.com/office/drawing/2014/main" id="{1A1485A7-1271-48FD-B110-00FF6D1CD6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8072" y="236214"/>
            <a:ext cx="7198565" cy="6249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3492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9040BF-B0DE-4C46-A0AC-A239B5CBA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61B73B0-A92D-486D-A1AF-30E3903DA0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D14A4069-F9B9-464B-8CB3-1844F62A5AD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7315" y="164198"/>
            <a:ext cx="6837947" cy="669380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45413359"/>
      </p:ext>
    </p:extLst>
  </p:cSld>
  <p:clrMapOvr>
    <a:masterClrMapping/>
  </p:clrMapOvr>
</p:sld>
</file>

<file path=ppt/theme/theme1.xml><?xml version="1.0" encoding="utf-8"?>
<a:theme xmlns:a="http://schemas.openxmlformats.org/drawingml/2006/main" name="Orezanie">
  <a:themeElements>
    <a:clrScheme name="Orezanie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Orezanie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rezani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TM10001105[[fn=Orezanie]]</Template>
  <TotalTime>441</TotalTime>
  <Words>391</Words>
  <Application>Microsoft Office PowerPoint</Application>
  <PresentationFormat>Širokouhlá</PresentationFormat>
  <Paragraphs>46</Paragraphs>
  <Slides>13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1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15" baseType="lpstr">
      <vt:lpstr>Franklin Gothic Book</vt:lpstr>
      <vt:lpstr>Orezanie</vt:lpstr>
      <vt:lpstr>Kontextuálna plasticita vo virtuálnom prostredí</vt:lpstr>
      <vt:lpstr>Motivácia</vt:lpstr>
      <vt:lpstr>Sumarizácia prezentácie </vt:lpstr>
      <vt:lpstr>Ciele</vt:lpstr>
      <vt:lpstr>Prehľad výskumu </vt:lpstr>
      <vt:lpstr>Kontextuálna plasticita </vt:lpstr>
      <vt:lpstr>Experiment </vt:lpstr>
      <vt:lpstr>Prezentácia programu PowerPoint</vt:lpstr>
      <vt:lpstr>Prezentácia programu PowerPoint</vt:lpstr>
      <vt:lpstr>Dosiahnuté ciele</vt:lpstr>
      <vt:lpstr>Tranformácia do virtuálneho prostredia</vt:lpstr>
      <vt:lpstr>Odporúčaná literatúra</vt:lpstr>
      <vt:lpstr>ĎAKUJEM ZA POZORNOSŤ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Kontextuálna plasticita vo virtuálnom prostredí</dc:title>
  <dc:creator>Stanka Linkova</dc:creator>
  <cp:lastModifiedBy>Stanka Linkova</cp:lastModifiedBy>
  <cp:revision>20</cp:revision>
  <dcterms:created xsi:type="dcterms:W3CDTF">2019-11-10T14:59:38Z</dcterms:created>
  <dcterms:modified xsi:type="dcterms:W3CDTF">2019-11-20T12:00:46Z</dcterms:modified>
</cp:coreProperties>
</file>