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5238BDB1-6B27-4500-9013-EAE61C247EC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C2BDF58-6594-4D56-877A-62D81818B79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07046E7-0885-4BB0-86F0-7D9014E4E95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0449839-9F2A-4683-80F1-0AA318529D0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5F674CF-2B06-4DE1-B495-AC74A3D18F8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861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A87EE7CD-23E4-482A-81E3-B5F75F40D2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B388633B-EBB9-48A2-AA24-07189DC0A4C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Zástupný objekt pre hlavičku 3">
            <a:extLst>
              <a:ext uri="{FF2B5EF4-FFF2-40B4-BE49-F238E27FC236}">
                <a16:creationId xmlns:a16="http://schemas.microsoft.com/office/drawing/2014/main" id="{6CD54CB8-D727-43C6-AFD2-8D1EC0EE230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24901EE-C205-43AE-B836-FF0460C1DB3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C2F2543-F45A-486A-88BD-BBA97BF8DC8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E4671A0-B9B4-4B19-9D59-6596272F1A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D1924E7-B833-45E7-BE15-344CB930B0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1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6DA9BDB-CFF5-4FD2-B889-3ABE8F267E2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54D68BD-56B7-4816-A5B8-DE57890DD8C2}" type="slidenum">
              <a:t>1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A72EFEEC-5DD2-4CBC-9918-C6E2174BC0D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B5D4EF52-CB53-40EA-AB4D-5AFA114ADB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0EFB24-685D-461A-8566-B00DA67DE3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34E521E-40EE-426D-A852-6EEA104AF316}" type="slidenum">
              <a:t>2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688674FD-70BF-4C0A-8226-9D818288D1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E8587461-DA63-4643-9177-02BEBF269AC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A4A70BA-7FF9-41B9-A6C5-042F4071B1D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D5C7B07-2283-4BA9-BEAD-1ECA63BE8B71}" type="slidenum">
              <a:t>3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3C0D2526-9A2E-428D-B720-5E157752B82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A8445C36-FFC0-47A7-80DD-DB8A31E50DD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8D70CF9-5E01-471B-B5D5-11F9C4C1CB5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FFCD2D9-A3B4-4A7A-B71C-27B50B3EA21F}" type="slidenum">
              <a:t>4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13AFAC73-9A71-499A-B4BA-92A5A04984D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4CB03DD1-B6ED-42D3-A389-0D89ED5329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5F1D0E9-ADD4-4E6A-9365-8277DF0B9F3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AC049E-07B0-481E-88A1-52ECAFF34CD9}" type="slidenum">
              <a:t>5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BB9B779B-72F8-4CFC-8C6C-CBE035B80E0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47DC56D5-0A59-4BE5-B09D-10B2E28A4CE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EDD6006-2AFF-4688-8567-E6B004A8B98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F8912B1-BC7B-42E7-9D3B-EFAF62519940}" type="slidenum">
              <a:t>6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02B4C29A-7F9B-481A-BA63-A226327E185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D77C4EAA-E5C8-41F6-9CE2-F33A60392CC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A60B530-2696-41D8-B27C-49F413307C5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537101B-8E10-4F81-994D-5605E16A2135}" type="slidenum">
              <a:t>7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C3EFEBFA-D759-4793-A13C-A9DDCAC9543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9B505EC7-ED1A-4D0C-8BCC-6FA450EB0B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4C9B922-82B9-4BBB-90B8-CD0803363C6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F1D26D2-607C-4860-8D91-2430B144624B}" type="slidenum">
              <a:t>8</a:t>
            </a:fld>
            <a:endParaRPr lang="en-US"/>
          </a:p>
        </p:txBody>
      </p:sp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977D9DE4-045D-4034-A8CC-7387923D602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3215A9E1-DF9E-409A-97F6-3BCCB3CD5D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379" y="2771882"/>
            <a:ext cx="7276539" cy="2494297"/>
          </a:xfrm>
        </p:spPr>
        <p:txBody>
          <a:bodyPr anchor="b">
            <a:normAutofit/>
          </a:bodyPr>
          <a:lstStyle>
            <a:lvl1pPr>
              <a:defRPr sz="5952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379" y="5266178"/>
            <a:ext cx="7276539" cy="124151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4967" y="4763277"/>
            <a:ext cx="1538412" cy="86176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696" y="4992981"/>
            <a:ext cx="644898" cy="402483"/>
          </a:xfrm>
        </p:spPr>
        <p:txBody>
          <a:bodyPr/>
          <a:lstStyle/>
          <a:p>
            <a:pPr lvl="0"/>
            <a:fld id="{0F27907A-FFAF-49F2-A455-BDEFA71F7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671971"/>
            <a:ext cx="7267206" cy="3435959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pPr lvl="0"/>
            <a:fld id="{5B06303D-3A9D-4AD0-BACA-D8698D45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5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63441" y="3863834"/>
            <a:ext cx="62330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pPr lvl="0"/>
            <a:fld id="{5B06303D-3A9D-4AD0-BACA-D8698D4583E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93544" y="71430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6344" y="3202562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18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687886"/>
            <a:ext cx="7267206" cy="3003637"/>
          </a:xfrm>
        </p:spPr>
        <p:txBody>
          <a:bodyPr anchor="b">
            <a:normAutofit/>
          </a:bodyPr>
          <a:lstStyle>
            <a:lvl1pPr algn="l">
              <a:defRPr sz="5291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lvl="0"/>
            <a:fld id="{5B06303D-3A9D-4AD0-BACA-D8698D45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373377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373377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lvl="0"/>
            <a:fld id="{5B06303D-3A9D-4AD0-BACA-D8698D4583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93544" y="71430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06344" y="3202562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395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9" y="691600"/>
            <a:ext cx="7267205" cy="3174689"/>
          </a:xfrm>
        </p:spPr>
        <p:txBody>
          <a:bodyPr anchor="ctr">
            <a:normAutofit/>
          </a:bodyPr>
          <a:lstStyle>
            <a:lvl1pPr algn="l">
              <a:defRPr sz="5291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267206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lvl="0"/>
            <a:fld id="{5B06303D-3A9D-4AD0-BACA-D8698D45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9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855166-5D50-48AC-A3A2-306D52050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8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3107" y="691599"/>
            <a:ext cx="1825771" cy="5824430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79" y="691599"/>
            <a:ext cx="5199446" cy="582443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D4CD9A-0D4D-4135-84DF-ED6F042B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50" y="687966"/>
            <a:ext cx="7264134" cy="141194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378" y="2351899"/>
            <a:ext cx="7267206" cy="416412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06303D-3A9D-4AD0-BACA-D8698D45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286820"/>
            <a:ext cx="7267206" cy="1619080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3947830"/>
            <a:ext cx="7267206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pPr lvl="0"/>
            <a:fld id="{81C8B686-7F96-4D97-B54A-1AFE62DA1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6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1379" y="2355323"/>
            <a:ext cx="3525056" cy="4152858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4011" y="2355323"/>
            <a:ext cx="3524573" cy="4152858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868385"/>
            <a:ext cx="644898" cy="402483"/>
          </a:xfrm>
        </p:spPr>
        <p:txBody>
          <a:bodyPr/>
          <a:lstStyle/>
          <a:p>
            <a:pPr lvl="0"/>
            <a:fld id="{9DF6DD4E-5624-4DEF-AA62-70339066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7393" y="2454443"/>
            <a:ext cx="316904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378" y="3089666"/>
            <a:ext cx="3525057" cy="342346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5518" y="2450885"/>
            <a:ext cx="316754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0051" y="3086107"/>
            <a:ext cx="3523015" cy="342346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868385"/>
            <a:ext cx="644898" cy="402483"/>
          </a:xfrm>
        </p:spPr>
        <p:txBody>
          <a:bodyPr/>
          <a:lstStyle/>
          <a:p>
            <a:pPr lvl="0"/>
            <a:fld id="{FD551580-CC97-4F2D-9275-5FD71220C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8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242040-FAE4-423C-93F3-72890C87C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4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7942F6-89B2-498C-80DF-32D3E2F4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442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491730"/>
            <a:ext cx="2898934" cy="1076203"/>
          </a:xfrm>
        </p:spPr>
        <p:txBody>
          <a:bodyPr anchor="b"/>
          <a:lstStyle>
            <a:lvl1pPr algn="l">
              <a:defRPr sz="2205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373" y="491731"/>
            <a:ext cx="4179211" cy="5968994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1762175"/>
            <a:ext cx="2898934" cy="4698546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B80F30-6327-4247-88B3-B55E823AA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2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5291772"/>
            <a:ext cx="7267206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1378" y="699931"/>
            <a:ext cx="7267206" cy="4249391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916496"/>
            <a:ext cx="7267206" cy="544226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lvl="0"/>
            <a:fld id="{1D6C0A66-20DF-47BD-8F48-D82144A51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1989"/>
            <a:ext cx="2184135" cy="731785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513" y="314"/>
            <a:ext cx="2152244" cy="755412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1613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2351899"/>
            <a:ext cx="7267206" cy="428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68531" y="6762800"/>
            <a:ext cx="844881" cy="408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1378" y="6763594"/>
            <a:ext cx="630203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593" y="868385"/>
            <a:ext cx="6448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rgbClr val="FEFFFF"/>
                </a:solidFill>
              </a:defRPr>
            </a:lvl1pPr>
          </a:lstStyle>
          <a:p>
            <a:pPr lvl="0"/>
            <a:fld id="{5B06303D-3A9D-4AD0-BACA-D8698D45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45C51-1777-4A41-B22B-7302BECB249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09650" y="2743200"/>
            <a:ext cx="9070975" cy="1262063"/>
          </a:xfrm>
        </p:spPr>
        <p:txBody>
          <a:bodyPr>
            <a:noAutofit/>
          </a:bodyPr>
          <a:lstStyle/>
          <a:p>
            <a:pPr lvl="0"/>
            <a:r>
              <a:rPr lang="en-US" sz="4000" dirty="0" err="1"/>
              <a:t>Sluchová</a:t>
            </a:r>
            <a:r>
              <a:rPr lang="en-US" sz="4000" dirty="0"/>
              <a:t> </a:t>
            </a:r>
            <a:r>
              <a:rPr lang="en-US" sz="4000" dirty="0" err="1"/>
              <a:t>kontextuálna</a:t>
            </a:r>
            <a:r>
              <a:rPr lang="en-US" sz="4000" dirty="0"/>
              <a:t> </a:t>
            </a:r>
            <a:r>
              <a:rPr lang="en-US" sz="4000" dirty="0" err="1"/>
              <a:t>plasticita</a:t>
            </a:r>
            <a:r>
              <a:rPr lang="en-US" sz="4000" dirty="0"/>
              <a:t> </a:t>
            </a:r>
            <a:r>
              <a:rPr lang="en-US" sz="4000" dirty="0" err="1"/>
              <a:t>vo</a:t>
            </a:r>
            <a:r>
              <a:rPr lang="en-US" sz="4000" dirty="0"/>
              <a:t> </a:t>
            </a:r>
            <a:r>
              <a:rPr lang="en-US" sz="4000" dirty="0" err="1"/>
              <a:t>virtuálnom</a:t>
            </a:r>
            <a:r>
              <a:rPr lang="en-US" sz="4000" dirty="0"/>
              <a:t> </a:t>
            </a:r>
            <a:r>
              <a:rPr lang="en-US" sz="4000" dirty="0" err="1"/>
              <a:t>prostredí</a:t>
            </a:r>
            <a:endParaRPr lang="en-US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EE9542-2B03-4726-8BB4-B5F8C981A7C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4846638"/>
            <a:ext cx="9070975" cy="2371725"/>
          </a:xfrm>
        </p:spPr>
        <p:txBody>
          <a:bodyPr anchor="ctr"/>
          <a:lstStyle/>
          <a:p>
            <a:pPr lvl="2"/>
            <a:r>
              <a:rPr lang="en-US" sz="1959" dirty="0" err="1"/>
              <a:t>Študent</a:t>
            </a:r>
            <a:r>
              <a:rPr lang="en-US" sz="1959" dirty="0"/>
              <a:t>: </a:t>
            </a:r>
            <a:r>
              <a:rPr lang="en-US" sz="1959" dirty="0" err="1"/>
              <a:t>Stanislava</a:t>
            </a:r>
            <a:r>
              <a:rPr lang="en-US" sz="1959" dirty="0"/>
              <a:t> </a:t>
            </a:r>
            <a:r>
              <a:rPr lang="en-US" sz="1959" dirty="0" err="1"/>
              <a:t>Linková</a:t>
            </a:r>
            <a:endParaRPr lang="en-US" sz="1959" dirty="0"/>
          </a:p>
          <a:p>
            <a:pPr lvl="2"/>
            <a:r>
              <a:rPr lang="en-US" sz="1959" dirty="0" err="1"/>
              <a:t>Vedúci</a:t>
            </a:r>
            <a:r>
              <a:rPr lang="en-US" sz="1959" dirty="0"/>
              <a:t> </a:t>
            </a:r>
            <a:r>
              <a:rPr lang="en-US" sz="1959" dirty="0" err="1"/>
              <a:t>práce</a:t>
            </a:r>
            <a:r>
              <a:rPr lang="en-US" sz="1959" dirty="0"/>
              <a:t>: doc. Ing. Norbert </a:t>
            </a:r>
            <a:r>
              <a:rPr lang="en-US" sz="1959" dirty="0" err="1"/>
              <a:t>Kopčo</a:t>
            </a:r>
            <a:r>
              <a:rPr lang="en-US" sz="1959" dirty="0"/>
              <a:t>, PhD.</a:t>
            </a:r>
          </a:p>
          <a:p>
            <a:pPr lvl="2"/>
            <a:r>
              <a:rPr lang="en-US" sz="1959" dirty="0" err="1"/>
              <a:t>Konzultant</a:t>
            </a:r>
            <a:r>
              <a:rPr lang="en-US" sz="1959" dirty="0"/>
              <a:t>: Ing. </a:t>
            </a:r>
            <a:r>
              <a:rPr lang="en-US" sz="1959" dirty="0" err="1"/>
              <a:t>Beáta</a:t>
            </a:r>
            <a:r>
              <a:rPr lang="en-US" sz="1959" dirty="0"/>
              <a:t> </a:t>
            </a:r>
            <a:r>
              <a:rPr lang="en-US" sz="1959" dirty="0" err="1"/>
              <a:t>Tomoriová</a:t>
            </a:r>
            <a:r>
              <a:rPr lang="en-US" sz="1959" dirty="0"/>
              <a:t>, PhD.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text 1">
            <a:extLst>
              <a:ext uri="{FF2B5EF4-FFF2-40B4-BE49-F238E27FC236}">
                <a16:creationId xmlns:a16="http://schemas.microsoft.com/office/drawing/2014/main" id="{C04BAFE2-AB03-4A38-B3E0-1ED76BD3BC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463675"/>
            <a:ext cx="9072563" cy="5211763"/>
          </a:xfrm>
        </p:spPr>
        <p:txBody>
          <a:bodyPr/>
          <a:lstStyle/>
          <a:p>
            <a:pPr lvl="0"/>
            <a:r>
              <a:rPr lang="en-US" sz="4000" dirty="0" err="1"/>
              <a:t>Kľúčové</a:t>
            </a:r>
            <a:r>
              <a:rPr lang="en-US" sz="4000" dirty="0"/>
              <a:t> </a:t>
            </a:r>
            <a:r>
              <a:rPr lang="en-US" sz="4000" dirty="0" err="1"/>
              <a:t>slová</a:t>
            </a:r>
            <a:r>
              <a:rPr lang="en-US" sz="4000" dirty="0"/>
              <a:t>:</a:t>
            </a:r>
          </a:p>
          <a:p>
            <a:pPr lvl="0"/>
            <a:endParaRPr lang="en-US" sz="4000" dirty="0"/>
          </a:p>
          <a:p>
            <a:pPr lvl="7" hangingPunct="0">
              <a:spcBef>
                <a:spcPts val="0"/>
              </a:spcBef>
              <a:spcAft>
                <a:spcPts val="3169"/>
              </a:spcAft>
              <a:buSzPct val="45000"/>
              <a:buFont typeface="StarSymbol"/>
              <a:buChar char="●"/>
            </a:pPr>
            <a:r>
              <a:rPr lang="en-US" sz="28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priestorové</a:t>
            </a: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+mj-lt"/>
              </a:rPr>
              <a:t> </a:t>
            </a:r>
            <a:r>
              <a:rPr lang="en-US" sz="28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sluchové</a:t>
            </a: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+mj-lt"/>
              </a:rPr>
              <a:t> </a:t>
            </a:r>
            <a:r>
              <a:rPr lang="en-US" sz="28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vnímanie</a:t>
            </a:r>
            <a:endParaRPr lang="en-US" sz="2800" dirty="0">
              <a:highlight>
                <a:scrgbClr r="0" g="0" b="0">
                  <a:alpha val="0"/>
                </a:scrgbClr>
              </a:highlight>
              <a:latin typeface="+mj-lt"/>
            </a:endParaRPr>
          </a:p>
          <a:p>
            <a:pPr lvl="7" hangingPunct="0">
              <a:spcBef>
                <a:spcPts val="1417"/>
              </a:spcBef>
              <a:buSzPct val="45000"/>
              <a:buFont typeface="StarSymbol"/>
              <a:buChar char="●"/>
            </a:pPr>
            <a:r>
              <a:rPr lang="en-US" sz="28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kontextuálna</a:t>
            </a: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+mj-lt"/>
              </a:rPr>
              <a:t> </a:t>
            </a:r>
            <a:r>
              <a:rPr lang="en-US" sz="28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plasticita</a:t>
            </a:r>
            <a:endParaRPr lang="en-US" sz="2800" dirty="0">
              <a:highlight>
                <a:scrgbClr r="0" g="0" b="0">
                  <a:alpha val="0"/>
                </a:scrgbClr>
              </a:highlight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FC7E8-03EA-4CE1-94C6-64D419FD4F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557655"/>
          </a:xfrm>
        </p:spPr>
        <p:txBody>
          <a:bodyPr>
            <a:normAutofit/>
          </a:bodyPr>
          <a:lstStyle/>
          <a:p>
            <a:pPr lvl="7" algn="l" rtl="0" hangingPunct="0"/>
            <a:r>
              <a:rPr lang="sk-SK" sz="4400" kern="1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</a:rPr>
              <a:t>		</a:t>
            </a:r>
            <a:r>
              <a:rPr lang="en-US" sz="4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Priestorový</a:t>
            </a:r>
            <a:r>
              <a:rPr lang="en-US" sz="40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sluch</a:t>
            </a:r>
            <a:endParaRPr lang="en-US" sz="3968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0D76D975-81C0-4299-AFA0-D26618998B5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4824" y="2016442"/>
            <a:ext cx="9070975" cy="4384675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sz="2800" dirty="0" err="1"/>
              <a:t>rádovo</a:t>
            </a:r>
            <a:r>
              <a:rPr lang="en-US" dirty="0"/>
              <a:t> </a:t>
            </a:r>
            <a:r>
              <a:rPr lang="en-US" sz="2800" dirty="0" err="1"/>
              <a:t>horší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zrak</a:t>
            </a:r>
            <a:endParaRPr lang="en-US" sz="2800" dirty="0"/>
          </a:p>
          <a:p>
            <a:pPr lvl="0">
              <a:buSzPct val="45000"/>
              <a:buFont typeface="StarSymbol"/>
              <a:buChar char="●"/>
            </a:pPr>
            <a:r>
              <a:rPr lang="en-US" sz="2800" dirty="0" err="1"/>
              <a:t>pokrýva</a:t>
            </a:r>
            <a:r>
              <a:rPr lang="en-US" sz="2800" dirty="0"/>
              <a:t> </a:t>
            </a:r>
            <a:r>
              <a:rPr lang="en-US" sz="2800" dirty="0" err="1"/>
              <a:t>celý</a:t>
            </a:r>
            <a:r>
              <a:rPr lang="en-US" sz="2800" dirty="0"/>
              <a:t> </a:t>
            </a:r>
            <a:r>
              <a:rPr lang="en-US" sz="2800" dirty="0" err="1"/>
              <a:t>priestor</a:t>
            </a:r>
            <a:r>
              <a:rPr lang="en-US" sz="2800" dirty="0"/>
              <a:t>(</a:t>
            </a:r>
            <a:r>
              <a:rPr lang="en-US" sz="2800" dirty="0" err="1"/>
              <a:t>výstražný</a:t>
            </a:r>
            <a:r>
              <a:rPr lang="en-US" sz="2800" dirty="0"/>
              <a:t> </a:t>
            </a:r>
            <a:r>
              <a:rPr lang="en-US" sz="2800" dirty="0" err="1"/>
              <a:t>mechanizmus</a:t>
            </a:r>
            <a:r>
              <a:rPr lang="en-US" sz="2800" dirty="0"/>
              <a:t>)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 dirty="0" err="1"/>
              <a:t>binaurálne</a:t>
            </a:r>
            <a:r>
              <a:rPr lang="en-US" sz="2800" dirty="0"/>
              <a:t> </a:t>
            </a:r>
            <a:r>
              <a:rPr lang="en-US" sz="2800" dirty="0" err="1"/>
              <a:t>parametre</a:t>
            </a:r>
            <a:r>
              <a:rPr lang="en-US" dirty="0"/>
              <a:t>:</a:t>
            </a:r>
          </a:p>
          <a:p>
            <a:pPr lvl="3" hangingPunct="0">
              <a:spcBef>
                <a:spcPts val="1585"/>
              </a:spcBef>
              <a:buSzPct val="75000"/>
              <a:buFont typeface="StarSymbol"/>
              <a:buChar char="–"/>
            </a:pPr>
            <a:r>
              <a:rPr lang="en-US" sz="24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Interaurálne</a:t>
            </a:r>
            <a:r>
              <a:rPr lang="en-US" sz="2400" dirty="0">
                <a:highlight>
                  <a:scrgbClr r="0" g="0" b="0">
                    <a:alpha val="0"/>
                  </a:scrgbClr>
                </a:highlight>
                <a:latin typeface="+mj-lt"/>
              </a:rPr>
              <a:t> </a:t>
            </a:r>
            <a:r>
              <a:rPr lang="en-US" sz="24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časové</a:t>
            </a:r>
            <a:r>
              <a:rPr lang="en-US" sz="2400" dirty="0">
                <a:highlight>
                  <a:scrgbClr r="0" g="0" b="0">
                    <a:alpha val="0"/>
                  </a:scrgbClr>
                </a:highlight>
                <a:latin typeface="+mj-lt"/>
              </a:rPr>
              <a:t> </a:t>
            </a:r>
            <a:r>
              <a:rPr lang="en-US" sz="24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rozdiely</a:t>
            </a:r>
            <a:endParaRPr lang="en-US" sz="2400" dirty="0">
              <a:highlight>
                <a:scrgbClr r="0" g="0" b="0">
                  <a:alpha val="0"/>
                </a:scrgbClr>
              </a:highlight>
              <a:latin typeface="+mj-lt"/>
            </a:endParaRPr>
          </a:p>
          <a:p>
            <a:pPr lvl="3" hangingPunct="0">
              <a:spcBef>
                <a:spcPts val="1417"/>
              </a:spcBef>
              <a:buSzPct val="75000"/>
              <a:buFont typeface="StarSymbol"/>
              <a:buChar char="–"/>
            </a:pPr>
            <a:r>
              <a:rPr lang="en-US" sz="24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Interaurálne</a:t>
            </a:r>
            <a:r>
              <a:rPr lang="en-US" sz="2400" dirty="0">
                <a:highlight>
                  <a:scrgbClr r="0" g="0" b="0">
                    <a:alpha val="0"/>
                  </a:scrgbClr>
                </a:highlight>
                <a:latin typeface="+mj-lt"/>
              </a:rPr>
              <a:t>  </a:t>
            </a:r>
            <a:r>
              <a:rPr lang="en-US" sz="24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rozdiely</a:t>
            </a:r>
            <a:r>
              <a:rPr lang="en-US" sz="2400" dirty="0">
                <a:highlight>
                  <a:scrgbClr r="0" g="0" b="0">
                    <a:alpha val="0"/>
                  </a:scrgbClr>
                </a:highlight>
                <a:latin typeface="+mj-lt"/>
              </a:rPr>
              <a:t>  v </a:t>
            </a:r>
            <a:r>
              <a:rPr lang="en-US" sz="2400" dirty="0" err="1">
                <a:highlight>
                  <a:scrgbClr r="0" g="0" b="0">
                    <a:alpha val="0"/>
                  </a:scrgbClr>
                </a:highlight>
                <a:latin typeface="+mj-lt"/>
              </a:rPr>
              <a:t>intenzite</a:t>
            </a:r>
            <a:endParaRPr lang="en-US" sz="2400" dirty="0">
              <a:highlight>
                <a:scrgbClr r="0" g="0" b="0">
                  <a:alpha val="0"/>
                </a:scrgbClr>
              </a:highligh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B6428-A040-4718-A8B1-7646D0A45A6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/>
          <a:p>
            <a:pPr lvl="0"/>
            <a:r>
              <a:rPr lang="en-US" dirty="0"/>
              <a:t> </a:t>
            </a:r>
            <a:r>
              <a:rPr lang="sk-SK" dirty="0"/>
              <a:t>			</a:t>
            </a:r>
            <a:r>
              <a:rPr lang="en-US" sz="4000" dirty="0" err="1"/>
              <a:t>Kontextuálna</a:t>
            </a:r>
            <a:r>
              <a:rPr lang="en-US" sz="4000" dirty="0"/>
              <a:t> </a:t>
            </a:r>
            <a:r>
              <a:rPr lang="en-US" sz="4000" dirty="0" err="1"/>
              <a:t>plasticita</a:t>
            </a:r>
            <a:endParaRPr lang="en-US" dirty="0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C2B6949-F3B1-43D4-A3D1-E752E1B8E2A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384675"/>
          </a:xfrm>
        </p:spPr>
        <p:txBody>
          <a:bodyPr>
            <a:normAutofit/>
          </a:bodyPr>
          <a:lstStyle/>
          <a:p>
            <a:pPr lvl="1">
              <a:buSzPct val="45000"/>
              <a:buFont typeface="StarSymbol"/>
              <a:buChar char="●"/>
            </a:pPr>
            <a:r>
              <a:rPr lang="en-US" sz="2800" dirty="0"/>
              <a:t>forma </a:t>
            </a:r>
            <a:r>
              <a:rPr lang="en-US" sz="2800" dirty="0" err="1"/>
              <a:t>adaptácie</a:t>
            </a:r>
            <a:r>
              <a:rPr lang="en-US" sz="2800" dirty="0"/>
              <a:t> v </a:t>
            </a:r>
            <a:r>
              <a:rPr lang="en-US" sz="2800" dirty="0" err="1"/>
              <a:t>priestorovom</a:t>
            </a:r>
            <a:r>
              <a:rPr lang="en-US" sz="2800" dirty="0"/>
              <a:t> </a:t>
            </a:r>
            <a:r>
              <a:rPr lang="en-US" sz="2800" dirty="0" err="1"/>
              <a:t>sluchovom</a:t>
            </a:r>
            <a:r>
              <a:rPr lang="en-US" sz="2800" dirty="0"/>
              <a:t> </a:t>
            </a:r>
            <a:r>
              <a:rPr lang="en-US" sz="2800" dirty="0" err="1"/>
              <a:t>vnímaní</a:t>
            </a:r>
            <a:endParaRPr lang="en-US" sz="2800" dirty="0"/>
          </a:p>
          <a:p>
            <a:pPr lvl="1">
              <a:buSzPct val="45000"/>
              <a:buFont typeface="StarSymbol"/>
              <a:buChar char="●"/>
            </a:pPr>
            <a:r>
              <a:rPr lang="en-US" sz="2800" dirty="0" err="1"/>
              <a:t>vyvolaná</a:t>
            </a:r>
            <a:r>
              <a:rPr lang="en-US" sz="2800" dirty="0"/>
              <a:t>  </a:t>
            </a:r>
            <a:r>
              <a:rPr lang="en-US" sz="2800" dirty="0" err="1"/>
              <a:t>pôsobením</a:t>
            </a:r>
            <a:r>
              <a:rPr lang="en-US" sz="2800" dirty="0"/>
              <a:t>  </a:t>
            </a:r>
            <a:r>
              <a:rPr lang="en-US" sz="2800" dirty="0" err="1"/>
              <a:t>predchádzajúcich</a:t>
            </a:r>
            <a:r>
              <a:rPr lang="en-US" sz="2800" dirty="0"/>
              <a:t>  </a:t>
            </a:r>
            <a:r>
              <a:rPr lang="en-US" sz="2800" dirty="0" err="1"/>
              <a:t>stimulov</a:t>
            </a:r>
            <a:endParaRPr lang="en-US" sz="2800" dirty="0"/>
          </a:p>
          <a:p>
            <a:pPr lvl="0">
              <a:buSzPct val="45000"/>
              <a:buFont typeface="StarSymbol"/>
              <a:buChar char="●"/>
            </a:pPr>
            <a:endParaRPr lang="en-US" sz="2800" dirty="0"/>
          </a:p>
          <a:p>
            <a:pPr lvl="0">
              <a:buSzPct val="45000"/>
              <a:buFont typeface="StarSymbol"/>
              <a:buChar char="●"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text 1">
            <a:extLst>
              <a:ext uri="{FF2B5EF4-FFF2-40B4-BE49-F238E27FC236}">
                <a16:creationId xmlns:a16="http://schemas.microsoft.com/office/drawing/2014/main" id="{AC291439-9F1F-4547-8466-30F511BD43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384675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/>
              <a:t>Kontextuálna</a:t>
            </a:r>
            <a:r>
              <a:rPr lang="en-US" sz="2800" dirty="0"/>
              <a:t>  </a:t>
            </a:r>
            <a:r>
              <a:rPr lang="en-US" sz="2800" dirty="0" err="1"/>
              <a:t>plasticita</a:t>
            </a:r>
            <a:r>
              <a:rPr lang="en-US" sz="2800" dirty="0"/>
              <a:t> bola  </a:t>
            </a:r>
            <a:r>
              <a:rPr lang="en-US" sz="2800" dirty="0" err="1"/>
              <a:t>prvýkrát</a:t>
            </a:r>
            <a:r>
              <a:rPr lang="en-US" sz="2800" dirty="0"/>
              <a:t> </a:t>
            </a:r>
            <a:r>
              <a:rPr lang="en-US" sz="2800" dirty="0" err="1"/>
              <a:t>opísaná</a:t>
            </a:r>
            <a:r>
              <a:rPr lang="en-US" sz="2800" dirty="0"/>
              <a:t>  v </a:t>
            </a:r>
            <a:r>
              <a:rPr lang="en-US" sz="2800" dirty="0" err="1"/>
              <a:t>štúdii</a:t>
            </a:r>
            <a:r>
              <a:rPr lang="en-US" sz="2800" dirty="0"/>
              <a:t>,  </a:t>
            </a:r>
            <a:r>
              <a:rPr lang="en-US" sz="2800" dirty="0" err="1"/>
              <a:t>kde</a:t>
            </a:r>
            <a:r>
              <a:rPr lang="en-US" sz="2800" dirty="0"/>
              <a:t> mal </a:t>
            </a:r>
            <a:r>
              <a:rPr lang="en-US" sz="2800" dirty="0" err="1"/>
              <a:t>subjekt</a:t>
            </a:r>
            <a:r>
              <a:rPr lang="en-US" sz="2800" dirty="0"/>
              <a:t> </a:t>
            </a:r>
            <a:r>
              <a:rPr lang="en-US" sz="2800" dirty="0" err="1"/>
              <a:t>lokalizovať</a:t>
            </a:r>
            <a:r>
              <a:rPr lang="en-US" sz="2800" dirty="0"/>
              <a:t> </a:t>
            </a:r>
            <a:r>
              <a:rPr lang="en-US" sz="2800" dirty="0" err="1"/>
              <a:t>cieľový</a:t>
            </a:r>
            <a:r>
              <a:rPr lang="en-US" sz="2800" dirty="0"/>
              <a:t> </a:t>
            </a:r>
            <a:r>
              <a:rPr lang="en-US" sz="2800" dirty="0" err="1"/>
              <a:t>stimul</a:t>
            </a:r>
            <a:r>
              <a:rPr lang="en-US" sz="2800" dirty="0"/>
              <a:t>, </a:t>
            </a:r>
            <a:r>
              <a:rPr lang="en-US" sz="2800" dirty="0" err="1"/>
              <a:t>ktorý</a:t>
            </a:r>
            <a:r>
              <a:rPr lang="en-US" sz="2800" dirty="0"/>
              <a:t> </a:t>
            </a:r>
            <a:r>
              <a:rPr lang="en-US" sz="2800" dirty="0" err="1"/>
              <a:t>bol</a:t>
            </a:r>
            <a:r>
              <a:rPr lang="en-US" sz="2800" dirty="0"/>
              <a:t> </a:t>
            </a:r>
            <a:r>
              <a:rPr lang="en-US" sz="2800" dirty="0" err="1"/>
              <a:t>predchádzaný</a:t>
            </a:r>
            <a:r>
              <a:rPr lang="en-US" sz="2800" dirty="0"/>
              <a:t> </a:t>
            </a:r>
            <a:r>
              <a:rPr lang="en-US" sz="2800" dirty="0" err="1"/>
              <a:t>distraktorom</a:t>
            </a:r>
            <a:r>
              <a:rPr lang="en-US" sz="2800" dirty="0"/>
              <a:t>  </a:t>
            </a:r>
            <a:r>
              <a:rPr lang="en-US" sz="2800" dirty="0" err="1"/>
              <a:t>prichádzajúcim</a:t>
            </a:r>
            <a:r>
              <a:rPr lang="en-US" sz="2800" dirty="0"/>
              <a:t>  zo  </a:t>
            </a:r>
            <a:r>
              <a:rPr lang="en-US" sz="2800" dirty="0" err="1"/>
              <a:t>známej</a:t>
            </a:r>
            <a:r>
              <a:rPr lang="en-US" sz="2800" dirty="0"/>
              <a:t>  </a:t>
            </a:r>
            <a:r>
              <a:rPr lang="en-US" sz="2800" dirty="0" err="1"/>
              <a:t>polohy</a:t>
            </a:r>
            <a:r>
              <a:rPr lang="en-US" sz="2800" dirty="0"/>
              <a:t>.  CP </a:t>
            </a:r>
            <a:r>
              <a:rPr lang="en-US" sz="2800" dirty="0" err="1"/>
              <a:t>sa</a:t>
            </a:r>
            <a:r>
              <a:rPr lang="en-US" sz="2800" dirty="0"/>
              <a:t>  </a:t>
            </a:r>
            <a:r>
              <a:rPr lang="en-US" sz="2800" dirty="0" err="1"/>
              <a:t>prejavila</a:t>
            </a:r>
            <a:r>
              <a:rPr lang="en-US" sz="2800" dirty="0"/>
              <a:t>  </a:t>
            </a:r>
            <a:r>
              <a:rPr lang="en-US" sz="2800" dirty="0" err="1"/>
              <a:t>ako</a:t>
            </a:r>
            <a:r>
              <a:rPr lang="en-US" sz="2800" dirty="0"/>
              <a:t>  </a:t>
            </a:r>
            <a:r>
              <a:rPr lang="en-US" sz="2800" dirty="0" err="1"/>
              <a:t>posuny</a:t>
            </a:r>
            <a:r>
              <a:rPr lang="en-US" sz="2800" dirty="0"/>
              <a:t>  v </a:t>
            </a:r>
            <a:r>
              <a:rPr lang="en-US" sz="2800" dirty="0" err="1"/>
              <a:t>lokalizácii</a:t>
            </a:r>
            <a:r>
              <a:rPr lang="en-US" sz="2800" dirty="0"/>
              <a:t> </a:t>
            </a:r>
            <a:r>
              <a:rPr lang="en-US" sz="2800" dirty="0" err="1"/>
              <a:t>cieľového</a:t>
            </a:r>
            <a:r>
              <a:rPr lang="en-US" sz="2800" dirty="0"/>
              <a:t> </a:t>
            </a:r>
            <a:r>
              <a:rPr lang="en-US" sz="2800" dirty="0" err="1"/>
              <a:t>zvuku</a:t>
            </a:r>
            <a:r>
              <a:rPr lang="en-US" sz="2800" dirty="0"/>
              <a:t> po tom,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medzi</a:t>
            </a:r>
            <a:r>
              <a:rPr lang="en-US" sz="2800" dirty="0"/>
              <a:t> </a:t>
            </a:r>
            <a:r>
              <a:rPr lang="en-US" sz="2800" dirty="0" err="1"/>
              <a:t>cieľový</a:t>
            </a:r>
            <a:r>
              <a:rPr lang="en-US" sz="2800" dirty="0"/>
              <a:t> </a:t>
            </a:r>
            <a:r>
              <a:rPr lang="en-US" sz="2800" dirty="0" err="1"/>
              <a:t>zvuk</a:t>
            </a:r>
            <a:r>
              <a:rPr lang="en-US" sz="2800" dirty="0"/>
              <a:t> </a:t>
            </a:r>
            <a:r>
              <a:rPr lang="en-US" sz="2800" dirty="0" err="1"/>
              <a:t>začal</a:t>
            </a:r>
            <a:r>
              <a:rPr lang="en-US" sz="2800" dirty="0"/>
              <a:t> </a:t>
            </a:r>
            <a:r>
              <a:rPr lang="en-US" sz="2800" dirty="0" err="1"/>
              <a:t>vmiešavať</a:t>
            </a:r>
            <a:r>
              <a:rPr lang="en-US" sz="2800" dirty="0"/>
              <a:t> </a:t>
            </a:r>
            <a:r>
              <a:rPr lang="en-US" sz="2800" dirty="0" err="1"/>
              <a:t>distraktor</a:t>
            </a:r>
            <a:r>
              <a:rPr lang="en-US" sz="2800" dirty="0"/>
              <a:t>[2]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322B2-46D8-4466-B282-136DF7F8D6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/>
          <a:p>
            <a:pPr lvl="0"/>
            <a:r>
              <a:rPr lang="sk-SK" dirty="0"/>
              <a:t>							</a:t>
            </a:r>
            <a:r>
              <a:rPr lang="en-US" sz="4000" dirty="0" err="1"/>
              <a:t>Ciele</a:t>
            </a:r>
            <a:endParaRPr lang="en-US" dirty="0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AE90F49E-F16A-4C8D-8A73-92F0BCE0CAD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3846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 err="1"/>
              <a:t>Vypracovať</a:t>
            </a:r>
            <a:r>
              <a:rPr lang="en-US" sz="2800" dirty="0"/>
              <a:t> </a:t>
            </a:r>
            <a:r>
              <a:rPr lang="en-US" sz="2800" dirty="0" err="1"/>
              <a:t>prehľad</a:t>
            </a:r>
            <a:r>
              <a:rPr lang="en-US" sz="2800" dirty="0"/>
              <a:t> </a:t>
            </a:r>
            <a:r>
              <a:rPr lang="en-US" sz="2800" dirty="0" err="1"/>
              <a:t>doterajšieho</a:t>
            </a:r>
            <a:r>
              <a:rPr lang="en-US" sz="2800" dirty="0"/>
              <a:t> </a:t>
            </a:r>
            <a:r>
              <a:rPr lang="en-US" sz="2800" dirty="0" err="1"/>
              <a:t>výskumu</a:t>
            </a:r>
            <a:r>
              <a:rPr lang="en-US" sz="2800" dirty="0"/>
              <a:t> </a:t>
            </a:r>
            <a:r>
              <a:rPr lang="en-US" sz="2800" dirty="0" err="1"/>
              <a:t>týkajúceho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kontextuálnej</a:t>
            </a:r>
            <a:r>
              <a:rPr lang="en-US" sz="2800" dirty="0"/>
              <a:t> plasticity</a:t>
            </a:r>
          </a:p>
          <a:p>
            <a:pPr lvl="0"/>
            <a:r>
              <a:rPr lang="en-US" sz="2800" dirty="0" err="1"/>
              <a:t>Pripraviť</a:t>
            </a:r>
            <a:r>
              <a:rPr lang="en-US" sz="2800" dirty="0"/>
              <a:t> </a:t>
            </a:r>
            <a:r>
              <a:rPr lang="en-US" sz="2800" dirty="0" err="1"/>
              <a:t>experimentálny</a:t>
            </a:r>
            <a:r>
              <a:rPr lang="en-US" sz="2800" dirty="0"/>
              <a:t> setup </a:t>
            </a:r>
            <a:r>
              <a:rPr lang="en-US" sz="2800" dirty="0" err="1"/>
              <a:t>vo</a:t>
            </a:r>
            <a:r>
              <a:rPr lang="en-US" sz="2800" dirty="0"/>
              <a:t> </a:t>
            </a:r>
            <a:r>
              <a:rPr lang="en-US" sz="2800" dirty="0" err="1"/>
              <a:t>virtuálnom</a:t>
            </a:r>
            <a:r>
              <a:rPr lang="en-US" sz="2800" dirty="0"/>
              <a:t> </a:t>
            </a:r>
            <a:r>
              <a:rPr lang="en-US" sz="2800" dirty="0" err="1"/>
              <a:t>prostredí</a:t>
            </a:r>
            <a:endParaRPr lang="en-US" sz="2800" dirty="0"/>
          </a:p>
          <a:p>
            <a:pPr lvl="0"/>
            <a:r>
              <a:rPr lang="en-US" sz="2800" dirty="0"/>
              <a:t>Na </a:t>
            </a:r>
            <a:r>
              <a:rPr lang="en-US" sz="2800" dirty="0" err="1"/>
              <a:t>základe</a:t>
            </a:r>
            <a:r>
              <a:rPr lang="en-US" sz="2800" dirty="0"/>
              <a:t> </a:t>
            </a:r>
            <a:r>
              <a:rPr lang="en-US" sz="2800" dirty="0" err="1"/>
              <a:t>poskytnutých</a:t>
            </a:r>
            <a:r>
              <a:rPr lang="en-US" sz="2800" dirty="0"/>
              <a:t> MATLAB </a:t>
            </a:r>
            <a:r>
              <a:rPr lang="en-US" sz="2800" dirty="0" err="1"/>
              <a:t>skriptov</a:t>
            </a:r>
            <a:r>
              <a:rPr lang="en-US" sz="2800" dirty="0"/>
              <a:t> </a:t>
            </a:r>
            <a:r>
              <a:rPr lang="en-US" sz="2800" dirty="0" err="1"/>
              <a:t>naprogramovať</a:t>
            </a:r>
            <a:r>
              <a:rPr lang="en-US" sz="2800" dirty="0"/>
              <a:t> </a:t>
            </a:r>
            <a:r>
              <a:rPr lang="en-US" sz="2800" dirty="0" err="1"/>
              <a:t>experimentálnu</a:t>
            </a:r>
            <a:r>
              <a:rPr lang="en-US" sz="2800" dirty="0"/>
              <a:t> </a:t>
            </a:r>
            <a:r>
              <a:rPr lang="en-US" sz="2800" dirty="0" err="1"/>
              <a:t>procedúru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zber</a:t>
            </a:r>
            <a:r>
              <a:rPr lang="en-US" sz="2800" dirty="0"/>
              <a:t> </a:t>
            </a:r>
            <a:r>
              <a:rPr lang="en-US" sz="2800" dirty="0" err="1"/>
              <a:t>dát</a:t>
            </a:r>
            <a:endParaRPr lang="en-US" sz="2800" dirty="0"/>
          </a:p>
          <a:p>
            <a:pPr lvl="0"/>
            <a:r>
              <a:rPr lang="en-US" sz="2800" dirty="0" err="1"/>
              <a:t>Nazbierať</a:t>
            </a:r>
            <a:r>
              <a:rPr lang="en-US" sz="2800" dirty="0"/>
              <a:t> </a:t>
            </a:r>
            <a:r>
              <a:rPr lang="en-US" sz="2800" dirty="0" err="1"/>
              <a:t>experimentálne</a:t>
            </a:r>
            <a:r>
              <a:rPr lang="en-US" sz="2800" dirty="0"/>
              <a:t> </a:t>
            </a:r>
            <a:r>
              <a:rPr lang="en-US" sz="2800" dirty="0" err="1"/>
              <a:t>dáta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nových</a:t>
            </a:r>
            <a:r>
              <a:rPr lang="en-US" sz="2800" dirty="0"/>
              <a:t> </a:t>
            </a:r>
            <a:r>
              <a:rPr lang="en-US" sz="2800" dirty="0" err="1"/>
              <a:t>subjektoch</a:t>
            </a:r>
            <a:endParaRPr lang="en-US" sz="2800" dirty="0"/>
          </a:p>
          <a:p>
            <a:pPr lvl="0"/>
            <a:r>
              <a:rPr lang="en-US" sz="2800" dirty="0" err="1"/>
              <a:t>Analyzovať</a:t>
            </a:r>
            <a:r>
              <a:rPr lang="en-US" sz="2800" dirty="0"/>
              <a:t> a </a:t>
            </a:r>
            <a:r>
              <a:rPr lang="en-US" sz="2800" dirty="0" err="1"/>
              <a:t>vyhodnotiť</a:t>
            </a:r>
            <a:r>
              <a:rPr lang="en-US" sz="2800" dirty="0"/>
              <a:t> </a:t>
            </a:r>
            <a:r>
              <a:rPr lang="en-US" sz="2800" dirty="0" err="1"/>
              <a:t>experimentálne</a:t>
            </a:r>
            <a:r>
              <a:rPr lang="en-US" sz="2800" dirty="0"/>
              <a:t> </a:t>
            </a:r>
            <a:r>
              <a:rPr lang="en-US" sz="2800" dirty="0" err="1"/>
              <a:t>dáta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41E32-4053-4049-898A-88C4CED0B5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/>
          <a:p>
            <a:pPr lvl="0"/>
            <a:r>
              <a:rPr lang="sk-SK" dirty="0"/>
              <a:t>			</a:t>
            </a:r>
            <a:r>
              <a:rPr lang="en-US" sz="4000" dirty="0" err="1"/>
              <a:t>Odporúčaná</a:t>
            </a:r>
            <a:r>
              <a:rPr lang="en-US" sz="4000" dirty="0"/>
              <a:t> </a:t>
            </a:r>
            <a:r>
              <a:rPr lang="en-US" sz="4000" dirty="0" err="1"/>
              <a:t>literatúra</a:t>
            </a:r>
            <a:endParaRPr lang="en-US" dirty="0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BAB47DEE-2220-4693-B169-676C0643A8F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384675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/>
              <a:t>[1] </a:t>
            </a:r>
            <a:r>
              <a:rPr lang="en-US" sz="2400" dirty="0" err="1"/>
              <a:t>Kopčo</a:t>
            </a:r>
            <a:r>
              <a:rPr lang="en-US" sz="2400" dirty="0"/>
              <a:t>, N., </a:t>
            </a:r>
            <a:r>
              <a:rPr lang="en-US" sz="2400" dirty="0" err="1"/>
              <a:t>Marcinek</a:t>
            </a:r>
            <a:r>
              <a:rPr lang="en-US" sz="2400" dirty="0"/>
              <a:t>, L’., </a:t>
            </a:r>
            <a:r>
              <a:rPr lang="en-US" sz="2400" dirty="0" err="1"/>
              <a:t>Tomoriová</a:t>
            </a:r>
            <a:r>
              <a:rPr lang="en-US" sz="2400" dirty="0"/>
              <a:t>, B., and </a:t>
            </a:r>
            <a:r>
              <a:rPr lang="en-US" sz="2400" dirty="0" err="1"/>
              <a:t>Hládek</a:t>
            </a:r>
            <a:r>
              <a:rPr lang="en-US" sz="2400" dirty="0"/>
              <a:t>, L’. (2015). “Contextual plasticity, top-down, and non-auditory factors in sound localization with a distractor,” J. </a:t>
            </a:r>
            <a:r>
              <a:rPr lang="en-US" sz="2400" dirty="0" err="1"/>
              <a:t>Acoust</a:t>
            </a:r>
            <a:r>
              <a:rPr lang="en-US" sz="2400" dirty="0"/>
              <a:t>. Soc. Am. 137, EL281–EL287.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/>
              <a:t>[2] </a:t>
            </a:r>
            <a:r>
              <a:rPr lang="en-US" sz="2400" dirty="0" err="1"/>
              <a:t>Kopco</a:t>
            </a:r>
            <a:r>
              <a:rPr lang="en-US" sz="2400" dirty="0"/>
              <a:t>, N., Best, V., and Shinn-Cunningham, B. G. (2007). “Sound localization with a preceding distractor,” J. </a:t>
            </a:r>
            <a:r>
              <a:rPr lang="en-US" sz="2400" dirty="0" err="1"/>
              <a:t>Acoust</a:t>
            </a:r>
            <a:r>
              <a:rPr lang="en-US" sz="2400" dirty="0"/>
              <a:t>. Soc. Am. 121, 420–432.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/>
              <a:t>[3] </a:t>
            </a:r>
            <a:r>
              <a:rPr lang="en-US" sz="2400" dirty="0" err="1"/>
              <a:t>Hládek</a:t>
            </a:r>
            <a:r>
              <a:rPr lang="en-US" sz="2400" dirty="0"/>
              <a:t>, L., </a:t>
            </a:r>
            <a:r>
              <a:rPr lang="en-US" sz="2400" dirty="0" err="1"/>
              <a:t>Tomoriová</a:t>
            </a:r>
            <a:r>
              <a:rPr lang="en-US" sz="2400" dirty="0"/>
              <a:t>, B., and </a:t>
            </a:r>
            <a:r>
              <a:rPr lang="en-US" sz="2400" dirty="0" err="1"/>
              <a:t>Kopčo</a:t>
            </a:r>
            <a:r>
              <a:rPr lang="en-US" sz="2400" dirty="0"/>
              <a:t>, N. (2017). "Temporal characteristics of contextual effects in sound localization,"  J. </a:t>
            </a:r>
            <a:r>
              <a:rPr lang="en-US" sz="2400" dirty="0" err="1"/>
              <a:t>Acoust</a:t>
            </a:r>
            <a:r>
              <a:rPr lang="en-US" sz="2400" dirty="0"/>
              <a:t>. Soc. Am. 142, 3288–3296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/>
              <a:t>[4] Yost, W. A. (2000). Fundamentals of hearing: An introduction (4th ed.). San Diego: Academic Press.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BB4D1-9C37-4062-9F28-1B2EC52BD3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09650" y="3200400"/>
            <a:ext cx="9070975" cy="1262063"/>
          </a:xfrm>
        </p:spPr>
        <p:txBody>
          <a:bodyPr/>
          <a:lstStyle/>
          <a:p>
            <a:pPr lvl="0"/>
            <a:r>
              <a:rPr lang="sk-SK" dirty="0"/>
              <a:t>			</a:t>
            </a:r>
            <a:r>
              <a:rPr lang="en-US" sz="4400" dirty="0" err="1"/>
              <a:t>Ďakujem</a:t>
            </a:r>
            <a:r>
              <a:rPr lang="en-US" sz="4400" dirty="0"/>
              <a:t> za </a:t>
            </a:r>
            <a:r>
              <a:rPr lang="en-US" sz="4400" dirty="0" err="1"/>
              <a:t>pozornosť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TM02892315[[fn=Dym]]</Template>
  <TotalTime>34</TotalTime>
  <Words>324</Words>
  <Application>Microsoft Office PowerPoint</Application>
  <PresentationFormat>Vlastná</PresentationFormat>
  <Paragraphs>38</Paragraphs>
  <Slides>8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Liberation Sans</vt:lpstr>
      <vt:lpstr>Liberation Serif</vt:lpstr>
      <vt:lpstr>StarSymbol</vt:lpstr>
      <vt:lpstr>Wingdings 3</vt:lpstr>
      <vt:lpstr>Dym</vt:lpstr>
      <vt:lpstr>Sluchová kontextuálna plasticita vo virtuálnom prostredí</vt:lpstr>
      <vt:lpstr>Prezentácia programu PowerPoint</vt:lpstr>
      <vt:lpstr>  Priestorový sluch</vt:lpstr>
      <vt:lpstr>    Kontextuálna plasticita</vt:lpstr>
      <vt:lpstr>Prezentácia programu PowerPoint</vt:lpstr>
      <vt:lpstr>       Ciele</vt:lpstr>
      <vt:lpstr>   Odporúčaná literatúra</vt:lpstr>
      <vt:lpstr>   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Sluchová kontextuálna plasticita vo virtuálnom prostredí</dc:title>
  <dc:creator>Michaela Linkova</dc:creator>
  <cp:lastModifiedBy>Michaela Linkova</cp:lastModifiedBy>
  <cp:revision>9</cp:revision>
  <dcterms:created xsi:type="dcterms:W3CDTF">2019-06-21T19:59:22Z</dcterms:created>
  <dcterms:modified xsi:type="dcterms:W3CDTF">2019-06-21T18:53:38Z</dcterms:modified>
</cp:coreProperties>
</file>