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5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47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3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0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3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63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4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9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9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29CE-72F6-4F5B-AA60-497FA20F7CE8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21A0888-ADA0-4DCF-A383-08BBF133FA0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90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cssolutions.com/assumptions-of-the-factorial-anova/" TargetMode="External"/><Relationship Id="rId2" Type="http://schemas.openxmlformats.org/officeDocument/2006/relationships/hyperlink" Target="https://github.com/bastibe/Violinplot-Matla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ss-tutorials.com/spss-repeated-measures-anova-example-2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CDC02-144C-4D99-87AE-E593B2CA2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16" y="802298"/>
            <a:ext cx="1161448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000" dirty="0"/>
              <a:t>Modelovanie</a:t>
            </a:r>
            <a:r>
              <a:rPr lang="en-GB" sz="6000" dirty="0"/>
              <a:t> </a:t>
            </a:r>
            <a:r>
              <a:rPr lang="en-GB" sz="6000" dirty="0" err="1"/>
              <a:t>kontextuálnej</a:t>
            </a:r>
            <a:r>
              <a:rPr lang="en-GB" sz="6000" dirty="0"/>
              <a:t> plasticity v </a:t>
            </a:r>
            <a:r>
              <a:rPr lang="sk-SK" sz="6000" dirty="0"/>
              <a:t>reálnom</a:t>
            </a:r>
            <a:r>
              <a:rPr lang="en-GB" sz="6000" dirty="0"/>
              <a:t> a </a:t>
            </a:r>
            <a:r>
              <a:rPr lang="en-GB" sz="6000" dirty="0" err="1"/>
              <a:t>virtuálnom</a:t>
            </a:r>
            <a:r>
              <a:rPr lang="en-GB" sz="6000" dirty="0"/>
              <a:t> </a:t>
            </a:r>
            <a:r>
              <a:rPr lang="en-GB" sz="6000" dirty="0" err="1"/>
              <a:t>prostredí</a:t>
            </a:r>
            <a:endParaRPr lang="en-GB" sz="6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D808F5-B24A-47CC-87AE-0C9CA327E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6221" y="3619980"/>
            <a:ext cx="8637072" cy="2259996"/>
          </a:xfrm>
        </p:spPr>
        <p:txBody>
          <a:bodyPr>
            <a:normAutofit lnSpcReduction="10000"/>
          </a:bodyPr>
          <a:lstStyle/>
          <a:p>
            <a:pPr algn="ctr"/>
            <a:endParaRPr lang="en-GB" dirty="0"/>
          </a:p>
          <a:p>
            <a:pPr algn="ctr"/>
            <a:r>
              <a:rPr lang="sk-SK" dirty="0"/>
              <a:t>STANISLAVA Linková</a:t>
            </a:r>
          </a:p>
          <a:p>
            <a:pPr algn="ctr"/>
            <a:endParaRPr lang="sk-SK" dirty="0"/>
          </a:p>
          <a:p>
            <a:pPr algn="ctr"/>
            <a:r>
              <a:rPr lang="en-GB" dirty="0" err="1"/>
              <a:t>Ve</a:t>
            </a:r>
            <a:r>
              <a:rPr lang="sk-SK" dirty="0" err="1"/>
              <a:t>dúci</a:t>
            </a:r>
            <a:r>
              <a:rPr lang="sk-SK" dirty="0"/>
              <a:t> práce: doc. Ing. Norbert </a:t>
            </a:r>
            <a:r>
              <a:rPr lang="sk-SK" dirty="0" err="1"/>
              <a:t>Kopčo</a:t>
            </a:r>
            <a:r>
              <a:rPr lang="sk-SK" dirty="0"/>
              <a:t>, PhD.</a:t>
            </a:r>
          </a:p>
          <a:p>
            <a:pPr algn="ctr"/>
            <a:r>
              <a:rPr lang="sk-SK" dirty="0"/>
              <a:t>Konzultant: Ing. Peter Lokša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01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E5D2-A9F6-4A43-9CAA-29E53B46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Violin grafy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A0C9CE-20BE-4814-A8A3-B989890B9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Rozšírenie krabicových grafov (</a:t>
            </a:r>
            <a:r>
              <a:rPr lang="sk-SK" dirty="0" err="1"/>
              <a:t>boxplot</a:t>
            </a:r>
            <a:r>
              <a:rPr lang="sk-SK" dirty="0"/>
              <a:t>)</a:t>
            </a:r>
          </a:p>
          <a:p>
            <a:r>
              <a:rPr lang="en-GB" dirty="0" err="1"/>
              <a:t>Zah</a:t>
            </a:r>
            <a:r>
              <a:rPr lang="sk-SK" dirty="0" err="1"/>
              <a:t>ŕňa</a:t>
            </a:r>
            <a:r>
              <a:rPr lang="sk-SK" dirty="0"/>
              <a:t> odhad hustoty jadra údajov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80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0F531-9A4B-4BAD-A213-11410897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94BAA6-9435-44D8-8F60-AD17AD05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62DE0D-9A78-4BB9-B670-1B8A3DA09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16" y="140858"/>
            <a:ext cx="6887536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5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1B084-9122-4A41-AB78-D31E5353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40514E-8D9F-4E41-8988-5A52BC5DD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ECE3AC0-7BBA-43E7-90FB-2CEEE8E2F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997" y="569812"/>
            <a:ext cx="6134956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8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02937-C4A2-4404-B3C5-91AED5BF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kroky: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CBFE3C-D0DD-4F72-BF87-3CED6D04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Pokračovať vo vyhodnoteniach času odpovede</a:t>
            </a:r>
          </a:p>
          <a:p>
            <a:r>
              <a:rPr lang="sk-SK" dirty="0"/>
              <a:t>Spustiť testy predpokladov na našich dátach</a:t>
            </a:r>
          </a:p>
        </p:txBody>
      </p:sp>
    </p:spTree>
    <p:extLst>
      <p:ext uri="{BB962C8B-B14F-4D97-AF65-F5344CB8AC3E}">
        <p14:creationId xmlns:p14="http://schemas.microsoft.com/office/powerpoint/2010/main" val="241674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5743F-6576-4B23-BA03-E691CC33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Zdroje: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BC2AAF-3E96-422C-83A7-B5FFE9B2C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0" u="none" strike="noStrike" baseline="0" dirty="0">
                <a:latin typeface="+mn-lt"/>
              </a:rPr>
              <a:t>Howell</a:t>
            </a:r>
            <a:r>
              <a:rPr lang="sk-SK" sz="2000" i="0" u="none" strike="noStrike" baseline="0" dirty="0">
                <a:latin typeface="+mn-lt"/>
              </a:rPr>
              <a:t>, D.C. (2010). </a:t>
            </a:r>
            <a:r>
              <a:rPr lang="en-GB" sz="2000" i="0" u="none" strike="noStrike" baseline="0" dirty="0">
                <a:latin typeface="+mn-lt"/>
              </a:rPr>
              <a:t>Statistical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en-GB" sz="2000" i="0" u="none" strike="noStrike" baseline="0" dirty="0">
                <a:latin typeface="+mn-lt"/>
              </a:rPr>
              <a:t>Methods for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en-GB" sz="2000" i="0" u="none" strike="noStrike" baseline="0" dirty="0">
                <a:latin typeface="+mn-lt"/>
              </a:rPr>
              <a:t>Psychology</a:t>
            </a:r>
            <a:r>
              <a:rPr lang="sk-SK" sz="2000" i="0" u="none" strike="noStrike" baseline="0" dirty="0">
                <a:latin typeface="+mn-lt"/>
              </a:rPr>
              <a:t> (7th </a:t>
            </a:r>
            <a:r>
              <a:rPr lang="sk-SK" sz="2000" i="0" u="none" strike="noStrike" baseline="0" dirty="0" err="1">
                <a:latin typeface="+mn-lt"/>
              </a:rPr>
              <a:t>ed</a:t>
            </a:r>
            <a:r>
              <a:rPr lang="sk-SK" sz="2000" i="0" u="none" strike="noStrike" baseline="0" dirty="0">
                <a:latin typeface="+mn-lt"/>
              </a:rPr>
              <a:t>.) </a:t>
            </a:r>
            <a:r>
              <a:rPr lang="sk-SK" sz="2000" i="0" u="none" strike="noStrike" baseline="0" dirty="0" err="1">
                <a:latin typeface="+mn-lt"/>
              </a:rPr>
              <a:t>Cengage</a:t>
            </a:r>
            <a:r>
              <a:rPr lang="sk-SK" sz="2000" i="0" u="none" strike="noStrike" baseline="0" dirty="0">
                <a:latin typeface="+mn-lt"/>
              </a:rPr>
              <a:t> </a:t>
            </a:r>
            <a:r>
              <a:rPr lang="sk-SK" sz="2000" i="0" u="none" strike="noStrike" baseline="0" dirty="0" err="1">
                <a:latin typeface="+mn-lt"/>
              </a:rPr>
              <a:t>Learning</a:t>
            </a:r>
            <a:r>
              <a:rPr lang="sk-SK" sz="2000" i="0" u="none" strike="noStrike" baseline="0" dirty="0">
                <a:latin typeface="+mn-lt"/>
              </a:rPr>
              <a:t>, </a:t>
            </a:r>
            <a:r>
              <a:rPr lang="sk-SK" sz="2000" i="0" u="none" strike="noStrike" baseline="0" dirty="0" err="1">
                <a:latin typeface="+mn-lt"/>
              </a:rPr>
              <a:t>Wadsworth</a:t>
            </a:r>
            <a:r>
              <a:rPr lang="sk-SK" sz="2000" i="0" u="none" strike="noStrike" baseline="0" dirty="0">
                <a:latin typeface="+mn-lt"/>
              </a:rPr>
              <a:t>.</a:t>
            </a:r>
          </a:p>
          <a:p>
            <a:r>
              <a:rPr lang="sk-SK" dirty="0" err="1"/>
              <a:t>Seltman</a:t>
            </a:r>
            <a:r>
              <a:rPr lang="sk-SK" dirty="0"/>
              <a:t>, H.J. (2018). </a:t>
            </a:r>
            <a:r>
              <a:rPr lang="sk-SK" dirty="0" err="1"/>
              <a:t>Experimental</a:t>
            </a:r>
            <a:r>
              <a:rPr lang="sk-SK" dirty="0"/>
              <a:t> Design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Analysis</a:t>
            </a:r>
            <a:endParaRPr lang="sk-SK" dirty="0"/>
          </a:p>
          <a:p>
            <a:r>
              <a:rPr lang="en-GB" dirty="0">
                <a:hlinkClick r:id="rId2"/>
              </a:rPr>
              <a:t>https://github.com/bastibe/Violinplot-Matlab</a:t>
            </a:r>
            <a:endParaRPr lang="sk-SK" dirty="0"/>
          </a:p>
          <a:p>
            <a:r>
              <a:rPr lang="en-GB" dirty="0">
                <a:hlinkClick r:id="rId3"/>
              </a:rPr>
              <a:t>https://www.statisticssolutions.com/assumptions-of-the-factorial-anova/</a:t>
            </a:r>
            <a:endParaRPr lang="sk-SK" dirty="0"/>
          </a:p>
          <a:p>
            <a:r>
              <a:rPr lang="en-GB" dirty="0">
                <a:hlinkClick r:id="rId4"/>
              </a:rPr>
              <a:t>https://www.spss-tutorials.com/spss-repeated-measures-anova-example-2/</a:t>
            </a: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13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EEACB-E003-44D7-BCAA-6FC46DE8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20" y="2317622"/>
            <a:ext cx="6516559" cy="1766107"/>
          </a:xfrm>
        </p:spPr>
        <p:txBody>
          <a:bodyPr>
            <a:normAutofit/>
          </a:bodyPr>
          <a:lstStyle/>
          <a:p>
            <a:r>
              <a:rPr lang="sk-SK" sz="4000" dirty="0"/>
              <a:t>Ďakujem za pozornosť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4631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852D6-5B8A-4D5D-9C4C-8D2FF171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Sumariz</a:t>
            </a:r>
            <a:r>
              <a:rPr lang="sk-SK" dirty="0" err="1"/>
              <a:t>ácia</a:t>
            </a:r>
            <a:r>
              <a:rPr lang="sk-SK" dirty="0"/>
              <a:t> prezentácie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2F6E18-49A5-4086-A591-732266F3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Kr</a:t>
            </a:r>
            <a:r>
              <a:rPr lang="sk-SK" dirty="0" err="1"/>
              <a:t>átke</a:t>
            </a:r>
            <a:r>
              <a:rPr lang="sk-SK" dirty="0"/>
              <a:t> predstavenie predošlých experimentov</a:t>
            </a:r>
          </a:p>
          <a:p>
            <a:r>
              <a:rPr lang="sk-SK" dirty="0"/>
              <a:t>ANOVA a testovanie predpokladov</a:t>
            </a:r>
          </a:p>
          <a:p>
            <a:r>
              <a:rPr lang="sk-SK" dirty="0"/>
              <a:t>Ďalšie analýzy dát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9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082D8-3B3B-4E07-B381-F7EFC738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EXPerimenty</a:t>
            </a:r>
            <a:r>
              <a:rPr lang="sk-SK" dirty="0"/>
              <a:t> – reálne a virtuálne prostredie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11F1ED-C73B-4A4F-B02B-82EE8A013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A368F6F-496B-4BF9-A9D4-5567EBAAE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1" t="1977" r="1952" b="278"/>
          <a:stretch/>
        </p:blipFill>
        <p:spPr>
          <a:xfrm>
            <a:off x="1451579" y="2320571"/>
            <a:ext cx="4457700" cy="3000375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49F02F0-E09A-4809-85FC-7088CB591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723" y="2320571"/>
            <a:ext cx="430386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3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596A6-AC03-4D3F-9834-85BA59D7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228BE2-5B3F-41F8-9C58-CC6655B0B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9EA040B-5E94-49FE-B907-B600B3BF8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870" y="504640"/>
            <a:ext cx="7354691" cy="509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4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6CC24-3F21-4F80-99DC-16C4D242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ANOVa</a:t>
            </a:r>
            <a:r>
              <a:rPr lang="sk-SK" dirty="0"/>
              <a:t> – </a:t>
            </a:r>
            <a:r>
              <a:rPr lang="sk-SK" dirty="0" err="1"/>
              <a:t>analysis</a:t>
            </a:r>
            <a:r>
              <a:rPr lang="sk-SK" dirty="0"/>
              <a:t> of  </a:t>
            </a:r>
            <a:r>
              <a:rPr lang="sk-SK" dirty="0" err="1"/>
              <a:t>variance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A27A02-B751-4B29-B91D-12DC8160A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FAKTOR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Prostredie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Pozícia </a:t>
            </a:r>
            <a:r>
              <a:rPr lang="sk-SK" dirty="0" err="1"/>
              <a:t>adaptoru</a:t>
            </a:r>
            <a:endParaRPr lang="sk-SK" dirty="0"/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Pozícia targetu</a:t>
            </a:r>
          </a:p>
          <a:p>
            <a:pPr marL="457200" lvl="1" indent="0">
              <a:buNone/>
            </a:pPr>
            <a:endParaRPr lang="sk-SK" dirty="0"/>
          </a:p>
          <a:p>
            <a:r>
              <a:rPr lang="sk-SK" dirty="0"/>
              <a:t>ZÁVISLÁ PREMENNÁ: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dirty="0"/>
              <a:t>Odchýlka v lokalizácii targetu</a:t>
            </a:r>
          </a:p>
        </p:txBody>
      </p:sp>
    </p:spTree>
    <p:extLst>
      <p:ext uri="{BB962C8B-B14F-4D97-AF65-F5344CB8AC3E}">
        <p14:creationId xmlns:p14="http://schemas.microsoft.com/office/powerpoint/2010/main" val="17868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BCBE8-C0D9-4555-80B8-8B384DD1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anovy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313FBC-00B0-4267-B0E2-8BA41427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4710"/>
            <a:ext cx="9603275" cy="3450613"/>
          </a:xfrm>
        </p:spPr>
        <p:txBody>
          <a:bodyPr/>
          <a:lstStyle/>
          <a:p>
            <a:r>
              <a:rPr lang="sk-SK" dirty="0" err="1"/>
              <a:t>One-way</a:t>
            </a:r>
            <a:r>
              <a:rPr lang="sk-SK" dirty="0"/>
              <a:t>, </a:t>
            </a:r>
            <a:r>
              <a:rPr lang="sk-SK" dirty="0" err="1"/>
              <a:t>two-way</a:t>
            </a:r>
            <a:r>
              <a:rPr lang="sk-SK" dirty="0"/>
              <a:t>, </a:t>
            </a:r>
            <a:r>
              <a:rPr lang="sk-SK" dirty="0" err="1"/>
              <a:t>factorial</a:t>
            </a:r>
            <a:r>
              <a:rPr lang="sk-SK" dirty="0"/>
              <a:t> </a:t>
            </a:r>
          </a:p>
          <a:p>
            <a:r>
              <a:rPr lang="sk-SK" dirty="0" err="1"/>
              <a:t>Within-subjects</a:t>
            </a:r>
            <a:r>
              <a:rPr lang="sk-SK" dirty="0"/>
              <a:t> (v rámci skupiny),  </a:t>
            </a:r>
            <a:r>
              <a:rPr lang="sk-SK" dirty="0" err="1"/>
              <a:t>between-subjects</a:t>
            </a:r>
            <a:r>
              <a:rPr lang="sk-SK" dirty="0"/>
              <a:t> ( medzi skupinami)</a:t>
            </a:r>
          </a:p>
          <a:p>
            <a:r>
              <a:rPr lang="sk-SK" dirty="0"/>
              <a:t>Testuje sa nulová hypotéza:  Všetky priemery meraní sú rovnaké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87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102FA-A5B8-4741-8CF7-02D05047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Predpoklady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4B7D97-5B78-4781-95E4-111E7C66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Pozorovania sú nezávislé</a:t>
            </a:r>
          </a:p>
          <a:p>
            <a:r>
              <a:rPr lang="sk-SK" dirty="0"/>
              <a:t>Normalita </a:t>
            </a:r>
          </a:p>
          <a:p>
            <a:r>
              <a:rPr lang="sk-SK" dirty="0"/>
              <a:t>Sférickosť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5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622BA-7406-4307-BFA7-6A2FAFAF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normalita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7D9CCD-D19D-4636-AA38-31BD4F630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Dáta sú normálne distribuované</a:t>
            </a:r>
          </a:p>
          <a:p>
            <a:r>
              <a:rPr lang="sk-SK" dirty="0"/>
              <a:t>Test pomocou </a:t>
            </a:r>
            <a:r>
              <a:rPr lang="sk-SK" dirty="0" err="1"/>
              <a:t>histogramov</a:t>
            </a:r>
            <a:r>
              <a:rPr lang="sk-SK" dirty="0"/>
              <a:t> alebo </a:t>
            </a:r>
            <a:r>
              <a:rPr lang="sk-SK" dirty="0" err="1"/>
              <a:t>boxplotov</a:t>
            </a:r>
            <a:endParaRPr lang="sk-SK" dirty="0"/>
          </a:p>
          <a:p>
            <a:r>
              <a:rPr lang="sk-SK" dirty="0" err="1"/>
              <a:t>Kolmogorov-Smirnov</a:t>
            </a:r>
            <a:r>
              <a:rPr lang="sk-SK" dirty="0"/>
              <a:t> test</a:t>
            </a:r>
          </a:p>
          <a:p>
            <a:r>
              <a:rPr lang="sk-SK" dirty="0" err="1"/>
              <a:t>Shapiro-Wilkov</a:t>
            </a:r>
            <a:r>
              <a:rPr lang="sk-SK" dirty="0"/>
              <a:t> test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83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3DD26-7EA9-431A-852B-29C0F7D2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Sf</a:t>
            </a:r>
            <a:r>
              <a:rPr lang="sk-SK" dirty="0" err="1"/>
              <a:t>érickosť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857209-1CB2-4453-823E-6AFB1AD08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Rozptyly medzi všetkými kombináciami podmienok sú rovnaké</a:t>
            </a:r>
          </a:p>
          <a:p>
            <a:r>
              <a:rPr lang="sk-SK" dirty="0"/>
              <a:t>Ak má faktor aspoň 3 levely</a:t>
            </a:r>
          </a:p>
          <a:p>
            <a:r>
              <a:rPr lang="sk-SK" dirty="0" err="1"/>
              <a:t>Mauchlyho</a:t>
            </a:r>
            <a:r>
              <a:rPr lang="sk-SK" dirty="0"/>
              <a:t> test</a:t>
            </a:r>
          </a:p>
          <a:p>
            <a:r>
              <a:rPr lang="sk-SK" dirty="0"/>
              <a:t>Nevýhody testu:</a:t>
            </a:r>
          </a:p>
          <a:p>
            <a:pPr lvl="2"/>
            <a:r>
              <a:rPr lang="sk-SK" dirty="0" err="1"/>
              <a:t>Nedetekuje</a:t>
            </a:r>
            <a:r>
              <a:rPr lang="sk-SK" dirty="0"/>
              <a:t> narušenie predpokladu pri malých dátach</a:t>
            </a:r>
          </a:p>
          <a:p>
            <a:pPr lvl="2"/>
            <a:r>
              <a:rPr lang="sk-SK" dirty="0" err="1"/>
              <a:t>Detekuje</a:t>
            </a:r>
            <a:r>
              <a:rPr lang="sk-SK" dirty="0"/>
              <a:t> nesprávne narušenie pri veľkých dátach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15591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351</TotalTime>
  <Words>246</Words>
  <Application>Microsoft Office PowerPoint</Application>
  <PresentationFormat>Širokouhlá</PresentationFormat>
  <Paragraphs>52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Galéria</vt:lpstr>
      <vt:lpstr>Modelovanie kontextuálnej plasticity v reálnom a virtuálnom prostredí</vt:lpstr>
      <vt:lpstr>Sumarizácia prezentácie</vt:lpstr>
      <vt:lpstr>EXPerimenty – reálne a virtuálne prostredie</vt:lpstr>
      <vt:lpstr>Prezentácia programu PowerPoint</vt:lpstr>
      <vt:lpstr>ANOVa – analysis of  variance</vt:lpstr>
      <vt:lpstr>Typy anovy</vt:lpstr>
      <vt:lpstr>Predpoklady</vt:lpstr>
      <vt:lpstr>normalita</vt:lpstr>
      <vt:lpstr>Sférickosť</vt:lpstr>
      <vt:lpstr>Violin grafy</vt:lpstr>
      <vt:lpstr>Prezentácia programu PowerPoint</vt:lpstr>
      <vt:lpstr>Prezentácia programu PowerPoint</vt:lpstr>
      <vt:lpstr>Ďalšie kroky:</vt:lpstr>
      <vt:lpstr>Zdroje: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Stanka Linkova</dc:creator>
  <cp:lastModifiedBy>Stanka Linkova</cp:lastModifiedBy>
  <cp:revision>25</cp:revision>
  <dcterms:created xsi:type="dcterms:W3CDTF">2021-05-02T14:16:06Z</dcterms:created>
  <dcterms:modified xsi:type="dcterms:W3CDTF">2021-05-06T11:14:44Z</dcterms:modified>
</cp:coreProperties>
</file>