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3" r:id="rId8"/>
    <p:sldId id="270" r:id="rId9"/>
    <p:sldId id="264" r:id="rId10"/>
    <p:sldId id="265" r:id="rId11"/>
    <p:sldId id="266" r:id="rId12"/>
    <p:sldId id="263" r:id="rId13"/>
    <p:sldId id="267" r:id="rId14"/>
    <p:sldId id="268" r:id="rId15"/>
    <p:sldId id="271" r:id="rId16"/>
    <p:sldId id="272" r:id="rId17"/>
    <p:sldId id="276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02919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9434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97776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9284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8631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2, 2021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16526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2, 2021</a:t>
            </a:fld>
            <a:endParaRPr lang="en-US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28283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2, 2021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47842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270187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2, 2021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37273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33960BD-7AC1-4217-9611-AAA56D3EE38F}" type="datetime4">
              <a:rPr lang="en-US" smtClean="0"/>
              <a:pPr/>
              <a:t>May 2, 2021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31923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60BD-7AC1-4217-9611-AAA56D3EE38F}" type="datetime4">
              <a:rPr lang="en-US" smtClean="0"/>
              <a:pPr/>
              <a:t>May 2,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60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8D095B41-7312-4603-9F0F-93387C353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48EA29-A696-4721-BCBA-09D11DD553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t="40236" r="-1" b="3512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1042C936-444C-4F0D-9737-291EAFE1E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58AD77B-F6D4-4141-A9E8-F6875F628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7312" y="1152046"/>
            <a:ext cx="8637073" cy="1912326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 err="1">
                <a:latin typeface="+mn-lt"/>
              </a:rPr>
              <a:t>Anova</a:t>
            </a:r>
            <a:r>
              <a:rPr lang="sk-SK" sz="3200" b="1" dirty="0">
                <a:latin typeface="+mn-lt"/>
              </a:rPr>
              <a:t> - </a:t>
            </a:r>
            <a:r>
              <a:rPr lang="en-GB" sz="3200" b="1" i="0" u="none" strike="noStrike" baseline="0" dirty="0">
                <a:latin typeface="+mn-lt"/>
              </a:rPr>
              <a:t>David C. Howell</a:t>
            </a:r>
            <a:r>
              <a:rPr lang="sk-SK" sz="3200" b="1" i="0" u="none" strike="noStrike" baseline="0" dirty="0">
                <a:latin typeface="+mn-lt"/>
              </a:rPr>
              <a:t>, </a:t>
            </a:r>
            <a:r>
              <a:rPr lang="en-GB" sz="3200" b="1" i="0" u="none" strike="noStrike" baseline="0" dirty="0">
                <a:latin typeface="+mn-lt"/>
              </a:rPr>
              <a:t>Statistical</a:t>
            </a:r>
            <a:br>
              <a:rPr lang="en-GB" sz="3200" b="1" i="0" u="none" strike="noStrike" baseline="0" dirty="0">
                <a:latin typeface="+mn-lt"/>
              </a:rPr>
            </a:br>
            <a:r>
              <a:rPr lang="en-GB" sz="3200" b="1" i="0" u="none" strike="noStrike" baseline="0" dirty="0">
                <a:latin typeface="+mn-lt"/>
              </a:rPr>
              <a:t>Methods for</a:t>
            </a:r>
            <a:br>
              <a:rPr lang="en-GB" sz="3200" b="1" i="0" u="none" strike="noStrike" baseline="0" dirty="0">
                <a:latin typeface="+mn-lt"/>
              </a:rPr>
            </a:br>
            <a:r>
              <a:rPr lang="en-GB" sz="3200" b="1" i="0" u="none" strike="noStrike" baseline="0" dirty="0">
                <a:latin typeface="+mn-lt"/>
              </a:rPr>
              <a:t>Psychology</a:t>
            </a:r>
            <a:endParaRPr lang="en-GB" sz="3200" b="1" dirty="0">
              <a:latin typeface="+mn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8B43D1-347E-4588-A3AE-B3F168CFA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7313" y="3583635"/>
            <a:ext cx="8637072" cy="977621"/>
          </a:xfrm>
        </p:spPr>
        <p:txBody>
          <a:bodyPr>
            <a:normAutofit/>
          </a:bodyPr>
          <a:lstStyle/>
          <a:p>
            <a:pPr algn="ctr"/>
            <a:r>
              <a:rPr lang="sk-SK" dirty="0"/>
              <a:t>Stanislava Linková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61C4D9F-F4AF-4ED2-9310-56EB2E19C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3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419FDB25-3050-4009-9806-3000DDD1C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063EF0F-7BC0-4CFB-AB98-20A8DD91D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212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>
            <a:extLst>
              <a:ext uri="{FF2B5EF4-FFF2-40B4-BE49-F238E27FC236}">
                <a16:creationId xmlns:a16="http://schemas.microsoft.com/office/drawing/2014/main" id="{542DC40D-7861-41EC-A5E6-678271BDF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016" y="876097"/>
            <a:ext cx="10031768" cy="8115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cap="none" dirty="0"/>
              <a:t>SS – sums of squares</a:t>
            </a:r>
            <a:endParaRPr lang="en-US" sz="3600" cap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Nadpis 1">
                <a:extLst>
                  <a:ext uri="{FF2B5EF4-FFF2-40B4-BE49-F238E27FC236}">
                    <a16:creationId xmlns:a16="http://schemas.microsoft.com/office/drawing/2014/main" id="{3A8B1AAC-8FF4-4FDB-9B96-C56778A0916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96141" y="1999501"/>
                <a:ext cx="10031768" cy="81158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200" b="0" i="0" kern="1200" cap="all">
                    <a:solidFill>
                      <a:schemeClr val="tx1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GB" sz="3600" cap="none" dirty="0"/>
                  <a:t>S</a:t>
                </a:r>
                <a:r>
                  <a:rPr lang="sk-SK" sz="3600" cap="none" dirty="0"/>
                  <a:t>S</a:t>
                </a:r>
                <a:r>
                  <a:rPr lang="en-GB" sz="3600" cap="none" baseline="-25000" dirty="0"/>
                  <a:t>total</a:t>
                </a:r>
                <a:r>
                  <a:rPr lang="en-GB" sz="3600" cap="none" dirty="0"/>
                  <a:t> = ∑</a:t>
                </a:r>
                <a:r>
                  <a:rPr lang="sk-SK" sz="3600" cap="none" dirty="0"/>
                  <a:t>(x</a:t>
                </a:r>
                <a:r>
                  <a:rPr lang="en-GB" sz="3600" cap="none" baseline="-25000" dirty="0" err="1"/>
                  <a:t>ij</a:t>
                </a:r>
                <a:r>
                  <a:rPr lang="en-GB" sz="3600" cap="none" dirty="0"/>
                  <a:t> –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sk-SK" sz="3600" i="1" cap="none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sz="3600" i="1" cap="none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sk-SK" sz="3600" cap="none" dirty="0"/>
                  <a:t>)</a:t>
                </a:r>
                <a:r>
                  <a:rPr lang="en-GB" sz="3600" cap="none" baseline="30000" dirty="0"/>
                  <a:t>2</a:t>
                </a:r>
                <a:endParaRPr lang="en-US" sz="3600" cap="none" baseline="30000" dirty="0"/>
              </a:p>
            </p:txBody>
          </p:sp>
        </mc:Choice>
        <mc:Fallback xmlns="">
          <p:sp>
            <p:nvSpPr>
              <p:cNvPr id="21" name="Nadpis 1">
                <a:extLst>
                  <a:ext uri="{FF2B5EF4-FFF2-40B4-BE49-F238E27FC236}">
                    <a16:creationId xmlns:a16="http://schemas.microsoft.com/office/drawing/2014/main" id="{3A8B1AAC-8FF4-4FDB-9B96-C56778A091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141" y="1999501"/>
                <a:ext cx="10031768" cy="811586"/>
              </a:xfrm>
              <a:prstGeom prst="rect">
                <a:avLst/>
              </a:prstGeom>
              <a:blipFill>
                <a:blip r:embed="rId2"/>
                <a:stretch>
                  <a:fillRect l="-1702" t="-4511" b="-150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Nadpis 1">
            <a:extLst>
              <a:ext uri="{FF2B5EF4-FFF2-40B4-BE49-F238E27FC236}">
                <a16:creationId xmlns:a16="http://schemas.microsoft.com/office/drawing/2014/main" id="{E629DEAF-2ECC-402F-91B8-146EBC74C8E3}"/>
              </a:ext>
            </a:extLst>
          </p:cNvPr>
          <p:cNvSpPr txBox="1">
            <a:spLocks/>
          </p:cNvSpPr>
          <p:nvPr/>
        </p:nvSpPr>
        <p:spPr>
          <a:xfrm>
            <a:off x="1296141" y="3661319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cap="none" dirty="0"/>
              <a:t>S</a:t>
            </a:r>
            <a:r>
              <a:rPr lang="sk-SK" sz="3600" cap="none" dirty="0" err="1"/>
              <a:t>S</a:t>
            </a:r>
            <a:r>
              <a:rPr lang="sk-SK" sz="3600" cap="none" baseline="-25000" dirty="0" err="1"/>
              <a:t>error</a:t>
            </a:r>
            <a:r>
              <a:rPr lang="en-GB" sz="3600" cap="none" dirty="0"/>
              <a:t> = S</a:t>
            </a:r>
            <a:r>
              <a:rPr lang="sk-SK" sz="3600" cap="none" dirty="0"/>
              <a:t>S</a:t>
            </a:r>
            <a:r>
              <a:rPr lang="en-GB" sz="3600" cap="none" baseline="-25000" dirty="0"/>
              <a:t>total</a:t>
            </a:r>
            <a:r>
              <a:rPr lang="en-GB" sz="3600" cap="none" dirty="0"/>
              <a:t> - S</a:t>
            </a:r>
            <a:r>
              <a:rPr lang="sk-SK" sz="3600" cap="none" dirty="0"/>
              <a:t>S</a:t>
            </a:r>
            <a:r>
              <a:rPr lang="en-GB" sz="3600" cap="none" baseline="-25000" dirty="0"/>
              <a:t>t</a:t>
            </a:r>
            <a:r>
              <a:rPr lang="sk-SK" sz="3600" cap="none" baseline="-25000" dirty="0" err="1"/>
              <a:t>reat</a:t>
            </a:r>
            <a:r>
              <a:rPr lang="en-GB" sz="3600" cap="none" dirty="0"/>
              <a:t> </a:t>
            </a:r>
            <a:endParaRPr lang="en-US" sz="3600" cap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Nadpis 1">
                <a:extLst>
                  <a:ext uri="{FF2B5EF4-FFF2-40B4-BE49-F238E27FC236}">
                    <a16:creationId xmlns:a16="http://schemas.microsoft.com/office/drawing/2014/main" id="{CE644B08-23EC-4FED-B383-F0EED95A79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96141" y="2830410"/>
                <a:ext cx="10031768" cy="81158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200" b="0" i="0" kern="1200" cap="all">
                    <a:solidFill>
                      <a:schemeClr val="tx1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GB" sz="3600" cap="none" dirty="0"/>
                  <a:t>S</a:t>
                </a:r>
                <a:r>
                  <a:rPr lang="sk-SK" sz="3600" cap="none" dirty="0"/>
                  <a:t>S</a:t>
                </a:r>
                <a:r>
                  <a:rPr lang="en-GB" sz="3600" cap="none" baseline="-25000" dirty="0"/>
                  <a:t>t</a:t>
                </a:r>
                <a:r>
                  <a:rPr lang="sk-SK" sz="3600" cap="none" baseline="-25000" dirty="0" err="1"/>
                  <a:t>reat</a:t>
                </a:r>
                <a:r>
                  <a:rPr lang="en-GB" sz="3600" cap="none" dirty="0"/>
                  <a:t> = n*∑(</a:t>
                </a:r>
                <a:r>
                  <a:rPr lang="sk-SK" sz="3600" cap="none" dirty="0"/>
                  <a:t>x</a:t>
                </a:r>
                <a:r>
                  <a:rPr lang="en-GB" sz="3600" cap="none" baseline="-25000" dirty="0"/>
                  <a:t>j</a:t>
                </a:r>
                <a:r>
                  <a:rPr lang="en-GB" sz="3600" cap="none" dirty="0"/>
                  <a:t> –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sk-SK" sz="3600" i="1" cap="none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sz="3600" i="1" cap="none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sz="3600" cap="none" dirty="0"/>
                  <a:t>)</a:t>
                </a:r>
                <a:r>
                  <a:rPr lang="en-GB" sz="3600" cap="none" baseline="30000" dirty="0"/>
                  <a:t>2</a:t>
                </a:r>
                <a:endParaRPr lang="en-US" sz="3600" cap="none" dirty="0"/>
              </a:p>
            </p:txBody>
          </p:sp>
        </mc:Choice>
        <mc:Fallback xmlns="">
          <p:sp>
            <p:nvSpPr>
              <p:cNvPr id="5" name="Nadpis 1">
                <a:extLst>
                  <a:ext uri="{FF2B5EF4-FFF2-40B4-BE49-F238E27FC236}">
                    <a16:creationId xmlns:a16="http://schemas.microsoft.com/office/drawing/2014/main" id="{CE644B08-23EC-4FED-B383-F0EED95A79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141" y="2830410"/>
                <a:ext cx="10031768" cy="811586"/>
              </a:xfrm>
              <a:prstGeom prst="rect">
                <a:avLst/>
              </a:prstGeom>
              <a:blipFill>
                <a:blip r:embed="rId3"/>
                <a:stretch>
                  <a:fillRect l="-1702" t="-4511" b="-150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Nadpis 1">
                <a:extLst>
                  <a:ext uri="{FF2B5EF4-FFF2-40B4-BE49-F238E27FC236}">
                    <a16:creationId xmlns:a16="http://schemas.microsoft.com/office/drawing/2014/main" id="{4A761045-DFF9-4BF5-AC5F-9CE3B343211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96141" y="4472905"/>
                <a:ext cx="10031768" cy="81158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200" b="0" i="0" kern="1200" cap="all">
                    <a:solidFill>
                      <a:schemeClr val="tx1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GB" sz="3600" cap="none" dirty="0"/>
                  <a:t>S</a:t>
                </a:r>
                <a:r>
                  <a:rPr lang="sk-SK" sz="3600" cap="none" dirty="0" err="1"/>
                  <a:t>S</a:t>
                </a:r>
                <a:r>
                  <a:rPr lang="sk-SK" sz="3600" cap="none" baseline="-25000" dirty="0" err="1"/>
                  <a:t>error</a:t>
                </a:r>
                <a:r>
                  <a:rPr lang="en-GB" sz="3600" cap="none" dirty="0"/>
                  <a:t> = ∑(</a:t>
                </a:r>
                <a:r>
                  <a:rPr lang="sk-SK" sz="3600" cap="none" dirty="0"/>
                  <a:t>x</a:t>
                </a:r>
                <a:r>
                  <a:rPr lang="en-GB" sz="3600" cap="none" baseline="-25000" dirty="0" err="1"/>
                  <a:t>ij</a:t>
                </a:r>
                <a:r>
                  <a:rPr lang="en-GB" sz="3600" cap="none" dirty="0"/>
                  <a:t> –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sk-SK" sz="3600" i="1" cap="none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sz="3600" i="1" cap="none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m:rPr>
                        <m:sty m:val="p"/>
                      </m:rPr>
                      <a:rPr lang="sk-SK" sz="3600" b="0" i="0" cap="none" baseline="-25000" smtClean="0">
                        <a:latin typeface="Cambria Math" panose="02040503050406030204" pitchFamily="18" charset="0"/>
                      </a:rPr>
                      <m:t>j</m:t>
                    </m:r>
                  </m:oMath>
                </a14:m>
                <a:r>
                  <a:rPr lang="en-GB" sz="3600" cap="none" dirty="0"/>
                  <a:t>)</a:t>
                </a:r>
                <a:r>
                  <a:rPr lang="en-GB" sz="3600" cap="none" baseline="30000" dirty="0"/>
                  <a:t>2</a:t>
                </a:r>
                <a:endParaRPr lang="en-US" sz="3600" cap="none" dirty="0"/>
              </a:p>
            </p:txBody>
          </p:sp>
        </mc:Choice>
        <mc:Fallback xmlns="">
          <p:sp>
            <p:nvSpPr>
              <p:cNvPr id="6" name="Nadpis 1">
                <a:extLst>
                  <a:ext uri="{FF2B5EF4-FFF2-40B4-BE49-F238E27FC236}">
                    <a16:creationId xmlns:a16="http://schemas.microsoft.com/office/drawing/2014/main" id="{4A761045-DFF9-4BF5-AC5F-9CE3B3432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141" y="4472905"/>
                <a:ext cx="10031768" cy="811586"/>
              </a:xfrm>
              <a:prstGeom prst="rect">
                <a:avLst/>
              </a:prstGeom>
              <a:blipFill>
                <a:blip r:embed="rId4"/>
                <a:stretch>
                  <a:fillRect l="-1702" t="-4511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6397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>
            <a:extLst>
              <a:ext uri="{FF2B5EF4-FFF2-40B4-BE49-F238E27FC236}">
                <a16:creationId xmlns:a16="http://schemas.microsoft.com/office/drawing/2014/main" id="{542DC40D-7861-41EC-A5E6-678271BDF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016" y="876097"/>
            <a:ext cx="10031768" cy="8115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cap="none" dirty="0"/>
              <a:t>MS – mean squares</a:t>
            </a:r>
            <a:endParaRPr lang="en-US" sz="3600" cap="none" dirty="0"/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E629DEAF-2ECC-402F-91B8-146EBC74C8E3}"/>
              </a:ext>
            </a:extLst>
          </p:cNvPr>
          <p:cNvSpPr txBox="1">
            <a:spLocks/>
          </p:cNvSpPr>
          <p:nvPr/>
        </p:nvSpPr>
        <p:spPr>
          <a:xfrm>
            <a:off x="1296141" y="2851631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cap="none" dirty="0" err="1"/>
              <a:t>MS</a:t>
            </a:r>
            <a:r>
              <a:rPr lang="en-GB" sz="3600" cap="none" baseline="-25000" dirty="0" err="1"/>
              <a:t>error</a:t>
            </a:r>
            <a:r>
              <a:rPr lang="en-GB" sz="3600" cap="none" dirty="0"/>
              <a:t> = </a:t>
            </a:r>
            <a:r>
              <a:rPr lang="en-GB" sz="3600" cap="none" dirty="0" err="1"/>
              <a:t>SS</a:t>
            </a:r>
            <a:r>
              <a:rPr lang="en-GB" sz="3600" cap="none" baseline="-25000" dirty="0" err="1"/>
              <a:t>error</a:t>
            </a:r>
            <a:r>
              <a:rPr lang="en-GB" sz="3600" cap="none" dirty="0"/>
              <a:t> / </a:t>
            </a:r>
            <a:r>
              <a:rPr lang="en-GB" sz="3600" cap="none" dirty="0" err="1"/>
              <a:t>df</a:t>
            </a:r>
            <a:r>
              <a:rPr lang="en-GB" sz="3600" cap="none" baseline="-25000" dirty="0" err="1"/>
              <a:t>error</a:t>
            </a:r>
            <a:endParaRPr lang="en-US" sz="3600" cap="none" baseline="-25000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C7DD8F64-B1FB-4D5A-91C8-75B17EECACF6}"/>
              </a:ext>
            </a:extLst>
          </p:cNvPr>
          <p:cNvSpPr txBox="1">
            <a:spLocks/>
          </p:cNvSpPr>
          <p:nvPr/>
        </p:nvSpPr>
        <p:spPr>
          <a:xfrm>
            <a:off x="1296141" y="2040045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cap="none" dirty="0" err="1"/>
              <a:t>MS</a:t>
            </a:r>
            <a:r>
              <a:rPr lang="en-GB" sz="3600" cap="none" baseline="-25000" dirty="0" err="1"/>
              <a:t>treat</a:t>
            </a:r>
            <a:r>
              <a:rPr lang="en-GB" sz="3600" cap="none" dirty="0"/>
              <a:t> = </a:t>
            </a:r>
            <a:r>
              <a:rPr lang="en-GB" sz="3600" cap="none" dirty="0" err="1"/>
              <a:t>SS</a:t>
            </a:r>
            <a:r>
              <a:rPr lang="en-GB" sz="3600" cap="none" baseline="-25000" dirty="0" err="1"/>
              <a:t>treat</a:t>
            </a:r>
            <a:r>
              <a:rPr lang="en-GB" sz="3600" cap="none" dirty="0"/>
              <a:t> / </a:t>
            </a:r>
            <a:r>
              <a:rPr lang="en-GB" sz="3600" cap="none" dirty="0" err="1"/>
              <a:t>df</a:t>
            </a:r>
            <a:r>
              <a:rPr lang="en-GB" sz="3600" cap="none" baseline="-25000" dirty="0" err="1"/>
              <a:t>t</a:t>
            </a:r>
            <a:r>
              <a:rPr lang="sk-SK" sz="3600" cap="none" baseline="-25000" dirty="0" err="1"/>
              <a:t>reat</a:t>
            </a:r>
            <a:endParaRPr lang="en-US" sz="3600" cap="none" baseline="-25000" dirty="0"/>
          </a:p>
        </p:txBody>
      </p:sp>
    </p:spTree>
    <p:extLst>
      <p:ext uri="{BB962C8B-B14F-4D97-AF65-F5344CB8AC3E}">
        <p14:creationId xmlns:p14="http://schemas.microsoft.com/office/powerpoint/2010/main" val="1096172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B41EBEBE-47CD-4046-AD07-B46D0F1DAF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664" y="2090569"/>
            <a:ext cx="8914672" cy="292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636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>
            <a:extLst>
              <a:ext uri="{FF2B5EF4-FFF2-40B4-BE49-F238E27FC236}">
                <a16:creationId xmlns:a16="http://schemas.microsoft.com/office/drawing/2014/main" id="{542DC40D-7861-41EC-A5E6-678271BDF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016" y="876097"/>
            <a:ext cx="10031768" cy="8115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i="1" cap="none" dirty="0"/>
              <a:t>F</a:t>
            </a:r>
            <a:r>
              <a:rPr lang="en-GB" sz="3600" cap="none" dirty="0"/>
              <a:t> </a:t>
            </a:r>
            <a:r>
              <a:rPr lang="en-GB" sz="3600" cap="none" dirty="0" err="1"/>
              <a:t>hodnota</a:t>
            </a:r>
            <a:endParaRPr lang="en-US" sz="3600" cap="none" dirty="0"/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3A8B1AAC-8FF4-4FDB-9B96-C56778A09165}"/>
              </a:ext>
            </a:extLst>
          </p:cNvPr>
          <p:cNvSpPr txBox="1">
            <a:spLocks/>
          </p:cNvSpPr>
          <p:nvPr/>
        </p:nvSpPr>
        <p:spPr>
          <a:xfrm>
            <a:off x="1225120" y="1964902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cap="none" dirty="0"/>
              <a:t>F = </a:t>
            </a:r>
            <a:r>
              <a:rPr lang="en-GB" sz="3600" cap="none" dirty="0" err="1"/>
              <a:t>MS</a:t>
            </a:r>
            <a:r>
              <a:rPr lang="en-GB" sz="3600" cap="none" baseline="-25000" dirty="0" err="1"/>
              <a:t>treat</a:t>
            </a:r>
            <a:r>
              <a:rPr lang="en-GB" sz="3600" cap="none" baseline="-25000" dirty="0"/>
              <a:t> </a:t>
            </a:r>
            <a:r>
              <a:rPr lang="en-GB" sz="3600" cap="none" dirty="0"/>
              <a:t>/ </a:t>
            </a:r>
            <a:r>
              <a:rPr lang="en-GB" sz="3600" cap="none" dirty="0" err="1"/>
              <a:t>MS</a:t>
            </a:r>
            <a:r>
              <a:rPr lang="en-GB" sz="3600" cap="none" baseline="-25000" dirty="0" err="1"/>
              <a:t>error</a:t>
            </a:r>
            <a:endParaRPr lang="en-US" sz="3600" cap="none" baseline="-250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0C8E37F-8287-4D9E-9080-78EC4E8FF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446" y="4943209"/>
            <a:ext cx="6171122" cy="811586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CFF5CFB2-B5ED-46B6-8B65-B58FC35F5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446" y="3766789"/>
            <a:ext cx="6171122" cy="81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805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30ACAE-B0B2-4DCD-8862-5825898F3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Repeated measures = within subjects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7A4C992-4475-46B4-A89E-D8137BC43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Subjekt</a:t>
            </a:r>
            <a:r>
              <a:rPr lang="en-GB" dirty="0"/>
              <a:t> </a:t>
            </a:r>
            <a:r>
              <a:rPr lang="en-GB" dirty="0" err="1"/>
              <a:t>pozorovan</a:t>
            </a:r>
            <a:r>
              <a:rPr lang="sk-SK" dirty="0"/>
              <a:t>ý za rôznych podmienok</a:t>
            </a:r>
          </a:p>
          <a:p>
            <a:r>
              <a:rPr lang="sk-SK" dirty="0"/>
              <a:t>Výsledky </a:t>
            </a:r>
            <a:r>
              <a:rPr lang="en-GB" dirty="0" err="1"/>
              <a:t>porovn</a:t>
            </a:r>
            <a:r>
              <a:rPr lang="sk-SK" dirty="0" err="1"/>
              <a:t>ávané</a:t>
            </a:r>
            <a:r>
              <a:rPr lang="sk-SK" dirty="0"/>
              <a:t> z rôznych testov </a:t>
            </a:r>
          </a:p>
          <a:p>
            <a:r>
              <a:rPr lang="sk-SK" dirty="0"/>
              <a:t>Výsledky získané v rámci členov rodiny</a:t>
            </a:r>
          </a:p>
          <a:p>
            <a:r>
              <a:rPr lang="sk-SK" dirty="0"/>
              <a:t>Subjekt pozorovaný po dlhých časových intervaloch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461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5540CE-8170-43A8-ACD3-C3B0B3984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/>
              <a:t>Model 1</a:t>
            </a:r>
            <a:endParaRPr lang="en-GB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04BF8919-42A8-4D97-B603-7A14DE8F0D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90000"/>
                  </a:lnSpc>
                  <a:spcBef>
                    <a:spcPct val="0"/>
                  </a:spcBef>
                  <a:buNone/>
                </a:pPr>
                <a:r>
                  <a:rPr lang="sk-SK" sz="3200" cap="none" dirty="0"/>
                  <a:t>x</a:t>
                </a:r>
                <a:r>
                  <a:rPr lang="en-GB" sz="3200" cap="none" baseline="-25000" dirty="0" err="1"/>
                  <a:t>ij</a:t>
                </a:r>
                <a:r>
                  <a:rPr lang="en-GB" sz="3200" cap="all" dirty="0">
                    <a:latin typeface="+mj-lt"/>
                    <a:ea typeface="+mj-ea"/>
                    <a:cs typeface="+mj-cs"/>
                  </a:rPr>
                  <a:t> = </a:t>
                </a:r>
                <a:r>
                  <a:rPr lang="en-GB" sz="2800" b="0" i="0" dirty="0">
                    <a:solidFill>
                      <a:srgbClr val="343131"/>
                    </a:solidFill>
                    <a:effectLst/>
                    <a:latin typeface="Helvetica" panose="020B0604020202020204" pitchFamily="34" charset="0"/>
                  </a:rPr>
                  <a:t>µ</a:t>
                </a:r>
                <a:r>
                  <a:rPr lang="sk-SK" sz="3200" cap="all" dirty="0">
                    <a:latin typeface="+mj-lt"/>
                    <a:ea typeface="+mj-ea"/>
                    <a:cs typeface="+mj-cs"/>
                  </a:rPr>
                  <a:t> </a:t>
                </a:r>
                <a:r>
                  <a:rPr lang="en-GB" sz="3200" cap="all" dirty="0">
                    <a:latin typeface="+mj-lt"/>
                    <a:ea typeface="+mj-ea"/>
                    <a:cs typeface="+mj-cs"/>
                  </a:rPr>
                  <a:t>+ </a:t>
                </a:r>
                <a14:m>
                  <m:oMath xmlns:m="http://schemas.openxmlformats.org/officeDocument/2006/math">
                    <m:r>
                      <a:rPr lang="el-GR" sz="320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3200" cap="none" baseline="-25000" dirty="0" err="1"/>
                  <a:t>i</a:t>
                </a:r>
                <a:r>
                  <a:rPr lang="en-GB" sz="3200" cap="all" dirty="0">
                    <a:latin typeface="+mj-lt"/>
                    <a:ea typeface="+mj-ea"/>
                    <a:cs typeface="+mj-cs"/>
                  </a:rPr>
                  <a:t> +</a:t>
                </a:r>
                <a:r>
                  <a:rPr lang="en-GB" sz="3200" i="1" dirty="0">
                    <a:latin typeface="Cambria Math" panose="02040503050406030204" pitchFamily="18" charset="0"/>
                  </a:rPr>
                  <a:t> </a:t>
                </a:r>
                <a:r>
                  <a:rPr lang="el-GR" sz="3200" i="1" dirty="0">
                    <a:latin typeface="Cambria Math" panose="02040503050406030204" pitchFamily="18" charset="0"/>
                  </a:rPr>
                  <a:t>τ</a:t>
                </a:r>
                <a:r>
                  <a:rPr lang="en-GB" sz="3200" cap="none" baseline="-25000" dirty="0"/>
                  <a:t>j</a:t>
                </a:r>
                <a:r>
                  <a:rPr lang="en-GB" sz="3200" cap="all" dirty="0">
                    <a:latin typeface="+mj-lt"/>
                    <a:ea typeface="+mj-ea"/>
                    <a:cs typeface="+mj-cs"/>
                  </a:rPr>
                  <a:t> +</a:t>
                </a:r>
                <a:r>
                  <a:rPr lang="en-GB" sz="3200" i="1" dirty="0">
                    <a:latin typeface="Cambria Math" panose="02040503050406030204" pitchFamily="18" charset="0"/>
                  </a:rPr>
                  <a:t> </a:t>
                </a:r>
                <a:r>
                  <a:rPr lang="el-GR" sz="3200" i="1" dirty="0">
                    <a:latin typeface="Cambria Math" panose="02040503050406030204" pitchFamily="18" charset="0"/>
                  </a:rPr>
                  <a:t>ε</a:t>
                </a:r>
                <a:r>
                  <a:rPr lang="en-GB" sz="3200" cap="none" baseline="-25000" dirty="0" err="1"/>
                  <a:t>ij</a:t>
                </a:r>
                <a:r>
                  <a:rPr lang="en-GB" sz="3200" cap="all" dirty="0">
                    <a:latin typeface="+mj-lt"/>
                    <a:ea typeface="+mj-ea"/>
                    <a:cs typeface="+mj-cs"/>
                  </a:rPr>
                  <a:t> </a:t>
                </a:r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04BF8919-42A8-4D97-B603-7A14DE8F0D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87" t="-3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671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5540CE-8170-43A8-ACD3-C3B0B3984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/>
              <a:t>Model 2</a:t>
            </a:r>
            <a:endParaRPr lang="en-GB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objekt pre obsah 2">
                <a:extLst>
                  <a:ext uri="{FF2B5EF4-FFF2-40B4-BE49-F238E27FC236}">
                    <a16:creationId xmlns:a16="http://schemas.microsoft.com/office/drawing/2014/main" id="{08B24FBB-07DE-4656-A723-8A7FEC4AE42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1579" y="1972823"/>
                <a:ext cx="9603275" cy="3450613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800" kern="1200" cap="none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400" kern="1200" cap="none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200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90000"/>
                  </a:lnSpc>
                  <a:spcBef>
                    <a:spcPct val="0"/>
                  </a:spcBef>
                  <a:buNone/>
                </a:pPr>
                <a:r>
                  <a:rPr lang="sk-SK" sz="3200" dirty="0"/>
                  <a:t>x</a:t>
                </a:r>
                <a:r>
                  <a:rPr lang="en-GB" sz="3200" baseline="-25000" dirty="0" err="1"/>
                  <a:t>ij</a:t>
                </a:r>
                <a:r>
                  <a:rPr lang="en-GB" sz="3200" cap="all" dirty="0">
                    <a:latin typeface="+mj-lt"/>
                    <a:ea typeface="+mj-ea"/>
                    <a:cs typeface="+mj-cs"/>
                  </a:rPr>
                  <a:t> = </a:t>
                </a:r>
                <a:r>
                  <a:rPr lang="en-GB" sz="2800" dirty="0">
                    <a:solidFill>
                      <a:srgbClr val="343131"/>
                    </a:solidFill>
                    <a:latin typeface="Helvetica" panose="020B0604020202020204" pitchFamily="34" charset="0"/>
                  </a:rPr>
                  <a:t>µ</a:t>
                </a:r>
                <a:r>
                  <a:rPr lang="sk-SK" sz="3200" cap="all" dirty="0">
                    <a:latin typeface="+mj-lt"/>
                    <a:ea typeface="+mj-ea"/>
                    <a:cs typeface="+mj-cs"/>
                  </a:rPr>
                  <a:t> </a:t>
                </a:r>
                <a:r>
                  <a:rPr lang="en-GB" sz="3200" cap="all" dirty="0">
                    <a:latin typeface="+mj-lt"/>
                    <a:ea typeface="+mj-ea"/>
                    <a:cs typeface="+mj-cs"/>
                  </a:rPr>
                  <a:t>+</a:t>
                </a:r>
                <a:r>
                  <a:rPr lang="el-GR" sz="3200" dirty="0"/>
                  <a:t> </a:t>
                </a:r>
                <a14:m>
                  <m:oMath xmlns:m="http://schemas.openxmlformats.org/officeDocument/2006/math">
                    <m:r>
                      <a:rPr lang="el-GR" sz="3200" i="1">
                        <a:latin typeface="Cambria Math" panose="02040503050406030204" pitchFamily="18" charset="0"/>
                      </a:rPr>
                      <m:t>𝜋</m:t>
                    </m:r>
                    <m:r>
                      <m:rPr>
                        <m:sty m:val="p"/>
                      </m:rPr>
                      <a:rPr lang="en-GB" sz="3200" b="0" i="0" baseline="-2500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GB" sz="3200" cap="all" dirty="0">
                    <a:latin typeface="+mj-lt"/>
                    <a:ea typeface="+mj-ea"/>
                    <a:cs typeface="+mj-cs"/>
                  </a:rPr>
                  <a:t> + </a:t>
                </a:r>
                <a14:m>
                  <m:oMath xmlns:m="http://schemas.openxmlformats.org/officeDocument/2006/math">
                    <m:r>
                      <a:rPr lang="el-GR" sz="320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3200" i="1" dirty="0">
                    <a:latin typeface="Cambria Math" panose="02040503050406030204" pitchFamily="18" charset="0"/>
                  </a:rPr>
                  <a:t>*</a:t>
                </a:r>
                <a:r>
                  <a:rPr lang="sk-SK" sz="3200" i="1" dirty="0">
                    <a:latin typeface="Cambria Math" panose="02040503050406030204" pitchFamily="18" charset="0"/>
                  </a:rPr>
                  <a:t> </a:t>
                </a:r>
                <a:r>
                  <a:rPr lang="el-GR" sz="3200" i="1" dirty="0">
                    <a:latin typeface="Cambria Math" panose="02040503050406030204" pitchFamily="18" charset="0"/>
                  </a:rPr>
                  <a:t>τ</a:t>
                </a:r>
                <a:r>
                  <a:rPr lang="en-GB" sz="3600" baseline="-25000" dirty="0" err="1">
                    <a:latin typeface="Cambria Math" panose="02040503050406030204" pitchFamily="18" charset="0"/>
                  </a:rPr>
                  <a:t>i</a:t>
                </a:r>
                <a:r>
                  <a:rPr lang="en-GB" sz="3200" baseline="-25000" dirty="0" err="1"/>
                  <a:t>j</a:t>
                </a:r>
                <a:r>
                  <a:rPr lang="en-GB" sz="3200" cap="all" dirty="0">
                    <a:latin typeface="+mj-lt"/>
                    <a:ea typeface="+mj-ea"/>
                    <a:cs typeface="+mj-cs"/>
                  </a:rPr>
                  <a:t> +</a:t>
                </a:r>
                <a:r>
                  <a:rPr lang="en-GB" sz="3200" i="1" dirty="0">
                    <a:latin typeface="Cambria Math" panose="02040503050406030204" pitchFamily="18" charset="0"/>
                  </a:rPr>
                  <a:t> </a:t>
                </a:r>
                <a:r>
                  <a:rPr lang="el-GR" sz="3200" i="1" dirty="0">
                    <a:latin typeface="Cambria Math" panose="02040503050406030204" pitchFamily="18" charset="0"/>
                  </a:rPr>
                  <a:t>τ</a:t>
                </a:r>
                <a:r>
                  <a:rPr lang="en-GB" sz="3200" baseline="-25000" dirty="0"/>
                  <a:t>j</a:t>
                </a:r>
                <a:r>
                  <a:rPr lang="en-GB" sz="3200" cap="all" dirty="0">
                    <a:latin typeface="+mj-lt"/>
                    <a:ea typeface="+mj-ea"/>
                    <a:cs typeface="+mj-cs"/>
                  </a:rPr>
                  <a:t> +</a:t>
                </a:r>
                <a:r>
                  <a:rPr lang="en-GB" sz="3200" i="1" dirty="0">
                    <a:latin typeface="Cambria Math" panose="02040503050406030204" pitchFamily="18" charset="0"/>
                  </a:rPr>
                  <a:t> </a:t>
                </a:r>
                <a:r>
                  <a:rPr lang="el-GR" sz="3200" i="1" dirty="0">
                    <a:latin typeface="Cambria Math" panose="02040503050406030204" pitchFamily="18" charset="0"/>
                  </a:rPr>
                  <a:t>ε</a:t>
                </a:r>
                <a:r>
                  <a:rPr lang="en-GB" sz="3200" baseline="-25000" dirty="0" err="1"/>
                  <a:t>ij</a:t>
                </a:r>
                <a:r>
                  <a:rPr lang="en-GB" sz="3200" cap="all" dirty="0">
                    <a:latin typeface="+mj-lt"/>
                    <a:ea typeface="+mj-ea"/>
                    <a:cs typeface="+mj-cs"/>
                  </a:rPr>
                  <a:t> </a:t>
                </a:r>
              </a:p>
            </p:txBody>
          </p:sp>
        </mc:Choice>
        <mc:Fallback xmlns="">
          <p:sp>
            <p:nvSpPr>
              <p:cNvPr id="4" name="Zástupný objekt pre obsah 2">
                <a:extLst>
                  <a:ext uri="{FF2B5EF4-FFF2-40B4-BE49-F238E27FC236}">
                    <a16:creationId xmlns:a16="http://schemas.microsoft.com/office/drawing/2014/main" id="{08B24FBB-07DE-4656-A723-8A7FEC4AE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579" y="1972823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 l="-1587" t="-3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0277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3D1A2-665F-43B6-9565-BA62B3ADC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E672BC1-860F-439D-BE2E-29F2812AF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6B1B5E4F-ED13-4455-BE67-81ADD1BB4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53" y="896354"/>
            <a:ext cx="11217326" cy="446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896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256F1-642D-484F-94A0-7FD1C4745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 </a:t>
            </a:r>
            <a:r>
              <a:rPr lang="sk-SK" cap="none" dirty="0"/>
              <a:t>hodnota</a:t>
            </a:r>
            <a:endParaRPr lang="en-GB" dirty="0"/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33A856A2-F127-42B2-BFDC-BE6904F0765A}"/>
              </a:ext>
            </a:extLst>
          </p:cNvPr>
          <p:cNvSpPr txBox="1">
            <a:spLocks/>
          </p:cNvSpPr>
          <p:nvPr/>
        </p:nvSpPr>
        <p:spPr>
          <a:xfrm>
            <a:off x="1451579" y="2078145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sz="3600" cap="none" dirty="0"/>
              <a:t>E(</a:t>
            </a:r>
            <a:r>
              <a:rPr lang="en-GB" sz="3600" cap="none" dirty="0"/>
              <a:t>M</a:t>
            </a:r>
            <a:r>
              <a:rPr lang="sk-SK" sz="3600" cap="none" dirty="0" err="1"/>
              <a:t>S</a:t>
            </a:r>
            <a:r>
              <a:rPr lang="sk-SK" sz="3600" cap="none" baseline="-25000" dirty="0" err="1"/>
              <a:t>between</a:t>
            </a:r>
            <a:r>
              <a:rPr lang="sk-SK" sz="3600" cap="none" baseline="-25000" dirty="0"/>
              <a:t> </a:t>
            </a:r>
            <a:r>
              <a:rPr lang="sk-SK" sz="3600" cap="none" baseline="-25000" dirty="0" err="1"/>
              <a:t>subj</a:t>
            </a:r>
            <a:r>
              <a:rPr lang="sk-SK" sz="3600" cap="none" dirty="0"/>
              <a:t>) </a:t>
            </a:r>
            <a:r>
              <a:rPr lang="en-GB" sz="3600" cap="none" dirty="0"/>
              <a:t>/ </a:t>
            </a:r>
            <a:r>
              <a:rPr lang="sk-SK" sz="3600" cap="none" dirty="0"/>
              <a:t>E(</a:t>
            </a:r>
            <a:r>
              <a:rPr lang="en-GB" sz="3600" cap="none" dirty="0"/>
              <a:t>M</a:t>
            </a:r>
            <a:r>
              <a:rPr lang="sk-SK" sz="3600" cap="none" dirty="0" err="1"/>
              <a:t>S</a:t>
            </a:r>
            <a:r>
              <a:rPr lang="sk-SK" sz="3600" cap="none" baseline="-25000" dirty="0" err="1"/>
              <a:t>error</a:t>
            </a:r>
            <a:r>
              <a:rPr lang="sk-SK" sz="3600" cap="none" dirty="0"/>
              <a:t>)</a:t>
            </a:r>
            <a:endParaRPr lang="en-US" sz="3600" cap="none" baseline="-25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6934D91D-C077-490D-A876-06A851AF6C30}"/>
              </a:ext>
            </a:extLst>
          </p:cNvPr>
          <p:cNvSpPr txBox="1">
            <a:spLocks/>
          </p:cNvSpPr>
          <p:nvPr/>
        </p:nvSpPr>
        <p:spPr>
          <a:xfrm>
            <a:off x="1451579" y="3023207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sz="3600" cap="none" dirty="0"/>
              <a:t>E(</a:t>
            </a:r>
            <a:r>
              <a:rPr lang="en-GB" sz="3600" cap="none" dirty="0"/>
              <a:t>M</a:t>
            </a:r>
            <a:r>
              <a:rPr lang="sk-SK" sz="3600" cap="none" dirty="0" err="1"/>
              <a:t>S</a:t>
            </a:r>
            <a:r>
              <a:rPr lang="sk-SK" sz="3600" cap="none" baseline="-25000" dirty="0" err="1"/>
              <a:t>treat</a:t>
            </a:r>
            <a:r>
              <a:rPr lang="sk-SK" sz="3600" cap="none" dirty="0"/>
              <a:t>) </a:t>
            </a:r>
            <a:r>
              <a:rPr lang="en-GB" sz="3600" cap="none" dirty="0"/>
              <a:t>/ </a:t>
            </a:r>
            <a:r>
              <a:rPr lang="sk-SK" sz="3600" cap="none" dirty="0"/>
              <a:t>E(</a:t>
            </a:r>
            <a:r>
              <a:rPr lang="en-GB" sz="3600" cap="none" dirty="0"/>
              <a:t>M</a:t>
            </a:r>
            <a:r>
              <a:rPr lang="sk-SK" sz="3600" cap="none" dirty="0" err="1"/>
              <a:t>S</a:t>
            </a:r>
            <a:r>
              <a:rPr lang="sk-SK" sz="3600" cap="none" baseline="-25000" dirty="0" err="1"/>
              <a:t>error</a:t>
            </a:r>
            <a:r>
              <a:rPr lang="sk-SK" sz="3600" cap="none" dirty="0"/>
              <a:t>)</a:t>
            </a:r>
            <a:endParaRPr lang="en-US" sz="3600" cap="none" baseline="-25000" dirty="0"/>
          </a:p>
        </p:txBody>
      </p:sp>
    </p:spTree>
    <p:extLst>
      <p:ext uri="{BB962C8B-B14F-4D97-AF65-F5344CB8AC3E}">
        <p14:creationId xmlns:p14="http://schemas.microsoft.com/office/powerpoint/2010/main" val="560844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5EF2A-DFEE-40F4-ACA5-C05105D6E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Compound</a:t>
            </a:r>
            <a:r>
              <a:rPr lang="sk-SK" dirty="0"/>
              <a:t> </a:t>
            </a:r>
            <a:r>
              <a:rPr lang="sk-SK" dirty="0" err="1"/>
              <a:t>symmetry</a:t>
            </a:r>
            <a:r>
              <a:rPr lang="sk-SK" dirty="0"/>
              <a:t>, </a:t>
            </a:r>
            <a:r>
              <a:rPr lang="sk-SK" dirty="0" err="1"/>
              <a:t>sphericity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649D8DB-778D-4E77-94EB-E93BE649D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5EC5AB38-F568-4AB8-B16C-322D519CB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146" y="2015732"/>
            <a:ext cx="10214532" cy="294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522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9C6FCE-FAF2-4082-B32E-4474F04F0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6" y="999460"/>
            <a:ext cx="9598899" cy="44798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z="4800" b="1" cap="none" dirty="0">
                <a:latin typeface="+mn-lt"/>
              </a:rPr>
              <a:t>ANOVA</a:t>
            </a:r>
            <a:r>
              <a:rPr lang="sk-SK" sz="4800" cap="none" dirty="0">
                <a:latin typeface="+mn-lt"/>
              </a:rPr>
              <a:t> – </a:t>
            </a:r>
            <a:r>
              <a:rPr lang="sk-SK" sz="4800" cap="none" dirty="0" err="1">
                <a:latin typeface="+mn-lt"/>
              </a:rPr>
              <a:t>the</a:t>
            </a:r>
            <a:r>
              <a:rPr lang="sk-SK" sz="4800" cap="none" dirty="0">
                <a:latin typeface="+mn-lt"/>
              </a:rPr>
              <a:t> </a:t>
            </a:r>
            <a:r>
              <a:rPr lang="sk-SK" sz="4800" b="1" cap="none" dirty="0" err="1">
                <a:latin typeface="+mn-lt"/>
              </a:rPr>
              <a:t>an</a:t>
            </a:r>
            <a:r>
              <a:rPr lang="sk-SK" sz="4800" cap="none" dirty="0" err="1">
                <a:latin typeface="+mn-lt"/>
              </a:rPr>
              <a:t>alysis</a:t>
            </a:r>
            <a:r>
              <a:rPr lang="sk-SK" sz="4800" cap="none" dirty="0">
                <a:latin typeface="+mn-lt"/>
              </a:rPr>
              <a:t> </a:t>
            </a:r>
            <a:r>
              <a:rPr lang="sk-SK" sz="4800" b="1" cap="none" dirty="0">
                <a:latin typeface="+mn-lt"/>
              </a:rPr>
              <a:t>o</a:t>
            </a:r>
            <a:r>
              <a:rPr lang="sk-SK" sz="4800" cap="none" dirty="0">
                <a:latin typeface="+mn-lt"/>
              </a:rPr>
              <a:t>f </a:t>
            </a:r>
            <a:r>
              <a:rPr lang="sk-SK" sz="4800" b="1" cap="none" dirty="0" err="1">
                <a:latin typeface="+mn-lt"/>
              </a:rPr>
              <a:t>va</a:t>
            </a:r>
            <a:r>
              <a:rPr lang="sk-SK" sz="4800" cap="none" dirty="0" err="1">
                <a:latin typeface="+mn-lt"/>
              </a:rPr>
              <a:t>riance</a:t>
            </a:r>
            <a:endParaRPr lang="en-US" sz="480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532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9C6FCE-FAF2-4082-B32E-4474F04F0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141" y="2038147"/>
            <a:ext cx="10031768" cy="8115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cap="none" dirty="0"/>
              <a:t>Medzi skupinami (</a:t>
            </a:r>
            <a:r>
              <a:rPr lang="sk-SK" cap="none" dirty="0" err="1"/>
              <a:t>between</a:t>
            </a:r>
            <a:r>
              <a:rPr lang="sk-SK" cap="none" dirty="0"/>
              <a:t> </a:t>
            </a:r>
            <a:r>
              <a:rPr lang="sk-SK" cap="none" dirty="0" err="1"/>
              <a:t>subjects</a:t>
            </a:r>
            <a:r>
              <a:rPr lang="sk-SK" cap="none" dirty="0"/>
              <a:t>)</a:t>
            </a:r>
            <a:endParaRPr lang="en-US" cap="none" dirty="0"/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2F373755-90AF-41E4-A242-4403F3807D05}"/>
              </a:ext>
            </a:extLst>
          </p:cNvPr>
          <p:cNvSpPr txBox="1">
            <a:spLocks/>
          </p:cNvSpPr>
          <p:nvPr/>
        </p:nvSpPr>
        <p:spPr>
          <a:xfrm>
            <a:off x="1296141" y="2849733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cap="none" dirty="0"/>
              <a:t>V r</a:t>
            </a:r>
            <a:r>
              <a:rPr lang="sk-SK" cap="none" dirty="0" err="1"/>
              <a:t>ámci</a:t>
            </a:r>
            <a:r>
              <a:rPr lang="sk-SK" cap="none" dirty="0"/>
              <a:t> skupín (</a:t>
            </a:r>
            <a:r>
              <a:rPr lang="sk-SK" cap="none" dirty="0" err="1"/>
              <a:t>within</a:t>
            </a:r>
            <a:r>
              <a:rPr lang="sk-SK" cap="none" dirty="0"/>
              <a:t> </a:t>
            </a:r>
            <a:r>
              <a:rPr lang="sk-SK" cap="none" dirty="0" err="1"/>
              <a:t>subjects</a:t>
            </a:r>
            <a:r>
              <a:rPr lang="sk-SK" cap="none" dirty="0"/>
              <a:t>)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63867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>
            <a:extLst>
              <a:ext uri="{FF2B5EF4-FFF2-40B4-BE49-F238E27FC236}">
                <a16:creationId xmlns:a16="http://schemas.microsoft.com/office/drawing/2014/main" id="{542DC40D-7861-41EC-A5E6-678271BDF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141" y="2038147"/>
            <a:ext cx="10031768" cy="8115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cap="none" dirty="0" err="1"/>
              <a:t>One-way</a:t>
            </a:r>
            <a:r>
              <a:rPr lang="sk-SK" cap="none" dirty="0"/>
              <a:t> (1 faktor)</a:t>
            </a:r>
            <a:endParaRPr lang="en-US" cap="none" dirty="0"/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3A8B1AAC-8FF4-4FDB-9B96-C56778A09165}"/>
              </a:ext>
            </a:extLst>
          </p:cNvPr>
          <p:cNvSpPr txBox="1">
            <a:spLocks/>
          </p:cNvSpPr>
          <p:nvPr/>
        </p:nvSpPr>
        <p:spPr>
          <a:xfrm>
            <a:off x="1296141" y="2849733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cap="none" dirty="0" err="1"/>
              <a:t>Two-way</a:t>
            </a:r>
            <a:endParaRPr lang="en-US" cap="none" dirty="0"/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E629DEAF-2ECC-402F-91B8-146EBC74C8E3}"/>
              </a:ext>
            </a:extLst>
          </p:cNvPr>
          <p:cNvSpPr txBox="1">
            <a:spLocks/>
          </p:cNvSpPr>
          <p:nvPr/>
        </p:nvSpPr>
        <p:spPr>
          <a:xfrm>
            <a:off x="1296141" y="3661319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sz="3600" cap="none" dirty="0"/>
              <a:t>....</a:t>
            </a:r>
            <a:endParaRPr lang="en-US" sz="3600" cap="none" dirty="0"/>
          </a:p>
        </p:txBody>
      </p:sp>
    </p:spTree>
    <p:extLst>
      <p:ext uri="{BB962C8B-B14F-4D97-AF65-F5344CB8AC3E}">
        <p14:creationId xmlns:p14="http://schemas.microsoft.com/office/powerpoint/2010/main" val="7750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>
            <a:extLst>
              <a:ext uri="{FF2B5EF4-FFF2-40B4-BE49-F238E27FC236}">
                <a16:creationId xmlns:a16="http://schemas.microsoft.com/office/drawing/2014/main" id="{542DC40D-7861-41EC-A5E6-678271BDF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141" y="830784"/>
            <a:ext cx="10031768" cy="8115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z="4000" cap="none" dirty="0"/>
              <a:t>Nulová hypotéza</a:t>
            </a:r>
            <a:endParaRPr lang="en-US" sz="4000" cap="none" dirty="0"/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3A8B1AAC-8FF4-4FDB-9B96-C56778A09165}"/>
              </a:ext>
            </a:extLst>
          </p:cNvPr>
          <p:cNvSpPr txBox="1">
            <a:spLocks/>
          </p:cNvSpPr>
          <p:nvPr/>
        </p:nvSpPr>
        <p:spPr>
          <a:xfrm>
            <a:off x="1296141" y="2077376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cap="none" dirty="0"/>
              <a:t>H</a:t>
            </a:r>
            <a:r>
              <a:rPr lang="sk-SK" cap="none" baseline="-25000" dirty="0"/>
              <a:t>0</a:t>
            </a:r>
            <a:r>
              <a:rPr lang="sk-SK" cap="none" dirty="0"/>
              <a:t>= všetky priemery sú rovnaké</a:t>
            </a:r>
            <a:endParaRPr lang="en-US" cap="none" dirty="0"/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E629DEAF-2ECC-402F-91B8-146EBC74C8E3}"/>
              </a:ext>
            </a:extLst>
          </p:cNvPr>
          <p:cNvSpPr txBox="1">
            <a:spLocks/>
          </p:cNvSpPr>
          <p:nvPr/>
        </p:nvSpPr>
        <p:spPr>
          <a:xfrm>
            <a:off x="1296141" y="3023207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cap="none" dirty="0"/>
              <a:t>H</a:t>
            </a:r>
            <a:r>
              <a:rPr lang="en-GB" cap="none" baseline="-25000" dirty="0"/>
              <a:t>1</a:t>
            </a:r>
            <a:r>
              <a:rPr lang="en-GB" cap="none" dirty="0"/>
              <a:t>= </a:t>
            </a:r>
            <a:r>
              <a:rPr lang="sk-SK" cap="none" dirty="0"/>
              <a:t>aspoň jedna dvojica priemerov nemá rovnaké hodnoty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99865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>
            <a:extLst>
              <a:ext uri="{FF2B5EF4-FFF2-40B4-BE49-F238E27FC236}">
                <a16:creationId xmlns:a16="http://schemas.microsoft.com/office/drawing/2014/main" id="{542DC40D-7861-41EC-A5E6-678271BDF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141" y="2038147"/>
            <a:ext cx="10031768" cy="8115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cap="none" dirty="0"/>
              <a:t>Rozptyly sa rovnajú</a:t>
            </a:r>
            <a:endParaRPr lang="en-US" cap="none" dirty="0"/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3A8B1AAC-8FF4-4FDB-9B96-C56778A09165}"/>
              </a:ext>
            </a:extLst>
          </p:cNvPr>
          <p:cNvSpPr txBox="1">
            <a:spLocks/>
          </p:cNvSpPr>
          <p:nvPr/>
        </p:nvSpPr>
        <p:spPr>
          <a:xfrm>
            <a:off x="1296141" y="2849733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cap="none" dirty="0"/>
              <a:t>Výsledky sú normálne rozdelené okolo priemeru</a:t>
            </a:r>
            <a:endParaRPr lang="en-US" cap="none" dirty="0"/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E629DEAF-2ECC-402F-91B8-146EBC74C8E3}"/>
              </a:ext>
            </a:extLst>
          </p:cNvPr>
          <p:cNvSpPr txBox="1">
            <a:spLocks/>
          </p:cNvSpPr>
          <p:nvPr/>
        </p:nvSpPr>
        <p:spPr>
          <a:xfrm>
            <a:off x="1296141" y="3661319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cap="none" dirty="0"/>
              <a:t>Pozorovania sú od seba nezávislé</a:t>
            </a:r>
            <a:endParaRPr lang="en-US" cap="none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96ACEC37-DB55-4743-8AD3-7E8261F2288A}"/>
              </a:ext>
            </a:extLst>
          </p:cNvPr>
          <p:cNvSpPr txBox="1">
            <a:spLocks/>
          </p:cNvSpPr>
          <p:nvPr/>
        </p:nvSpPr>
        <p:spPr>
          <a:xfrm>
            <a:off x="1386397" y="820768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cap="none" dirty="0"/>
              <a:t>Predpoklady</a:t>
            </a:r>
            <a:endParaRPr lang="en-US" sz="4000" cap="none"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5D6EF966-25CE-4FBE-A1C5-855DF7D0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7155" y="2198265"/>
            <a:ext cx="2114845" cy="1810003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36AE2A49-50E4-4C53-8567-FCE37B7D88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2002" y="2097449"/>
            <a:ext cx="3693576" cy="59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55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5540CE-8170-43A8-ACD3-C3B0B3984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/>
              <a:t>Model 1</a:t>
            </a:r>
            <a:endParaRPr lang="en-GB" sz="44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4BF8919-42A8-4D97-B603-7A14DE8F0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sk-SK" sz="3200" cap="none" dirty="0"/>
              <a:t>x</a:t>
            </a:r>
            <a:r>
              <a:rPr lang="en-GB" sz="3200" cap="none" baseline="-25000" dirty="0" err="1"/>
              <a:t>ij</a:t>
            </a:r>
            <a:r>
              <a:rPr lang="en-GB" sz="3200" cap="all" dirty="0">
                <a:latin typeface="+mj-lt"/>
                <a:ea typeface="+mj-ea"/>
                <a:cs typeface="+mj-cs"/>
              </a:rPr>
              <a:t> = </a:t>
            </a:r>
            <a:r>
              <a:rPr lang="en-GB" sz="2800" b="0" i="0" dirty="0">
                <a:solidFill>
                  <a:srgbClr val="343131"/>
                </a:solidFill>
                <a:effectLst/>
                <a:latin typeface="Helvetica" panose="020B0604020202020204" pitchFamily="34" charset="0"/>
              </a:rPr>
              <a:t>µ</a:t>
            </a:r>
            <a:r>
              <a:rPr lang="sk-SK" sz="3200" cap="all" dirty="0">
                <a:latin typeface="+mj-lt"/>
                <a:ea typeface="+mj-ea"/>
                <a:cs typeface="+mj-cs"/>
              </a:rPr>
              <a:t> </a:t>
            </a:r>
            <a:r>
              <a:rPr lang="en-GB" sz="3200" cap="all" dirty="0">
                <a:latin typeface="+mj-lt"/>
                <a:ea typeface="+mj-ea"/>
                <a:cs typeface="+mj-cs"/>
              </a:rPr>
              <a:t>+</a:t>
            </a:r>
            <a:r>
              <a:rPr lang="sk-SK" sz="3200" cap="all" dirty="0">
                <a:latin typeface="+mj-lt"/>
                <a:ea typeface="+mj-ea"/>
                <a:cs typeface="+mj-cs"/>
              </a:rPr>
              <a:t> </a:t>
            </a:r>
            <a:r>
              <a:rPr lang="sk-SK" sz="2800" cap="all" dirty="0">
                <a:latin typeface="+mj-lt"/>
                <a:ea typeface="+mj-ea"/>
                <a:cs typeface="+mj-cs"/>
              </a:rPr>
              <a:t>(</a:t>
            </a:r>
            <a:r>
              <a:rPr lang="en-GB" sz="2800" dirty="0">
                <a:solidFill>
                  <a:srgbClr val="343131"/>
                </a:solidFill>
                <a:latin typeface="Helvetica" panose="020B0604020202020204" pitchFamily="34" charset="0"/>
              </a:rPr>
              <a:t>µ</a:t>
            </a:r>
            <a:r>
              <a:rPr lang="sk-SK" sz="3200" baseline="-25000" dirty="0">
                <a:solidFill>
                  <a:srgbClr val="343131"/>
                </a:solidFill>
                <a:latin typeface="Helvetica" panose="020B0604020202020204" pitchFamily="34" charset="0"/>
              </a:rPr>
              <a:t>j</a:t>
            </a:r>
            <a:r>
              <a:rPr lang="en-GB" sz="3200" cap="all" dirty="0">
                <a:latin typeface="+mj-lt"/>
                <a:ea typeface="+mj-ea"/>
                <a:cs typeface="+mj-cs"/>
              </a:rPr>
              <a:t> </a:t>
            </a:r>
            <a:r>
              <a:rPr lang="sk-SK" sz="3200" cap="all" dirty="0">
                <a:latin typeface="+mj-lt"/>
                <a:ea typeface="+mj-ea"/>
                <a:cs typeface="+mj-cs"/>
              </a:rPr>
              <a:t>- </a:t>
            </a:r>
            <a:r>
              <a:rPr lang="en-GB" sz="2800" b="0" i="0" dirty="0">
                <a:solidFill>
                  <a:srgbClr val="343131"/>
                </a:solidFill>
                <a:effectLst/>
                <a:latin typeface="Helvetica" panose="020B0604020202020204" pitchFamily="34" charset="0"/>
              </a:rPr>
              <a:t>µ</a:t>
            </a:r>
            <a:r>
              <a:rPr lang="sk-SK" sz="2800" dirty="0">
                <a:solidFill>
                  <a:srgbClr val="343131"/>
                </a:solidFill>
                <a:latin typeface="Helvetica" panose="020B0604020202020204" pitchFamily="34" charset="0"/>
              </a:rPr>
              <a:t>)</a:t>
            </a:r>
            <a:r>
              <a:rPr lang="en-GB" sz="2800" b="0" i="0" dirty="0">
                <a:solidFill>
                  <a:srgbClr val="343131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GB" sz="3200" cap="all" dirty="0">
                <a:latin typeface="+mj-lt"/>
                <a:ea typeface="+mj-ea"/>
                <a:cs typeface="+mj-cs"/>
              </a:rPr>
              <a:t>+</a:t>
            </a:r>
            <a:r>
              <a:rPr lang="en-GB" sz="3200" i="1" dirty="0">
                <a:latin typeface="Cambria Math" panose="02040503050406030204" pitchFamily="18" charset="0"/>
              </a:rPr>
              <a:t> </a:t>
            </a:r>
            <a:r>
              <a:rPr lang="el-GR" sz="3200" i="1" dirty="0">
                <a:latin typeface="Cambria Math" panose="02040503050406030204" pitchFamily="18" charset="0"/>
              </a:rPr>
              <a:t>ε</a:t>
            </a:r>
            <a:r>
              <a:rPr lang="en-GB" sz="3200" cap="none" baseline="-25000" dirty="0" err="1"/>
              <a:t>ij</a:t>
            </a:r>
            <a:r>
              <a:rPr lang="en-GB" sz="3200" cap="all" dirty="0"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7613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>
            <a:extLst>
              <a:ext uri="{FF2B5EF4-FFF2-40B4-BE49-F238E27FC236}">
                <a16:creationId xmlns:a16="http://schemas.microsoft.com/office/drawing/2014/main" id="{542DC40D-7861-41EC-A5E6-678271BDF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184" y="750885"/>
            <a:ext cx="10031768" cy="8115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z="4000" cap="none" dirty="0"/>
              <a:t>Výpočet</a:t>
            </a:r>
            <a:endParaRPr lang="en-US" sz="4000" cap="none"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B41EBEBE-47CD-4046-AD07-B46D0F1DAF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664" y="2090569"/>
            <a:ext cx="8914672" cy="292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3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>
            <a:extLst>
              <a:ext uri="{FF2B5EF4-FFF2-40B4-BE49-F238E27FC236}">
                <a16:creationId xmlns:a16="http://schemas.microsoft.com/office/drawing/2014/main" id="{542DC40D-7861-41EC-A5E6-678271BDF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066" y="876097"/>
            <a:ext cx="10031768" cy="8115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cap="none" dirty="0"/>
              <a:t>df – Degree of freedom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3A8B1AAC-8FF4-4FDB-9B96-C56778A09165}"/>
              </a:ext>
            </a:extLst>
          </p:cNvPr>
          <p:cNvSpPr txBox="1">
            <a:spLocks/>
          </p:cNvSpPr>
          <p:nvPr/>
        </p:nvSpPr>
        <p:spPr>
          <a:xfrm>
            <a:off x="1296141" y="1963908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sz="3600" cap="none" dirty="0"/>
              <a:t>d</a:t>
            </a:r>
            <a:r>
              <a:rPr lang="en-GB" sz="3600" cap="none" dirty="0"/>
              <a:t>f</a:t>
            </a:r>
            <a:r>
              <a:rPr lang="sk-SK" sz="3600" cap="none" baseline="-25000" dirty="0"/>
              <a:t>t</a:t>
            </a:r>
            <a:r>
              <a:rPr lang="en-GB" sz="3600" cap="none" baseline="-25000" dirty="0" err="1"/>
              <a:t>otal</a:t>
            </a:r>
            <a:r>
              <a:rPr lang="en-GB" sz="3600" cap="none" dirty="0"/>
              <a:t> </a:t>
            </a:r>
            <a:r>
              <a:rPr lang="sk-SK" sz="3600" cap="none" dirty="0"/>
              <a:t>=</a:t>
            </a:r>
            <a:r>
              <a:rPr lang="en-GB" sz="3600" cap="none" dirty="0"/>
              <a:t> N</a:t>
            </a:r>
            <a:r>
              <a:rPr lang="sk-SK" sz="3600" cap="none" dirty="0"/>
              <a:t> </a:t>
            </a:r>
            <a:r>
              <a:rPr lang="en-GB" sz="3600" cap="none" dirty="0"/>
              <a:t>-</a:t>
            </a:r>
            <a:r>
              <a:rPr lang="sk-SK" sz="3600" cap="none" dirty="0"/>
              <a:t> 1</a:t>
            </a:r>
            <a:endParaRPr lang="en-US" sz="3600" cap="none" dirty="0"/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E629DEAF-2ECC-402F-91B8-146EBC74C8E3}"/>
              </a:ext>
            </a:extLst>
          </p:cNvPr>
          <p:cNvSpPr txBox="1">
            <a:spLocks/>
          </p:cNvSpPr>
          <p:nvPr/>
        </p:nvSpPr>
        <p:spPr>
          <a:xfrm>
            <a:off x="1296141" y="3661319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sz="3600" cap="none" dirty="0"/>
              <a:t>d</a:t>
            </a:r>
            <a:r>
              <a:rPr lang="en-GB" sz="3600" cap="none" dirty="0" err="1"/>
              <a:t>f</a:t>
            </a:r>
            <a:r>
              <a:rPr lang="en-GB" sz="3600" cap="none" baseline="-25000" dirty="0" err="1"/>
              <a:t>error</a:t>
            </a:r>
            <a:r>
              <a:rPr lang="en-GB" sz="3600" cap="none" dirty="0"/>
              <a:t> </a:t>
            </a:r>
            <a:r>
              <a:rPr lang="sk-SK" sz="3600" cap="none" dirty="0"/>
              <a:t>=</a:t>
            </a:r>
            <a:r>
              <a:rPr lang="en-GB" sz="3600" cap="none" dirty="0"/>
              <a:t> </a:t>
            </a:r>
            <a:r>
              <a:rPr lang="sk-SK" sz="3600" cap="none" dirty="0"/>
              <a:t>d</a:t>
            </a:r>
            <a:r>
              <a:rPr lang="en-GB" sz="3600" cap="none" dirty="0"/>
              <a:t>f</a:t>
            </a:r>
            <a:r>
              <a:rPr lang="sk-SK" sz="3600" cap="none" baseline="-25000" dirty="0"/>
              <a:t>t</a:t>
            </a:r>
            <a:r>
              <a:rPr lang="en-GB" sz="3600" cap="none" baseline="-25000" dirty="0" err="1"/>
              <a:t>otal</a:t>
            </a:r>
            <a:r>
              <a:rPr lang="en-GB" sz="3600" cap="none" dirty="0"/>
              <a:t> </a:t>
            </a:r>
            <a:r>
              <a:rPr lang="sk-SK" sz="3600" cap="none" dirty="0"/>
              <a:t>-</a:t>
            </a:r>
            <a:r>
              <a:rPr lang="en-GB" sz="3600" cap="none" dirty="0"/>
              <a:t> </a:t>
            </a:r>
            <a:r>
              <a:rPr lang="sk-SK" sz="3600" cap="none" dirty="0"/>
              <a:t>d</a:t>
            </a:r>
            <a:r>
              <a:rPr lang="en-GB" sz="3600" cap="none" dirty="0" err="1"/>
              <a:t>f</a:t>
            </a:r>
            <a:r>
              <a:rPr lang="en-GB" sz="3600" cap="none" baseline="-25000" dirty="0" err="1"/>
              <a:t>treat</a:t>
            </a:r>
            <a:r>
              <a:rPr lang="en-GB" sz="3600" cap="none" dirty="0"/>
              <a:t> </a:t>
            </a:r>
            <a:endParaRPr lang="en-US" sz="3600" cap="none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A5467766-83CB-419E-B90D-6F3DF6465707}"/>
              </a:ext>
            </a:extLst>
          </p:cNvPr>
          <p:cNvSpPr txBox="1">
            <a:spLocks/>
          </p:cNvSpPr>
          <p:nvPr/>
        </p:nvSpPr>
        <p:spPr>
          <a:xfrm>
            <a:off x="1296141" y="2812613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sz="3600" cap="none" dirty="0"/>
              <a:t>d</a:t>
            </a:r>
            <a:r>
              <a:rPr lang="en-GB" sz="3600" cap="none" dirty="0" err="1"/>
              <a:t>f</a:t>
            </a:r>
            <a:r>
              <a:rPr lang="en-GB" sz="3600" cap="none" baseline="-25000" dirty="0" err="1"/>
              <a:t>treat</a:t>
            </a:r>
            <a:r>
              <a:rPr lang="en-GB" sz="3600" cap="none" dirty="0"/>
              <a:t> </a:t>
            </a:r>
            <a:r>
              <a:rPr lang="sk-SK" sz="3600" cap="none" dirty="0"/>
              <a:t>=</a:t>
            </a:r>
            <a:r>
              <a:rPr lang="en-GB" sz="3600" cap="none" dirty="0"/>
              <a:t> k</a:t>
            </a:r>
            <a:r>
              <a:rPr lang="sk-SK" sz="3600" cap="none" dirty="0"/>
              <a:t> </a:t>
            </a:r>
            <a:r>
              <a:rPr lang="en-GB" sz="3600" cap="none" dirty="0"/>
              <a:t>-</a:t>
            </a:r>
            <a:r>
              <a:rPr lang="sk-SK" sz="3600" cap="none" dirty="0"/>
              <a:t> </a:t>
            </a:r>
            <a:r>
              <a:rPr lang="en-GB" sz="3600" cap="none" dirty="0"/>
              <a:t>1</a:t>
            </a:r>
            <a:endParaRPr lang="en-US" sz="3600" cap="none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492E7A61-3076-4499-908F-7B1EE2615C59}"/>
              </a:ext>
            </a:extLst>
          </p:cNvPr>
          <p:cNvSpPr txBox="1">
            <a:spLocks/>
          </p:cNvSpPr>
          <p:nvPr/>
        </p:nvSpPr>
        <p:spPr>
          <a:xfrm>
            <a:off x="1296141" y="4510025"/>
            <a:ext cx="10031768" cy="81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sz="3600" cap="none" dirty="0"/>
              <a:t>d</a:t>
            </a:r>
            <a:r>
              <a:rPr lang="en-GB" sz="3600" cap="none" dirty="0" err="1"/>
              <a:t>f</a:t>
            </a:r>
            <a:r>
              <a:rPr lang="en-GB" sz="3600" cap="none" baseline="-25000" dirty="0" err="1"/>
              <a:t>error</a:t>
            </a:r>
            <a:r>
              <a:rPr lang="en-GB" sz="3600" cap="none" dirty="0"/>
              <a:t> </a:t>
            </a:r>
            <a:r>
              <a:rPr lang="sk-SK" sz="3600" cap="none" dirty="0"/>
              <a:t>=</a:t>
            </a:r>
            <a:r>
              <a:rPr lang="en-GB" sz="3600" cap="none" dirty="0"/>
              <a:t> k*(n</a:t>
            </a:r>
            <a:r>
              <a:rPr lang="sk-SK" sz="3600" cap="none" dirty="0"/>
              <a:t> </a:t>
            </a:r>
            <a:r>
              <a:rPr lang="en-GB" sz="3600" cap="none" dirty="0"/>
              <a:t>-</a:t>
            </a:r>
            <a:r>
              <a:rPr lang="sk-SK" sz="3600" cap="none" dirty="0"/>
              <a:t> </a:t>
            </a:r>
            <a:r>
              <a:rPr lang="en-GB" sz="3600" cap="none" dirty="0"/>
              <a:t>1)</a:t>
            </a:r>
            <a:endParaRPr lang="en-US" sz="3600" cap="none" dirty="0"/>
          </a:p>
        </p:txBody>
      </p:sp>
    </p:spTree>
    <p:extLst>
      <p:ext uri="{BB962C8B-B14F-4D97-AF65-F5344CB8AC3E}">
        <p14:creationId xmlns:p14="http://schemas.microsoft.com/office/powerpoint/2010/main" val="1125595046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967</TotalTime>
  <Words>299</Words>
  <Application>Microsoft Office PowerPoint</Application>
  <PresentationFormat>Širokouhlá</PresentationFormat>
  <Paragraphs>46</Paragraphs>
  <Slides>19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4" baseType="lpstr">
      <vt:lpstr>Arial</vt:lpstr>
      <vt:lpstr>Cambria Math</vt:lpstr>
      <vt:lpstr>Gill Sans MT</vt:lpstr>
      <vt:lpstr>Helvetica</vt:lpstr>
      <vt:lpstr>Galéria</vt:lpstr>
      <vt:lpstr>Anova - David C. Howell, Statistical Methods for Psychology</vt:lpstr>
      <vt:lpstr>ANOVA – the analysis of variance</vt:lpstr>
      <vt:lpstr>Medzi skupinami (between subjects)</vt:lpstr>
      <vt:lpstr>One-way (1 faktor)</vt:lpstr>
      <vt:lpstr>Nulová hypotéza</vt:lpstr>
      <vt:lpstr>Rozptyly sa rovnajú</vt:lpstr>
      <vt:lpstr>Model 1</vt:lpstr>
      <vt:lpstr>Výpočet</vt:lpstr>
      <vt:lpstr>df – Degree of freedom</vt:lpstr>
      <vt:lpstr>SS – sums of squares</vt:lpstr>
      <vt:lpstr>MS – mean squares</vt:lpstr>
      <vt:lpstr>Prezentácia programu PowerPoint</vt:lpstr>
      <vt:lpstr>F hodnota</vt:lpstr>
      <vt:lpstr>Repeated measures = within subjects</vt:lpstr>
      <vt:lpstr>Model 1</vt:lpstr>
      <vt:lpstr>Model 2</vt:lpstr>
      <vt:lpstr>Prezentácia programu PowerPoint</vt:lpstr>
      <vt:lpstr>F hodnota</vt:lpstr>
      <vt:lpstr>Compound symmetry, sphericity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Anova - David C. Howell, Statistical Methods for Psychology</dc:title>
  <dc:creator>Stanka Linkova</dc:creator>
  <cp:lastModifiedBy>Stanka Linkova</cp:lastModifiedBy>
  <cp:revision>29</cp:revision>
  <dcterms:created xsi:type="dcterms:W3CDTF">2021-03-16T21:33:34Z</dcterms:created>
  <dcterms:modified xsi:type="dcterms:W3CDTF">2021-05-02T19:22:58Z</dcterms:modified>
</cp:coreProperties>
</file>