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65" r:id="rId4"/>
    <p:sldId id="267" r:id="rId5"/>
    <p:sldId id="281" r:id="rId6"/>
    <p:sldId id="269" r:id="rId7"/>
    <p:sldId id="282" r:id="rId8"/>
    <p:sldId id="268" r:id="rId9"/>
    <p:sldId id="277" r:id="rId10"/>
    <p:sldId id="264" r:id="rId11"/>
    <p:sldId id="288" r:id="rId12"/>
    <p:sldId id="278" r:id="rId13"/>
    <p:sldId id="270" r:id="rId14"/>
    <p:sldId id="275" r:id="rId15"/>
    <p:sldId id="283" r:id="rId16"/>
    <p:sldId id="286" r:id="rId17"/>
    <p:sldId id="280" r:id="rId18"/>
    <p:sldId id="285" r:id="rId19"/>
    <p:sldId id="287" r:id="rId20"/>
    <p:sldId id="259" r:id="rId21"/>
    <p:sldId id="261" r:id="rId22"/>
    <p:sldId id="271" r:id="rId23"/>
    <p:sldId id="272" r:id="rId24"/>
    <p:sldId id="260" r:id="rId2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91"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CB91F-F7C0-4626-A48D-DEC6BF0F26E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44DF3C6-5129-432A-870A-E0692E530E59}">
      <dgm:prSet/>
      <dgm:spPr/>
      <dgm:t>
        <a:bodyPr/>
        <a:lstStyle/>
        <a:p>
          <a:r>
            <a:rPr lang="sk-SK"/>
            <a:t>Konvolučné neurónové siete (CNN)</a:t>
          </a:r>
          <a:endParaRPr lang="en-US"/>
        </a:p>
      </dgm:t>
    </dgm:pt>
    <dgm:pt modelId="{7F862976-8D0E-4FCC-82D6-5B0262FDD838}" type="parTrans" cxnId="{CBBAA679-C036-454C-9EC6-63585A8F1928}">
      <dgm:prSet/>
      <dgm:spPr/>
      <dgm:t>
        <a:bodyPr/>
        <a:lstStyle/>
        <a:p>
          <a:endParaRPr lang="en-US"/>
        </a:p>
      </dgm:t>
    </dgm:pt>
    <dgm:pt modelId="{CA67A050-F719-491D-9AFB-BBAC5B692DCC}" type="sibTrans" cxnId="{CBBAA679-C036-454C-9EC6-63585A8F1928}">
      <dgm:prSet/>
      <dgm:spPr/>
      <dgm:t>
        <a:bodyPr/>
        <a:lstStyle/>
        <a:p>
          <a:endParaRPr lang="en-US"/>
        </a:p>
      </dgm:t>
    </dgm:pt>
    <dgm:pt modelId="{9C4EB6D4-ECAB-424D-B000-2B5C00211428}">
      <dgm:prSet/>
      <dgm:spPr/>
      <dgm:t>
        <a:bodyPr/>
        <a:lstStyle/>
        <a:p>
          <a:r>
            <a:rPr lang="sk-SK"/>
            <a:t>Transformátorové modely</a:t>
          </a:r>
          <a:endParaRPr lang="en-US"/>
        </a:p>
      </dgm:t>
    </dgm:pt>
    <dgm:pt modelId="{C0DF2C33-DA52-49ED-8019-FD9C550EF371}" type="parTrans" cxnId="{0B8A3CC9-8695-4A16-ACBC-F887BDF96B7E}">
      <dgm:prSet/>
      <dgm:spPr/>
      <dgm:t>
        <a:bodyPr/>
        <a:lstStyle/>
        <a:p>
          <a:endParaRPr lang="en-US"/>
        </a:p>
      </dgm:t>
    </dgm:pt>
    <dgm:pt modelId="{7CA1A3D9-118A-4536-B967-762182401B16}" type="sibTrans" cxnId="{0B8A3CC9-8695-4A16-ACBC-F887BDF96B7E}">
      <dgm:prSet/>
      <dgm:spPr/>
      <dgm:t>
        <a:bodyPr/>
        <a:lstStyle/>
        <a:p>
          <a:endParaRPr lang="en-US"/>
        </a:p>
      </dgm:t>
    </dgm:pt>
    <dgm:pt modelId="{C949E8A5-416E-4379-8971-FDA1C3E4FA06}">
      <dgm:prSet/>
      <dgm:spPr/>
      <dgm:t>
        <a:bodyPr/>
        <a:lstStyle/>
        <a:p>
          <a:r>
            <a:rPr lang="sk-SK"/>
            <a:t>Generatívne neurónové siete (GAN)</a:t>
          </a:r>
          <a:endParaRPr lang="en-US"/>
        </a:p>
      </dgm:t>
    </dgm:pt>
    <dgm:pt modelId="{CD38BE79-3409-4F36-9753-AA7E2025BE39}" type="parTrans" cxnId="{7675FEDA-7A6C-452D-949D-F0CB86AA5610}">
      <dgm:prSet/>
      <dgm:spPr/>
      <dgm:t>
        <a:bodyPr/>
        <a:lstStyle/>
        <a:p>
          <a:endParaRPr lang="en-US"/>
        </a:p>
      </dgm:t>
    </dgm:pt>
    <dgm:pt modelId="{89D27580-AA98-468B-B6D2-DBF7999C1A12}" type="sibTrans" cxnId="{7675FEDA-7A6C-452D-949D-F0CB86AA5610}">
      <dgm:prSet/>
      <dgm:spPr/>
      <dgm:t>
        <a:bodyPr/>
        <a:lstStyle/>
        <a:p>
          <a:endParaRPr lang="en-US"/>
        </a:p>
      </dgm:t>
    </dgm:pt>
    <dgm:pt modelId="{558EA304-4F3C-4E73-A85B-FA11AF73467B}" type="pres">
      <dgm:prSet presAssocID="{D6BCB91F-F7C0-4626-A48D-DEC6BF0F26EF}" presName="hierChild1" presStyleCnt="0">
        <dgm:presLayoutVars>
          <dgm:chPref val="1"/>
          <dgm:dir/>
          <dgm:animOne val="branch"/>
          <dgm:animLvl val="lvl"/>
          <dgm:resizeHandles/>
        </dgm:presLayoutVars>
      </dgm:prSet>
      <dgm:spPr/>
    </dgm:pt>
    <dgm:pt modelId="{ACDA1A60-CEA9-4A65-B1F6-6F943C7270BD}" type="pres">
      <dgm:prSet presAssocID="{844DF3C6-5129-432A-870A-E0692E530E59}" presName="hierRoot1" presStyleCnt="0"/>
      <dgm:spPr/>
    </dgm:pt>
    <dgm:pt modelId="{FFD83713-A65E-427B-A862-45E3DF48E4DE}" type="pres">
      <dgm:prSet presAssocID="{844DF3C6-5129-432A-870A-E0692E530E59}" presName="composite" presStyleCnt="0"/>
      <dgm:spPr/>
    </dgm:pt>
    <dgm:pt modelId="{4CED92F8-7F6B-451F-985D-267A7AA9242E}" type="pres">
      <dgm:prSet presAssocID="{844DF3C6-5129-432A-870A-E0692E530E59}" presName="background" presStyleLbl="node0" presStyleIdx="0" presStyleCnt="3"/>
      <dgm:spPr/>
    </dgm:pt>
    <dgm:pt modelId="{F0B7CA1F-AFBE-4EB6-A9BB-7142A802D4C7}" type="pres">
      <dgm:prSet presAssocID="{844DF3C6-5129-432A-870A-E0692E530E59}" presName="text" presStyleLbl="fgAcc0" presStyleIdx="0" presStyleCnt="3">
        <dgm:presLayoutVars>
          <dgm:chPref val="3"/>
        </dgm:presLayoutVars>
      </dgm:prSet>
      <dgm:spPr/>
    </dgm:pt>
    <dgm:pt modelId="{5993F804-54E1-4ACF-BB45-C8D1C0614F2E}" type="pres">
      <dgm:prSet presAssocID="{844DF3C6-5129-432A-870A-E0692E530E59}" presName="hierChild2" presStyleCnt="0"/>
      <dgm:spPr/>
    </dgm:pt>
    <dgm:pt modelId="{FC4FEA07-CA5A-4C83-AEE4-1F2C0431FCF3}" type="pres">
      <dgm:prSet presAssocID="{9C4EB6D4-ECAB-424D-B000-2B5C00211428}" presName="hierRoot1" presStyleCnt="0"/>
      <dgm:spPr/>
    </dgm:pt>
    <dgm:pt modelId="{F552983D-BA16-44FA-B07E-6D2FB3610748}" type="pres">
      <dgm:prSet presAssocID="{9C4EB6D4-ECAB-424D-B000-2B5C00211428}" presName="composite" presStyleCnt="0"/>
      <dgm:spPr/>
    </dgm:pt>
    <dgm:pt modelId="{2C9B4F29-AB6A-49D3-9F1E-DF8020592721}" type="pres">
      <dgm:prSet presAssocID="{9C4EB6D4-ECAB-424D-B000-2B5C00211428}" presName="background" presStyleLbl="node0" presStyleIdx="1" presStyleCnt="3"/>
      <dgm:spPr/>
    </dgm:pt>
    <dgm:pt modelId="{785A1B7C-6966-4644-82BF-4C671D3D744A}" type="pres">
      <dgm:prSet presAssocID="{9C4EB6D4-ECAB-424D-B000-2B5C00211428}" presName="text" presStyleLbl="fgAcc0" presStyleIdx="1" presStyleCnt="3">
        <dgm:presLayoutVars>
          <dgm:chPref val="3"/>
        </dgm:presLayoutVars>
      </dgm:prSet>
      <dgm:spPr/>
    </dgm:pt>
    <dgm:pt modelId="{2A5D9E83-6A26-47A4-92E0-477EDBC25F9E}" type="pres">
      <dgm:prSet presAssocID="{9C4EB6D4-ECAB-424D-B000-2B5C00211428}" presName="hierChild2" presStyleCnt="0"/>
      <dgm:spPr/>
    </dgm:pt>
    <dgm:pt modelId="{274D8215-5E82-4372-B51F-343488DCE22F}" type="pres">
      <dgm:prSet presAssocID="{C949E8A5-416E-4379-8971-FDA1C3E4FA06}" presName="hierRoot1" presStyleCnt="0"/>
      <dgm:spPr/>
    </dgm:pt>
    <dgm:pt modelId="{DB1BCC45-C0C3-41B0-890F-2F760644E95E}" type="pres">
      <dgm:prSet presAssocID="{C949E8A5-416E-4379-8971-FDA1C3E4FA06}" presName="composite" presStyleCnt="0"/>
      <dgm:spPr/>
    </dgm:pt>
    <dgm:pt modelId="{A1BA09E7-058A-40F3-9467-76C96ECC4CD9}" type="pres">
      <dgm:prSet presAssocID="{C949E8A5-416E-4379-8971-FDA1C3E4FA06}" presName="background" presStyleLbl="node0" presStyleIdx="2" presStyleCnt="3"/>
      <dgm:spPr/>
    </dgm:pt>
    <dgm:pt modelId="{1B8E2668-C7E7-49E0-A581-4B3E46A5FC58}" type="pres">
      <dgm:prSet presAssocID="{C949E8A5-416E-4379-8971-FDA1C3E4FA06}" presName="text" presStyleLbl="fgAcc0" presStyleIdx="2" presStyleCnt="3">
        <dgm:presLayoutVars>
          <dgm:chPref val="3"/>
        </dgm:presLayoutVars>
      </dgm:prSet>
      <dgm:spPr/>
    </dgm:pt>
    <dgm:pt modelId="{297CA77E-6FB1-4570-AE31-B15D92402558}" type="pres">
      <dgm:prSet presAssocID="{C949E8A5-416E-4379-8971-FDA1C3E4FA06}" presName="hierChild2" presStyleCnt="0"/>
      <dgm:spPr/>
    </dgm:pt>
  </dgm:ptLst>
  <dgm:cxnLst>
    <dgm:cxn modelId="{A73B430E-E2FA-4A91-9771-04796940E3C1}" type="presOf" srcId="{D6BCB91F-F7C0-4626-A48D-DEC6BF0F26EF}" destId="{558EA304-4F3C-4E73-A85B-FA11AF73467B}" srcOrd="0" destOrd="0" presId="urn:microsoft.com/office/officeart/2005/8/layout/hierarchy1"/>
    <dgm:cxn modelId="{24B8E475-7B11-4502-AF61-3606691158F3}" type="presOf" srcId="{9C4EB6D4-ECAB-424D-B000-2B5C00211428}" destId="{785A1B7C-6966-4644-82BF-4C671D3D744A}" srcOrd="0" destOrd="0" presId="urn:microsoft.com/office/officeart/2005/8/layout/hierarchy1"/>
    <dgm:cxn modelId="{CBBAA679-C036-454C-9EC6-63585A8F1928}" srcId="{D6BCB91F-F7C0-4626-A48D-DEC6BF0F26EF}" destId="{844DF3C6-5129-432A-870A-E0692E530E59}" srcOrd="0" destOrd="0" parTransId="{7F862976-8D0E-4FCC-82D6-5B0262FDD838}" sibTransId="{CA67A050-F719-491D-9AFB-BBAC5B692DCC}"/>
    <dgm:cxn modelId="{0B8A3CC9-8695-4A16-ACBC-F887BDF96B7E}" srcId="{D6BCB91F-F7C0-4626-A48D-DEC6BF0F26EF}" destId="{9C4EB6D4-ECAB-424D-B000-2B5C00211428}" srcOrd="1" destOrd="0" parTransId="{C0DF2C33-DA52-49ED-8019-FD9C550EF371}" sibTransId="{7CA1A3D9-118A-4536-B967-762182401B16}"/>
    <dgm:cxn modelId="{9EEB8BCD-1134-43A8-B21A-A9339E81AF49}" type="presOf" srcId="{C949E8A5-416E-4379-8971-FDA1C3E4FA06}" destId="{1B8E2668-C7E7-49E0-A581-4B3E46A5FC58}" srcOrd="0" destOrd="0" presId="urn:microsoft.com/office/officeart/2005/8/layout/hierarchy1"/>
    <dgm:cxn modelId="{7675FEDA-7A6C-452D-949D-F0CB86AA5610}" srcId="{D6BCB91F-F7C0-4626-A48D-DEC6BF0F26EF}" destId="{C949E8A5-416E-4379-8971-FDA1C3E4FA06}" srcOrd="2" destOrd="0" parTransId="{CD38BE79-3409-4F36-9753-AA7E2025BE39}" sibTransId="{89D27580-AA98-468B-B6D2-DBF7999C1A12}"/>
    <dgm:cxn modelId="{96A71CFE-4159-4239-928F-2B7AAC744F28}" type="presOf" srcId="{844DF3C6-5129-432A-870A-E0692E530E59}" destId="{F0B7CA1F-AFBE-4EB6-A9BB-7142A802D4C7}" srcOrd="0" destOrd="0" presId="urn:microsoft.com/office/officeart/2005/8/layout/hierarchy1"/>
    <dgm:cxn modelId="{C725C73B-7750-41BC-B7B6-5AFC44B147DF}" type="presParOf" srcId="{558EA304-4F3C-4E73-A85B-FA11AF73467B}" destId="{ACDA1A60-CEA9-4A65-B1F6-6F943C7270BD}" srcOrd="0" destOrd="0" presId="urn:microsoft.com/office/officeart/2005/8/layout/hierarchy1"/>
    <dgm:cxn modelId="{D431C522-746B-4232-8959-ECB033EAD0B3}" type="presParOf" srcId="{ACDA1A60-CEA9-4A65-B1F6-6F943C7270BD}" destId="{FFD83713-A65E-427B-A862-45E3DF48E4DE}" srcOrd="0" destOrd="0" presId="urn:microsoft.com/office/officeart/2005/8/layout/hierarchy1"/>
    <dgm:cxn modelId="{C3BE16CE-139E-4739-BD0C-A6C5267B2767}" type="presParOf" srcId="{FFD83713-A65E-427B-A862-45E3DF48E4DE}" destId="{4CED92F8-7F6B-451F-985D-267A7AA9242E}" srcOrd="0" destOrd="0" presId="urn:microsoft.com/office/officeart/2005/8/layout/hierarchy1"/>
    <dgm:cxn modelId="{CFB552DA-6E5A-40F3-B130-6706CD74B812}" type="presParOf" srcId="{FFD83713-A65E-427B-A862-45E3DF48E4DE}" destId="{F0B7CA1F-AFBE-4EB6-A9BB-7142A802D4C7}" srcOrd="1" destOrd="0" presId="urn:microsoft.com/office/officeart/2005/8/layout/hierarchy1"/>
    <dgm:cxn modelId="{4DCED0FA-F56D-47B3-8855-9FBE5E77BB1D}" type="presParOf" srcId="{ACDA1A60-CEA9-4A65-B1F6-6F943C7270BD}" destId="{5993F804-54E1-4ACF-BB45-C8D1C0614F2E}" srcOrd="1" destOrd="0" presId="urn:microsoft.com/office/officeart/2005/8/layout/hierarchy1"/>
    <dgm:cxn modelId="{28FA988F-1F85-431F-8082-826EC8FC7522}" type="presParOf" srcId="{558EA304-4F3C-4E73-A85B-FA11AF73467B}" destId="{FC4FEA07-CA5A-4C83-AEE4-1F2C0431FCF3}" srcOrd="1" destOrd="0" presId="urn:microsoft.com/office/officeart/2005/8/layout/hierarchy1"/>
    <dgm:cxn modelId="{80AF8118-13B1-4599-82C9-F97108E68EF2}" type="presParOf" srcId="{FC4FEA07-CA5A-4C83-AEE4-1F2C0431FCF3}" destId="{F552983D-BA16-44FA-B07E-6D2FB3610748}" srcOrd="0" destOrd="0" presId="urn:microsoft.com/office/officeart/2005/8/layout/hierarchy1"/>
    <dgm:cxn modelId="{C1BD0773-F340-4055-8CFE-9B0E51DF8237}" type="presParOf" srcId="{F552983D-BA16-44FA-B07E-6D2FB3610748}" destId="{2C9B4F29-AB6A-49D3-9F1E-DF8020592721}" srcOrd="0" destOrd="0" presId="urn:microsoft.com/office/officeart/2005/8/layout/hierarchy1"/>
    <dgm:cxn modelId="{6072164C-3A68-437B-8CF6-1C74231D7D7F}" type="presParOf" srcId="{F552983D-BA16-44FA-B07E-6D2FB3610748}" destId="{785A1B7C-6966-4644-82BF-4C671D3D744A}" srcOrd="1" destOrd="0" presId="urn:microsoft.com/office/officeart/2005/8/layout/hierarchy1"/>
    <dgm:cxn modelId="{C6357AB1-4066-442E-9BA3-73E91EDA3A15}" type="presParOf" srcId="{FC4FEA07-CA5A-4C83-AEE4-1F2C0431FCF3}" destId="{2A5D9E83-6A26-47A4-92E0-477EDBC25F9E}" srcOrd="1" destOrd="0" presId="urn:microsoft.com/office/officeart/2005/8/layout/hierarchy1"/>
    <dgm:cxn modelId="{FD141372-93BD-48EF-A337-B7A69B4EF413}" type="presParOf" srcId="{558EA304-4F3C-4E73-A85B-FA11AF73467B}" destId="{274D8215-5E82-4372-B51F-343488DCE22F}" srcOrd="2" destOrd="0" presId="urn:microsoft.com/office/officeart/2005/8/layout/hierarchy1"/>
    <dgm:cxn modelId="{69426E07-01F3-4282-B710-61E20B89858D}" type="presParOf" srcId="{274D8215-5E82-4372-B51F-343488DCE22F}" destId="{DB1BCC45-C0C3-41B0-890F-2F760644E95E}" srcOrd="0" destOrd="0" presId="urn:microsoft.com/office/officeart/2005/8/layout/hierarchy1"/>
    <dgm:cxn modelId="{39DD4F72-F67C-43D2-B2F8-2AF612ED8717}" type="presParOf" srcId="{DB1BCC45-C0C3-41B0-890F-2F760644E95E}" destId="{A1BA09E7-058A-40F3-9467-76C96ECC4CD9}" srcOrd="0" destOrd="0" presId="urn:microsoft.com/office/officeart/2005/8/layout/hierarchy1"/>
    <dgm:cxn modelId="{662A60B7-8561-45F2-ACFD-E0E787F65483}" type="presParOf" srcId="{DB1BCC45-C0C3-41B0-890F-2F760644E95E}" destId="{1B8E2668-C7E7-49E0-A581-4B3E46A5FC58}" srcOrd="1" destOrd="0" presId="urn:microsoft.com/office/officeart/2005/8/layout/hierarchy1"/>
    <dgm:cxn modelId="{DF655CFB-8E56-429B-9B6F-0E4918D36317}" type="presParOf" srcId="{274D8215-5E82-4372-B51F-343488DCE22F}" destId="{297CA77E-6FB1-4570-AE31-B15D924025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D92F8-7F6B-451F-985D-267A7AA9242E}">
      <dsp:nvSpPr>
        <dsp:cNvPr id="0" name=""/>
        <dsp:cNvSpPr/>
      </dsp:nvSpPr>
      <dsp:spPr>
        <a:xfrm>
          <a:off x="0" y="956885"/>
          <a:ext cx="2906817" cy="1845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7CA1F-AFBE-4EB6-A9BB-7142A802D4C7}">
      <dsp:nvSpPr>
        <dsp:cNvPr id="0" name=""/>
        <dsp:cNvSpPr/>
      </dsp:nvSpPr>
      <dsp:spPr>
        <a:xfrm>
          <a:off x="322979" y="1263716"/>
          <a:ext cx="2906817" cy="18458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k-SK" sz="2700" kern="1200"/>
            <a:t>Konvolučné neurónové siete (CNN)</a:t>
          </a:r>
          <a:endParaRPr lang="en-US" sz="2700" kern="1200"/>
        </a:p>
      </dsp:txBody>
      <dsp:txXfrm>
        <a:off x="377041" y="1317778"/>
        <a:ext cx="2798693" cy="1737704"/>
      </dsp:txXfrm>
    </dsp:sp>
    <dsp:sp modelId="{2C9B4F29-AB6A-49D3-9F1E-DF8020592721}">
      <dsp:nvSpPr>
        <dsp:cNvPr id="0" name=""/>
        <dsp:cNvSpPr/>
      </dsp:nvSpPr>
      <dsp:spPr>
        <a:xfrm>
          <a:off x="3552776" y="956885"/>
          <a:ext cx="2906817" cy="1845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A1B7C-6966-4644-82BF-4C671D3D744A}">
      <dsp:nvSpPr>
        <dsp:cNvPr id="0" name=""/>
        <dsp:cNvSpPr/>
      </dsp:nvSpPr>
      <dsp:spPr>
        <a:xfrm>
          <a:off x="3875756" y="1263716"/>
          <a:ext cx="2906817" cy="18458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k-SK" sz="2700" kern="1200"/>
            <a:t>Transformátorové modely</a:t>
          </a:r>
          <a:endParaRPr lang="en-US" sz="2700" kern="1200"/>
        </a:p>
      </dsp:txBody>
      <dsp:txXfrm>
        <a:off x="3929818" y="1317778"/>
        <a:ext cx="2798693" cy="1737704"/>
      </dsp:txXfrm>
    </dsp:sp>
    <dsp:sp modelId="{A1BA09E7-058A-40F3-9467-76C96ECC4CD9}">
      <dsp:nvSpPr>
        <dsp:cNvPr id="0" name=""/>
        <dsp:cNvSpPr/>
      </dsp:nvSpPr>
      <dsp:spPr>
        <a:xfrm>
          <a:off x="7105553" y="956885"/>
          <a:ext cx="2906817" cy="18458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E2668-C7E7-49E0-A581-4B3E46A5FC58}">
      <dsp:nvSpPr>
        <dsp:cNvPr id="0" name=""/>
        <dsp:cNvSpPr/>
      </dsp:nvSpPr>
      <dsp:spPr>
        <a:xfrm>
          <a:off x="7428532" y="1263716"/>
          <a:ext cx="2906817" cy="18458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k-SK" sz="2700" kern="1200"/>
            <a:t>Generatívne neurónové siete (GAN)</a:t>
          </a:r>
          <a:endParaRPr lang="en-US" sz="2700" kern="1200"/>
        </a:p>
      </dsp:txBody>
      <dsp:txXfrm>
        <a:off x="7482594" y="1317778"/>
        <a:ext cx="2798693" cy="17377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02E0A-35B1-41A9-97B3-2997C9651991}" type="datetimeFigureOut">
              <a:rPr lang="sk-SK" smtClean="0"/>
              <a:t>10. 6. 2025</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46A67-82CD-437F-9773-6ADFA12050F6}" type="slidenum">
              <a:rPr lang="sk-SK" smtClean="0"/>
              <a:t>‹#›</a:t>
            </a:fld>
            <a:endParaRPr lang="sk-SK"/>
          </a:p>
        </p:txBody>
      </p:sp>
    </p:spTree>
    <p:extLst>
      <p:ext uri="{BB962C8B-B14F-4D97-AF65-F5344CB8AC3E}">
        <p14:creationId xmlns:p14="http://schemas.microsoft.com/office/powerpoint/2010/main" val="424809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2</a:t>
            </a:fld>
            <a:endParaRPr lang="sk-SK"/>
          </a:p>
        </p:txBody>
      </p:sp>
    </p:spTree>
    <p:extLst>
      <p:ext uri="{BB962C8B-B14F-4D97-AF65-F5344CB8AC3E}">
        <p14:creationId xmlns:p14="http://schemas.microsoft.com/office/powerpoint/2010/main" val="155495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SRGAN – dobrý na umelé dáta</a:t>
            </a:r>
          </a:p>
          <a:p>
            <a:r>
              <a:rPr lang="sk-SK" dirty="0"/>
              <a:t>ESRGAN – obrázky, hry</a:t>
            </a:r>
          </a:p>
          <a:p>
            <a:r>
              <a:rPr lang="sk-SK" dirty="0" err="1"/>
              <a:t>Real</a:t>
            </a:r>
            <a:r>
              <a:rPr lang="sk-SK" dirty="0"/>
              <a:t>-ESRGAN – staré fotky, </a:t>
            </a:r>
            <a:r>
              <a:rPr lang="sk-SK" dirty="0" err="1"/>
              <a:t>real</a:t>
            </a:r>
            <a:r>
              <a:rPr lang="sk-SK" dirty="0"/>
              <a:t> </a:t>
            </a:r>
            <a:r>
              <a:rPr lang="sk-SK" dirty="0" err="1"/>
              <a:t>world</a:t>
            </a:r>
            <a:r>
              <a:rPr lang="sk-SK" dirty="0"/>
              <a:t> SR</a:t>
            </a:r>
          </a:p>
        </p:txBody>
      </p:sp>
      <p:sp>
        <p:nvSpPr>
          <p:cNvPr id="4" name="Slide Number Placeholder 3"/>
          <p:cNvSpPr>
            <a:spLocks noGrp="1"/>
          </p:cNvSpPr>
          <p:nvPr>
            <p:ph type="sldNum" sz="quarter" idx="5"/>
          </p:nvPr>
        </p:nvSpPr>
        <p:spPr/>
        <p:txBody>
          <a:bodyPr/>
          <a:lstStyle/>
          <a:p>
            <a:fld id="{C9C46A67-82CD-437F-9773-6ADFA12050F6}" type="slidenum">
              <a:rPr lang="sk-SK" smtClean="0"/>
              <a:t>17</a:t>
            </a:fld>
            <a:endParaRPr lang="sk-SK"/>
          </a:p>
        </p:txBody>
      </p:sp>
    </p:spTree>
    <p:extLst>
      <p:ext uri="{BB962C8B-B14F-4D97-AF65-F5344CB8AC3E}">
        <p14:creationId xmlns:p14="http://schemas.microsoft.com/office/powerpoint/2010/main" val="307135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prečítané články</a:t>
            </a:r>
          </a:p>
          <a:p>
            <a:r>
              <a:rPr lang="en-US" dirty="0"/>
              <a:t>p</a:t>
            </a:r>
            <a:r>
              <a:rPr lang="sk-SK" dirty="0" err="1"/>
              <a:t>omeniť</a:t>
            </a:r>
            <a:r>
              <a:rPr lang="sk-SK" dirty="0"/>
              <a:t> architektúru siete, zvoliť iné parametre, </a:t>
            </a:r>
            <a:r>
              <a:rPr lang="sk-SK" dirty="0" err="1"/>
              <a:t>upravit</a:t>
            </a:r>
            <a:r>
              <a:rPr lang="sk-SK" dirty="0"/>
              <a:t> </a:t>
            </a:r>
            <a:r>
              <a:rPr lang="sk-SK" dirty="0" err="1"/>
              <a:t>loss</a:t>
            </a:r>
            <a:r>
              <a:rPr lang="sk-SK" dirty="0"/>
              <a:t> funkcie</a:t>
            </a:r>
            <a:endParaRPr lang="en-US" dirty="0"/>
          </a:p>
          <a:p>
            <a:r>
              <a:rPr lang="en-US" dirty="0"/>
              <a:t>Peak to Noise</a:t>
            </a:r>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21</a:t>
            </a:fld>
            <a:endParaRPr lang="sk-SK"/>
          </a:p>
        </p:txBody>
      </p:sp>
    </p:spTree>
    <p:extLst>
      <p:ext uri="{BB962C8B-B14F-4D97-AF65-F5344CB8AC3E}">
        <p14:creationId xmlns:p14="http://schemas.microsoft.com/office/powerpoint/2010/main" val="4251246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22</a:t>
            </a:fld>
            <a:endParaRPr lang="sk-SK"/>
          </a:p>
        </p:txBody>
      </p:sp>
    </p:spTree>
    <p:extLst>
      <p:ext uri="{BB962C8B-B14F-4D97-AF65-F5344CB8AC3E}">
        <p14:creationId xmlns:p14="http://schemas.microsoft.com/office/powerpoint/2010/main" val="387572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err="1"/>
              <a:t>Datasety</a:t>
            </a:r>
            <a:r>
              <a:rPr lang="sk-SK" dirty="0"/>
              <a:t>: DIV2K, Set5, Set14, Filckr2K, </a:t>
            </a:r>
            <a:r>
              <a:rPr lang="sk-SK" dirty="0" err="1"/>
              <a:t>Waterloo</a:t>
            </a:r>
            <a:endParaRPr lang="sk-SK" dirty="0"/>
          </a:p>
          <a:p>
            <a:endParaRPr lang="sk-SK" dirty="0"/>
          </a:p>
        </p:txBody>
      </p:sp>
      <p:sp>
        <p:nvSpPr>
          <p:cNvPr id="4" name="Zástupný objekt pre číslo snímky 3"/>
          <p:cNvSpPr>
            <a:spLocks noGrp="1"/>
          </p:cNvSpPr>
          <p:nvPr>
            <p:ph type="sldNum" sz="quarter" idx="5"/>
          </p:nvPr>
        </p:nvSpPr>
        <p:spPr/>
        <p:txBody>
          <a:bodyPr/>
          <a:lstStyle/>
          <a:p>
            <a:fld id="{8DD4630A-7160-4260-879F-8CA59B4F31A3}" type="slidenum">
              <a:rPr lang="sk-SK" smtClean="0"/>
              <a:t>24</a:t>
            </a:fld>
            <a:endParaRPr lang="sk-SK"/>
          </a:p>
        </p:txBody>
      </p:sp>
    </p:spTree>
    <p:extLst>
      <p:ext uri="{BB962C8B-B14F-4D97-AF65-F5344CB8AC3E}">
        <p14:creationId xmlns:p14="http://schemas.microsoft.com/office/powerpoint/2010/main" val="332795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1200" b="0" i="1"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is the degradation function, which can include operations like blurring, </a:t>
            </a:r>
            <a:r>
              <a:rPr lang="en-US" sz="1200" b="0" i="0" kern="1200" dirty="0" err="1">
                <a:solidFill>
                  <a:schemeClr val="tx1"/>
                </a:solidFill>
                <a:effectLst/>
                <a:latin typeface="+mn-lt"/>
                <a:ea typeface="+mn-ea"/>
                <a:cs typeface="+mn-cs"/>
              </a:rPr>
              <a:t>downsampling</a:t>
            </a:r>
            <a:r>
              <a:rPr lang="en-US" sz="1200" b="0" i="0" kern="1200" dirty="0">
                <a:solidFill>
                  <a:schemeClr val="tx1"/>
                </a:solidFill>
                <a:effectLst/>
                <a:latin typeface="+mn-lt"/>
                <a:ea typeface="+mn-ea"/>
                <a:cs typeface="+mn-cs"/>
              </a:rPr>
              <a:t>, and compression,</a:t>
            </a:r>
          </a:p>
          <a:p>
            <a:r>
              <a:rPr lang="en-US" sz="1200" b="0" i="0" kern="1200" dirty="0">
                <a:solidFill>
                  <a:schemeClr val="tx1"/>
                </a:solidFill>
                <a:effectLst/>
                <a:latin typeface="+mn-lt"/>
                <a:ea typeface="+mn-ea"/>
                <a:cs typeface="+mn-cs"/>
              </a:rPr>
              <a:t>𝜎 represents noise introduced during the degradation process. </a:t>
            </a:r>
          </a:p>
          <a:p>
            <a:r>
              <a:rPr lang="en-US" sz="1200" b="0" i="0" kern="1200" dirty="0">
                <a:solidFill>
                  <a:schemeClr val="tx1"/>
                </a:solidFill>
                <a:effectLst/>
                <a:latin typeface="+mn-lt"/>
                <a:ea typeface="+mn-ea"/>
                <a:cs typeface="+mn-cs"/>
              </a:rPr>
              <a:t>The degradation parameters </a:t>
            </a:r>
            <a:r>
              <a:rPr lang="en-US" sz="1200" b="0" i="1" kern="1200" dirty="0">
                <a:solidFill>
                  <a:schemeClr val="tx1"/>
                </a:solidFill>
                <a:effectLst/>
                <a:latin typeface="+mn-lt"/>
                <a:ea typeface="+mn-ea"/>
                <a:cs typeface="+mn-cs"/>
              </a:rPr>
              <a:t>D</a:t>
            </a:r>
            <a:r>
              <a:rPr lang="en-US" sz="1200" b="0" i="0" kern="1200" dirty="0">
                <a:solidFill>
                  <a:schemeClr val="tx1"/>
                </a:solidFill>
                <a:effectLst/>
                <a:latin typeface="+mn-lt"/>
                <a:ea typeface="+mn-ea"/>
                <a:cs typeface="+mn-cs"/>
              </a:rPr>
              <a:t> and 𝜎 are unknown; only the high resolution image and the corresponding low resolution image are provided. The task of the neural network is to find the inverse function of degradation using just the HR and LR image data.</a:t>
            </a:r>
            <a:endParaRPr lang="en-US" dirty="0"/>
          </a:p>
          <a:p>
            <a:pPr marL="0" indent="0" rtl="0">
              <a:buFontTx/>
              <a:buNone/>
            </a:pPr>
            <a:endParaRPr lang="en-US" dirty="0"/>
          </a:p>
          <a:p>
            <a:pPr marL="0" indent="0" rtl="0">
              <a:buFontTx/>
              <a:buNone/>
            </a:pPr>
            <a:r>
              <a:rPr lang="sk-SK" dirty="0"/>
              <a:t>vysoká výpočtová náročnosť a potreba robustných modelov</a:t>
            </a:r>
          </a:p>
        </p:txBody>
      </p:sp>
      <p:sp>
        <p:nvSpPr>
          <p:cNvPr id="4" name="Zástupný objekt pre číslo snímky 3"/>
          <p:cNvSpPr>
            <a:spLocks noGrp="1"/>
          </p:cNvSpPr>
          <p:nvPr>
            <p:ph type="sldNum" sz="quarter" idx="5"/>
          </p:nvPr>
        </p:nvSpPr>
        <p:spPr/>
        <p:txBody>
          <a:bodyPr/>
          <a:lstStyle/>
          <a:p>
            <a:fld id="{8DD4630A-7160-4260-879F-8CA59B4F31A3}" type="slidenum">
              <a:rPr lang="sk-SK" smtClean="0"/>
              <a:t>3</a:t>
            </a:fld>
            <a:endParaRPr lang="sk-SK"/>
          </a:p>
        </p:txBody>
      </p:sp>
    </p:spTree>
    <p:extLst>
      <p:ext uri="{BB962C8B-B14F-4D97-AF65-F5344CB8AC3E}">
        <p14:creationId xmlns:p14="http://schemas.microsoft.com/office/powerpoint/2010/main" val="301704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effectLst/>
              </a:rPr>
              <a:t>Bilinear - </a:t>
            </a:r>
            <a:r>
              <a:rPr lang="sk-SK" dirty="0">
                <a:effectLst/>
              </a:rPr>
              <a:t>vypočíta hodnotu nového pixela na základe váženej priemernej hodnoty štyroch najbližších známych pixelov v mriežke obrazu.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Bicubic –</a:t>
            </a:r>
            <a:r>
              <a:rPr lang="en-US" b="0" dirty="0">
                <a:effectLst/>
              </a:rPr>
              <a:t> n</a:t>
            </a:r>
            <a:r>
              <a:rPr lang="sk-SK" dirty="0" err="1">
                <a:effectLst/>
              </a:rPr>
              <a:t>amiesto</a:t>
            </a:r>
            <a:r>
              <a:rPr lang="sk-SK" dirty="0">
                <a:effectLst/>
              </a:rPr>
              <a:t> použitia štyroch najbližších pixelov (ako pri </a:t>
            </a:r>
            <a:r>
              <a:rPr lang="sk-SK" dirty="0" err="1">
                <a:effectLst/>
              </a:rPr>
              <a:t>bilineárnej</a:t>
            </a:r>
            <a:r>
              <a:rPr lang="sk-SK" dirty="0">
                <a:effectLst/>
              </a:rPr>
              <a:t> interpolácii</a:t>
            </a:r>
            <a:r>
              <a:rPr lang="en-US" dirty="0">
                <a:effectLst/>
              </a:rPr>
              <a:t>) </a:t>
            </a:r>
            <a:r>
              <a:rPr lang="sk-SK" dirty="0">
                <a:effectLst/>
              </a:rPr>
              <a:t>využíva 16 najbližších pixelov</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
            </a:r>
            <a:r>
              <a:rPr lang="sk-SK" dirty="0" err="1"/>
              <a:t>ýchle</a:t>
            </a:r>
            <a:r>
              <a:rPr lang="sk-SK" dirty="0"/>
              <a:t>, ale strácajú detaily a vytvárajú rozmazanie.</a:t>
            </a:r>
          </a:p>
          <a:p>
            <a:endParaRPr lang="sk-SK" b="0" dirty="0"/>
          </a:p>
        </p:txBody>
      </p:sp>
      <p:sp>
        <p:nvSpPr>
          <p:cNvPr id="4" name="Zástupný objekt pre číslo snímky 3"/>
          <p:cNvSpPr>
            <a:spLocks noGrp="1"/>
          </p:cNvSpPr>
          <p:nvPr>
            <p:ph type="sldNum" sz="quarter" idx="5"/>
          </p:nvPr>
        </p:nvSpPr>
        <p:spPr/>
        <p:txBody>
          <a:bodyPr/>
          <a:lstStyle/>
          <a:p>
            <a:fld id="{8DD4630A-7160-4260-879F-8CA59B4F31A3}" type="slidenum">
              <a:rPr lang="sk-SK" smtClean="0"/>
              <a:t>4</a:t>
            </a:fld>
            <a:endParaRPr lang="sk-SK"/>
          </a:p>
        </p:txBody>
      </p:sp>
    </p:spTree>
    <p:extLst>
      <p:ext uri="{BB962C8B-B14F-4D97-AF65-F5344CB8AC3E}">
        <p14:creationId xmlns:p14="http://schemas.microsoft.com/office/powerpoint/2010/main" val="251029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Popisat</a:t>
            </a:r>
            <a:r>
              <a:rPr lang="sk-SK" dirty="0"/>
              <a:t> </a:t>
            </a:r>
            <a:r>
              <a:rPr lang="sk-SK" dirty="0" err="1"/>
              <a:t>napriklad</a:t>
            </a:r>
            <a:r>
              <a:rPr lang="sk-SK" dirty="0"/>
              <a:t> CLS a MAP </a:t>
            </a:r>
            <a:r>
              <a:rPr lang="sk-SK" dirty="0" err="1"/>
              <a:t>cize</a:t>
            </a:r>
            <a:r>
              <a:rPr lang="sk-SK" dirty="0"/>
              <a:t> </a:t>
            </a:r>
            <a:r>
              <a:rPr lang="sk-SK" dirty="0" err="1"/>
              <a:t>regularized</a:t>
            </a:r>
            <a:r>
              <a:rPr lang="sk-SK" dirty="0"/>
              <a:t> SR </a:t>
            </a:r>
            <a:r>
              <a:rPr lang="sk-SK" dirty="0" err="1"/>
              <a:t>Reconstruction</a:t>
            </a:r>
            <a:endParaRPr lang="en-US" dirty="0"/>
          </a:p>
          <a:p>
            <a:r>
              <a:rPr lang="en-US" dirty="0"/>
              <a:t>A IBP </a:t>
            </a:r>
            <a:r>
              <a:rPr lang="en-US" dirty="0" err="1"/>
              <a:t>ako</a:t>
            </a:r>
            <a:r>
              <a:rPr lang="en-US" dirty="0"/>
              <a:t> </a:t>
            </a:r>
            <a:r>
              <a:rPr lang="en-US" dirty="0" err="1"/>
              <a:t>funguje</a:t>
            </a:r>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6</a:t>
            </a:fld>
            <a:endParaRPr lang="sk-SK"/>
          </a:p>
        </p:txBody>
      </p:sp>
    </p:spTree>
    <p:extLst>
      <p:ext uri="{BB962C8B-B14F-4D97-AF65-F5344CB8AC3E}">
        <p14:creationId xmlns:p14="http://schemas.microsoft.com/office/powerpoint/2010/main" val="275612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Ostatne</a:t>
            </a:r>
            <a:r>
              <a:rPr lang="en-US" dirty="0"/>
              <a:t> </a:t>
            </a:r>
            <a:r>
              <a:rPr lang="en-US" dirty="0" err="1"/>
              <a:t>su</a:t>
            </a:r>
            <a:r>
              <a:rPr lang="en-US" dirty="0"/>
              <a:t> </a:t>
            </a:r>
            <a:r>
              <a:rPr lang="en-US" dirty="0" err="1"/>
              <a:t>tazsie</a:t>
            </a:r>
            <a:r>
              <a:rPr lang="en-US" dirty="0"/>
              <a:t> </a:t>
            </a:r>
            <a:r>
              <a:rPr lang="en-US" dirty="0" err="1"/>
              <a:t>na</a:t>
            </a:r>
            <a:r>
              <a:rPr lang="en-US" dirty="0"/>
              <a:t> </a:t>
            </a:r>
            <a:r>
              <a:rPr lang="en-US" dirty="0" err="1"/>
              <a:t>implementovanie</a:t>
            </a:r>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7</a:t>
            </a:fld>
            <a:endParaRPr lang="sk-SK"/>
          </a:p>
        </p:txBody>
      </p:sp>
    </p:spTree>
    <p:extLst>
      <p:ext uri="{BB962C8B-B14F-4D97-AF65-F5344CB8AC3E}">
        <p14:creationId xmlns:p14="http://schemas.microsoft.com/office/powerpoint/2010/main" val="3031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8</a:t>
            </a:fld>
            <a:endParaRPr lang="sk-SK"/>
          </a:p>
        </p:txBody>
      </p:sp>
    </p:spTree>
    <p:extLst>
      <p:ext uri="{BB962C8B-B14F-4D97-AF65-F5344CB8AC3E}">
        <p14:creationId xmlns:p14="http://schemas.microsoft.com/office/powerpoint/2010/main" val="339490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GANy</a:t>
            </a:r>
            <a:r>
              <a:rPr lang="sk-SK" dirty="0"/>
              <a:t> pomáhajú vytvárať </a:t>
            </a:r>
            <a:r>
              <a:rPr lang="sk-SK" b="1" dirty="0"/>
              <a:t>realistické detaily</a:t>
            </a:r>
            <a:r>
              <a:rPr lang="sk-SK" dirty="0"/>
              <a:t>, ktoré klasické CNN nezvládnu.</a:t>
            </a:r>
          </a:p>
          <a:p>
            <a:r>
              <a:rPr lang="sk-SK" dirty="0"/>
              <a:t>Umožňujú získať prirodzenejšie výstupy (napr. štruktúra vlasov, trávy, textúr).</a:t>
            </a:r>
          </a:p>
        </p:txBody>
      </p:sp>
      <p:sp>
        <p:nvSpPr>
          <p:cNvPr id="4" name="Zástupný objekt pre číslo snímky 3"/>
          <p:cNvSpPr>
            <a:spLocks noGrp="1"/>
          </p:cNvSpPr>
          <p:nvPr>
            <p:ph type="sldNum" sz="quarter" idx="5"/>
          </p:nvPr>
        </p:nvSpPr>
        <p:spPr/>
        <p:txBody>
          <a:bodyPr/>
          <a:lstStyle/>
          <a:p>
            <a:fld id="{8DD4630A-7160-4260-879F-8CA59B4F31A3}" type="slidenum">
              <a:rPr lang="sk-SK" smtClean="0"/>
              <a:t>9</a:t>
            </a:fld>
            <a:endParaRPr lang="sk-SK"/>
          </a:p>
        </p:txBody>
      </p:sp>
    </p:spTree>
    <p:extLst>
      <p:ext uri="{BB962C8B-B14F-4D97-AF65-F5344CB8AC3E}">
        <p14:creationId xmlns:p14="http://schemas.microsoft.com/office/powerpoint/2010/main" val="180988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12</a:t>
            </a:fld>
            <a:endParaRPr lang="sk-SK"/>
          </a:p>
        </p:txBody>
      </p:sp>
    </p:spTree>
    <p:extLst>
      <p:ext uri="{BB962C8B-B14F-4D97-AF65-F5344CB8AC3E}">
        <p14:creationId xmlns:p14="http://schemas.microsoft.com/office/powerpoint/2010/main" val="55407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C9C46A67-82CD-437F-9773-6ADFA12050F6}" type="slidenum">
              <a:rPr lang="sk-SK" smtClean="0"/>
              <a:t>15</a:t>
            </a:fld>
            <a:endParaRPr lang="sk-SK"/>
          </a:p>
        </p:txBody>
      </p:sp>
    </p:spTree>
    <p:extLst>
      <p:ext uri="{BB962C8B-B14F-4D97-AF65-F5344CB8AC3E}">
        <p14:creationId xmlns:p14="http://schemas.microsoft.com/office/powerpoint/2010/main" val="278270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E30-BE24-C71F-FB83-A71F824043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k-SK"/>
          </a:p>
        </p:txBody>
      </p:sp>
      <p:sp>
        <p:nvSpPr>
          <p:cNvPr id="3" name="Subtitle 2">
            <a:extLst>
              <a:ext uri="{FF2B5EF4-FFF2-40B4-BE49-F238E27FC236}">
                <a16:creationId xmlns:a16="http://schemas.microsoft.com/office/drawing/2014/main" id="{25B004BC-7A1A-6DC1-F519-24405CB60F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k-SK"/>
          </a:p>
        </p:txBody>
      </p:sp>
      <p:sp>
        <p:nvSpPr>
          <p:cNvPr id="4" name="Date Placeholder 3">
            <a:extLst>
              <a:ext uri="{FF2B5EF4-FFF2-40B4-BE49-F238E27FC236}">
                <a16:creationId xmlns:a16="http://schemas.microsoft.com/office/drawing/2014/main" id="{583144A6-E1B5-F61D-8277-408446B6C67D}"/>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4EEC34A0-A2DA-B6DB-AB76-D5BF5EE961B6}"/>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AF65069D-92CB-4DEC-5209-C30DDABA9816}"/>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319133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5566-DD09-18C8-6958-46A0302A2072}"/>
              </a:ext>
            </a:extLst>
          </p:cNvPr>
          <p:cNvSpPr>
            <a:spLocks noGrp="1"/>
          </p:cNvSpPr>
          <p:nvPr>
            <p:ph type="title"/>
          </p:nvPr>
        </p:nvSpPr>
        <p:spPr/>
        <p:txBody>
          <a:bodyPr/>
          <a:lstStyle/>
          <a:p>
            <a:r>
              <a:rPr lang="en-GB"/>
              <a:t>Click to edit Master title style</a:t>
            </a:r>
            <a:endParaRPr lang="sk-SK"/>
          </a:p>
        </p:txBody>
      </p:sp>
      <p:sp>
        <p:nvSpPr>
          <p:cNvPr id="3" name="Vertical Text Placeholder 2">
            <a:extLst>
              <a:ext uri="{FF2B5EF4-FFF2-40B4-BE49-F238E27FC236}">
                <a16:creationId xmlns:a16="http://schemas.microsoft.com/office/drawing/2014/main" id="{44A5915B-9A7B-14C6-3740-F0B0AB535D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Date Placeholder 3">
            <a:extLst>
              <a:ext uri="{FF2B5EF4-FFF2-40B4-BE49-F238E27FC236}">
                <a16:creationId xmlns:a16="http://schemas.microsoft.com/office/drawing/2014/main" id="{27EFA5B8-1478-38A4-6AF3-773F2550487B}"/>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4B3999A7-41A3-8E34-CC63-472AE26EF6BD}"/>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B48C9DEE-4BD8-7142-7E7E-3A16D0DEBCA5}"/>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247157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42889-135B-4D3B-7023-22840FCABF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k-SK"/>
          </a:p>
        </p:txBody>
      </p:sp>
      <p:sp>
        <p:nvSpPr>
          <p:cNvPr id="3" name="Vertical Text Placeholder 2">
            <a:extLst>
              <a:ext uri="{FF2B5EF4-FFF2-40B4-BE49-F238E27FC236}">
                <a16:creationId xmlns:a16="http://schemas.microsoft.com/office/drawing/2014/main" id="{E888DA19-4EFB-07A6-7889-88B062C6F8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Date Placeholder 3">
            <a:extLst>
              <a:ext uri="{FF2B5EF4-FFF2-40B4-BE49-F238E27FC236}">
                <a16:creationId xmlns:a16="http://schemas.microsoft.com/office/drawing/2014/main" id="{3291FE08-544C-B192-8330-D143392F7576}"/>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9BEECF8E-C448-42C6-B745-5F30CDA0448E}"/>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C20E1D4-BC17-3058-DD4F-F0543E008AD4}"/>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154837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63F6-3BA3-A246-FE30-3D92E9316B3F}"/>
              </a:ext>
            </a:extLst>
          </p:cNvPr>
          <p:cNvSpPr>
            <a:spLocks noGrp="1"/>
          </p:cNvSpPr>
          <p:nvPr>
            <p:ph type="title"/>
          </p:nvPr>
        </p:nvSpPr>
        <p:spPr/>
        <p:txBody>
          <a:bodyPr/>
          <a:lstStyle/>
          <a:p>
            <a:r>
              <a:rPr lang="en-GB"/>
              <a:t>Click to edit Master title style</a:t>
            </a:r>
            <a:endParaRPr lang="sk-SK"/>
          </a:p>
        </p:txBody>
      </p:sp>
      <p:sp>
        <p:nvSpPr>
          <p:cNvPr id="3" name="Content Placeholder 2">
            <a:extLst>
              <a:ext uri="{FF2B5EF4-FFF2-40B4-BE49-F238E27FC236}">
                <a16:creationId xmlns:a16="http://schemas.microsoft.com/office/drawing/2014/main" id="{BA0CDA3B-DF86-797B-17B7-BA4ACECC428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Date Placeholder 3">
            <a:extLst>
              <a:ext uri="{FF2B5EF4-FFF2-40B4-BE49-F238E27FC236}">
                <a16:creationId xmlns:a16="http://schemas.microsoft.com/office/drawing/2014/main" id="{B5343D38-ECD0-C88C-C556-CBB854E818DB}"/>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C58E4C99-4CFB-DA18-F96B-9246AE2F5ADD}"/>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B0B8BD0A-6D66-C494-196A-FFE69423FADA}"/>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101399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54C0-74B9-AF08-5807-F28AA3D5C69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k-SK"/>
          </a:p>
        </p:txBody>
      </p:sp>
      <p:sp>
        <p:nvSpPr>
          <p:cNvPr id="3" name="Text Placeholder 2">
            <a:extLst>
              <a:ext uri="{FF2B5EF4-FFF2-40B4-BE49-F238E27FC236}">
                <a16:creationId xmlns:a16="http://schemas.microsoft.com/office/drawing/2014/main" id="{621C06DA-1F1C-7380-31E1-C8BF4D3F7E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2D040B-E582-6DBD-69FE-ED147BFECB3A}"/>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63C6DF0D-56C2-42DC-3C36-13279E2240B1}"/>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7905CA49-8ABD-B2D8-875A-9E7BD0F047BE}"/>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743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A54E-E500-7DC6-ED15-93E4EBA47C63}"/>
              </a:ext>
            </a:extLst>
          </p:cNvPr>
          <p:cNvSpPr>
            <a:spLocks noGrp="1"/>
          </p:cNvSpPr>
          <p:nvPr>
            <p:ph type="title"/>
          </p:nvPr>
        </p:nvSpPr>
        <p:spPr/>
        <p:txBody>
          <a:bodyPr/>
          <a:lstStyle/>
          <a:p>
            <a:r>
              <a:rPr lang="en-GB"/>
              <a:t>Click to edit Master title style</a:t>
            </a:r>
            <a:endParaRPr lang="sk-SK"/>
          </a:p>
        </p:txBody>
      </p:sp>
      <p:sp>
        <p:nvSpPr>
          <p:cNvPr id="3" name="Content Placeholder 2">
            <a:extLst>
              <a:ext uri="{FF2B5EF4-FFF2-40B4-BE49-F238E27FC236}">
                <a16:creationId xmlns:a16="http://schemas.microsoft.com/office/drawing/2014/main" id="{8645C67A-2ACD-928E-5EA5-8EC1E72E52C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Content Placeholder 3">
            <a:extLst>
              <a:ext uri="{FF2B5EF4-FFF2-40B4-BE49-F238E27FC236}">
                <a16:creationId xmlns:a16="http://schemas.microsoft.com/office/drawing/2014/main" id="{BEC0F0BF-81E5-4076-93CC-8217748FB5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5" name="Date Placeholder 4">
            <a:extLst>
              <a:ext uri="{FF2B5EF4-FFF2-40B4-BE49-F238E27FC236}">
                <a16:creationId xmlns:a16="http://schemas.microsoft.com/office/drawing/2014/main" id="{A5A5576A-39C9-EF79-ED89-EF70678F2B6E}"/>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6" name="Footer Placeholder 5">
            <a:extLst>
              <a:ext uri="{FF2B5EF4-FFF2-40B4-BE49-F238E27FC236}">
                <a16:creationId xmlns:a16="http://schemas.microsoft.com/office/drawing/2014/main" id="{419648C7-2F66-F583-B887-F210EE10F116}"/>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B9951DD2-CD61-B176-283B-11ADE0990145}"/>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400830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3866-FF9B-0F2D-57C7-1349BCA9970B}"/>
              </a:ext>
            </a:extLst>
          </p:cNvPr>
          <p:cNvSpPr>
            <a:spLocks noGrp="1"/>
          </p:cNvSpPr>
          <p:nvPr>
            <p:ph type="title"/>
          </p:nvPr>
        </p:nvSpPr>
        <p:spPr>
          <a:xfrm>
            <a:off x="839788" y="365125"/>
            <a:ext cx="10515600" cy="1325563"/>
          </a:xfrm>
        </p:spPr>
        <p:txBody>
          <a:bodyPr/>
          <a:lstStyle/>
          <a:p>
            <a:r>
              <a:rPr lang="en-GB"/>
              <a:t>Click to edit Master title style</a:t>
            </a:r>
            <a:endParaRPr lang="sk-SK"/>
          </a:p>
        </p:txBody>
      </p:sp>
      <p:sp>
        <p:nvSpPr>
          <p:cNvPr id="3" name="Text Placeholder 2">
            <a:extLst>
              <a:ext uri="{FF2B5EF4-FFF2-40B4-BE49-F238E27FC236}">
                <a16:creationId xmlns:a16="http://schemas.microsoft.com/office/drawing/2014/main" id="{01112769-582C-9A4A-9C79-190DEC922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2FB262-6881-5C3E-EACA-4BF190968F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5" name="Text Placeholder 4">
            <a:extLst>
              <a:ext uri="{FF2B5EF4-FFF2-40B4-BE49-F238E27FC236}">
                <a16:creationId xmlns:a16="http://schemas.microsoft.com/office/drawing/2014/main" id="{136237A2-150B-BB6A-9CA5-6D63F619C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8AB59F-AF98-DEF0-0DD4-6641D5CE53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7" name="Date Placeholder 6">
            <a:extLst>
              <a:ext uri="{FF2B5EF4-FFF2-40B4-BE49-F238E27FC236}">
                <a16:creationId xmlns:a16="http://schemas.microsoft.com/office/drawing/2014/main" id="{5D9C580F-8723-93C1-BECD-FE5FB2090ED7}"/>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8" name="Footer Placeholder 7">
            <a:extLst>
              <a:ext uri="{FF2B5EF4-FFF2-40B4-BE49-F238E27FC236}">
                <a16:creationId xmlns:a16="http://schemas.microsoft.com/office/drawing/2014/main" id="{A1675CF8-0756-4BF8-5AAB-9A992B0677D4}"/>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92F27679-B8D9-3449-BEAD-E53AB3D49215}"/>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176423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F57C-B968-DE41-3162-0729779BF76E}"/>
              </a:ext>
            </a:extLst>
          </p:cNvPr>
          <p:cNvSpPr>
            <a:spLocks noGrp="1"/>
          </p:cNvSpPr>
          <p:nvPr>
            <p:ph type="title"/>
          </p:nvPr>
        </p:nvSpPr>
        <p:spPr/>
        <p:txBody>
          <a:bodyPr/>
          <a:lstStyle/>
          <a:p>
            <a:r>
              <a:rPr lang="en-GB"/>
              <a:t>Click to edit Master title style</a:t>
            </a:r>
            <a:endParaRPr lang="sk-SK"/>
          </a:p>
        </p:txBody>
      </p:sp>
      <p:sp>
        <p:nvSpPr>
          <p:cNvPr id="3" name="Date Placeholder 2">
            <a:extLst>
              <a:ext uri="{FF2B5EF4-FFF2-40B4-BE49-F238E27FC236}">
                <a16:creationId xmlns:a16="http://schemas.microsoft.com/office/drawing/2014/main" id="{80DC6E18-DB8E-A55F-E3B9-380742D78CA1}"/>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4" name="Footer Placeholder 3">
            <a:extLst>
              <a:ext uri="{FF2B5EF4-FFF2-40B4-BE49-F238E27FC236}">
                <a16:creationId xmlns:a16="http://schemas.microsoft.com/office/drawing/2014/main" id="{646F6DD5-2F6B-1458-10E7-D808F4014FA4}"/>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3EF20279-ECAE-A732-9137-CA8BA94BFD24}"/>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155101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5767B-51A7-2D50-1297-452F2737E96C}"/>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3" name="Footer Placeholder 2">
            <a:extLst>
              <a:ext uri="{FF2B5EF4-FFF2-40B4-BE49-F238E27FC236}">
                <a16:creationId xmlns:a16="http://schemas.microsoft.com/office/drawing/2014/main" id="{46B1D6E1-A763-0ABC-FC47-1D9EDFDF8CD6}"/>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C42D6915-9E99-C36A-E7DB-D58A0529B18F}"/>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388961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5B21-3991-59A5-C43C-FC3AE2659C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k-SK"/>
          </a:p>
        </p:txBody>
      </p:sp>
      <p:sp>
        <p:nvSpPr>
          <p:cNvPr id="3" name="Content Placeholder 2">
            <a:extLst>
              <a:ext uri="{FF2B5EF4-FFF2-40B4-BE49-F238E27FC236}">
                <a16:creationId xmlns:a16="http://schemas.microsoft.com/office/drawing/2014/main" id="{35B9D224-92EB-2142-DD16-1EF0998BD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Text Placeholder 3">
            <a:extLst>
              <a:ext uri="{FF2B5EF4-FFF2-40B4-BE49-F238E27FC236}">
                <a16:creationId xmlns:a16="http://schemas.microsoft.com/office/drawing/2014/main" id="{39E45B3D-9070-8600-8BCD-7165CCE23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C9BBE1-2B7D-12CF-3034-961C70444CD7}"/>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6" name="Footer Placeholder 5">
            <a:extLst>
              <a:ext uri="{FF2B5EF4-FFF2-40B4-BE49-F238E27FC236}">
                <a16:creationId xmlns:a16="http://schemas.microsoft.com/office/drawing/2014/main" id="{B3E962B6-9D21-EF5A-7B1A-C0DC2A8BAA3E}"/>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3BC82E0-BA91-E5D0-623C-3190C23942CA}"/>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324155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B7CA-9656-5EA1-01E5-461317008A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k-SK"/>
          </a:p>
        </p:txBody>
      </p:sp>
      <p:sp>
        <p:nvSpPr>
          <p:cNvPr id="3" name="Picture Placeholder 2">
            <a:extLst>
              <a:ext uri="{FF2B5EF4-FFF2-40B4-BE49-F238E27FC236}">
                <a16:creationId xmlns:a16="http://schemas.microsoft.com/office/drawing/2014/main" id="{19AD2DCF-95C1-1C58-AC7C-15E076F2B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215A1A76-7B49-5BC5-6067-FFF971183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827A9-CC4E-5CD3-693E-152329B06648}"/>
              </a:ext>
            </a:extLst>
          </p:cNvPr>
          <p:cNvSpPr>
            <a:spLocks noGrp="1"/>
          </p:cNvSpPr>
          <p:nvPr>
            <p:ph type="dt" sz="half" idx="10"/>
          </p:nvPr>
        </p:nvSpPr>
        <p:spPr/>
        <p:txBody>
          <a:bodyPr/>
          <a:lstStyle/>
          <a:p>
            <a:fld id="{18B655E0-686C-4494-AFAD-A88DDA0E4698}" type="datetimeFigureOut">
              <a:rPr lang="sk-SK" smtClean="0"/>
              <a:t>10. 6. 2025</a:t>
            </a:fld>
            <a:endParaRPr lang="sk-SK"/>
          </a:p>
        </p:txBody>
      </p:sp>
      <p:sp>
        <p:nvSpPr>
          <p:cNvPr id="6" name="Footer Placeholder 5">
            <a:extLst>
              <a:ext uri="{FF2B5EF4-FFF2-40B4-BE49-F238E27FC236}">
                <a16:creationId xmlns:a16="http://schemas.microsoft.com/office/drawing/2014/main" id="{891C7AB1-9223-16B6-239C-6453A11553C4}"/>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5ADC05CF-7595-11D3-5330-BC2B109F8A74}"/>
              </a:ext>
            </a:extLst>
          </p:cNvPr>
          <p:cNvSpPr>
            <a:spLocks noGrp="1"/>
          </p:cNvSpPr>
          <p:nvPr>
            <p:ph type="sldNum" sz="quarter" idx="12"/>
          </p:nvPr>
        </p:nvSpPr>
        <p:spPr/>
        <p:txBody>
          <a:bodyPr/>
          <a:lstStyle/>
          <a:p>
            <a:fld id="{6308FEAA-18D4-481B-A706-E31DCF0F0073}" type="slidenum">
              <a:rPr lang="sk-SK" smtClean="0"/>
              <a:t>‹#›</a:t>
            </a:fld>
            <a:endParaRPr lang="sk-SK"/>
          </a:p>
        </p:txBody>
      </p:sp>
    </p:spTree>
    <p:extLst>
      <p:ext uri="{BB962C8B-B14F-4D97-AF65-F5344CB8AC3E}">
        <p14:creationId xmlns:p14="http://schemas.microsoft.com/office/powerpoint/2010/main" val="47962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28502-555F-8E5E-79BC-ECC35AC99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k-SK"/>
          </a:p>
        </p:txBody>
      </p:sp>
      <p:sp>
        <p:nvSpPr>
          <p:cNvPr id="3" name="Text Placeholder 2">
            <a:extLst>
              <a:ext uri="{FF2B5EF4-FFF2-40B4-BE49-F238E27FC236}">
                <a16:creationId xmlns:a16="http://schemas.microsoft.com/office/drawing/2014/main" id="{1CBA50B0-26C5-2066-1115-EACC3CEC1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k-SK"/>
          </a:p>
        </p:txBody>
      </p:sp>
      <p:sp>
        <p:nvSpPr>
          <p:cNvPr id="4" name="Date Placeholder 3">
            <a:extLst>
              <a:ext uri="{FF2B5EF4-FFF2-40B4-BE49-F238E27FC236}">
                <a16:creationId xmlns:a16="http://schemas.microsoft.com/office/drawing/2014/main" id="{59BDD894-F78C-FB5A-16FE-32075D95E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B655E0-686C-4494-AFAD-A88DDA0E4698}" type="datetimeFigureOut">
              <a:rPr lang="sk-SK" smtClean="0"/>
              <a:t>10. 6. 2025</a:t>
            </a:fld>
            <a:endParaRPr lang="sk-SK"/>
          </a:p>
        </p:txBody>
      </p:sp>
      <p:sp>
        <p:nvSpPr>
          <p:cNvPr id="5" name="Footer Placeholder 4">
            <a:extLst>
              <a:ext uri="{FF2B5EF4-FFF2-40B4-BE49-F238E27FC236}">
                <a16:creationId xmlns:a16="http://schemas.microsoft.com/office/drawing/2014/main" id="{D90253CD-7033-3F92-F47F-992268C6F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6" name="Slide Number Placeholder 5">
            <a:extLst>
              <a:ext uri="{FF2B5EF4-FFF2-40B4-BE49-F238E27FC236}">
                <a16:creationId xmlns:a16="http://schemas.microsoft.com/office/drawing/2014/main" id="{D566D7B7-EF5C-38F8-C968-24419DC4C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08FEAA-18D4-481B-A706-E31DCF0F0073}" type="slidenum">
              <a:rPr lang="sk-SK" smtClean="0"/>
              <a:t>‹#›</a:t>
            </a:fld>
            <a:endParaRPr lang="sk-SK"/>
          </a:p>
        </p:txBody>
      </p:sp>
    </p:spTree>
    <p:extLst>
      <p:ext uri="{BB962C8B-B14F-4D97-AF65-F5344CB8AC3E}">
        <p14:creationId xmlns:p14="http://schemas.microsoft.com/office/powerpoint/2010/main" val="3123020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hyperlink" Target="https://cdn2.steamgriddb.com/icon_thumb/5122eee5a7e2768194775f68037e2ebc.png" TargetMode="External"/><Relationship Id="rId2" Type="http://schemas.openxmlformats.org/officeDocument/2006/relationships/hyperlink" Target="https://encrypted-tbn0.gstatic.com/images?q=tbn:ANd9GcQSNuW0LiMH2EXZ9vTf6VbCg9bkMA70pq6FwA&amp;s" TargetMode="External"/><Relationship Id="rId1" Type="http://schemas.openxmlformats.org/officeDocument/2006/relationships/slideLayout" Target="../slideLayouts/slideLayout2.xml"/><Relationship Id="rId6" Type="http://schemas.openxmlformats.org/officeDocument/2006/relationships/hyperlink" Target="https://developers.google.com/static/machine-learning/gan/images/ok_gan.svg" TargetMode="External"/><Relationship Id="rId5" Type="http://schemas.openxmlformats.org/officeDocument/2006/relationships/hyperlink" Target="https://miro.medium.com/v2/resize:fit:750/format:webp/0*uyPv5FeFHvOimMKn.jpg" TargetMode="External"/><Relationship Id="rId4" Type="http://schemas.openxmlformats.org/officeDocument/2006/relationships/hyperlink" Target="https://www.upjs.sk/app/uploads/sites/9/2022/09/DSC0071.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4D02DC-86D0-86A9-4404-26B11AF64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7DF8D-1BCE-0FA3-2E32-23EDCB636CA2}"/>
              </a:ext>
            </a:extLst>
          </p:cNvPr>
          <p:cNvSpPr>
            <a:spLocks noGrp="1"/>
          </p:cNvSpPr>
          <p:nvPr>
            <p:ph type="ctrTitle"/>
          </p:nvPr>
        </p:nvSpPr>
        <p:spPr>
          <a:xfrm>
            <a:off x="457199" y="359229"/>
            <a:ext cx="11397343" cy="4386942"/>
          </a:xfrm>
        </p:spPr>
        <p:txBody>
          <a:bodyPr>
            <a:normAutofit/>
          </a:bodyPr>
          <a:lstStyle/>
          <a:p>
            <a:r>
              <a:rPr lang="sk-SK" sz="7200" dirty="0"/>
              <a:t>Zvýšenie rozlíšenia a rekonštrukcia obrazu pomocou generatívnych neurónových sietí</a:t>
            </a:r>
          </a:p>
        </p:txBody>
      </p:sp>
      <p:sp>
        <p:nvSpPr>
          <p:cNvPr id="3" name="Subtitle 2">
            <a:extLst>
              <a:ext uri="{FF2B5EF4-FFF2-40B4-BE49-F238E27FC236}">
                <a16:creationId xmlns:a16="http://schemas.microsoft.com/office/drawing/2014/main" id="{F5BF45B7-D8FE-8612-5BD4-8B5DB9357245}"/>
              </a:ext>
            </a:extLst>
          </p:cNvPr>
          <p:cNvSpPr>
            <a:spLocks noGrp="1"/>
          </p:cNvSpPr>
          <p:nvPr>
            <p:ph type="subTitle" idx="1"/>
          </p:nvPr>
        </p:nvSpPr>
        <p:spPr>
          <a:xfrm>
            <a:off x="2494569" y="4943165"/>
            <a:ext cx="7202862" cy="1414091"/>
          </a:xfrm>
        </p:spPr>
        <p:txBody>
          <a:bodyPr>
            <a:normAutofit/>
          </a:bodyPr>
          <a:lstStyle/>
          <a:p>
            <a:r>
              <a:rPr lang="sk-SK" dirty="0"/>
              <a:t>Vedúci práce: Ing. </a:t>
            </a:r>
            <a:r>
              <a:rPr lang="sk-SK" dirty="0" err="1"/>
              <a:t>Miron</a:t>
            </a:r>
            <a:r>
              <a:rPr lang="sk-SK" dirty="0"/>
              <a:t> </a:t>
            </a:r>
            <a:r>
              <a:rPr lang="sk-SK" dirty="0" err="1"/>
              <a:t>Kuzma</a:t>
            </a:r>
            <a:r>
              <a:rPr lang="sk-SK" dirty="0"/>
              <a:t>, PhD.</a:t>
            </a:r>
          </a:p>
          <a:p>
            <a:r>
              <a:rPr lang="sk-SK" dirty="0"/>
              <a:t>Konzultant: RNDr. Miroslav </a:t>
            </a:r>
            <a:r>
              <a:rPr lang="sk-SK" dirty="0" err="1"/>
              <a:t>Opiela</a:t>
            </a:r>
            <a:r>
              <a:rPr lang="sk-SK" dirty="0"/>
              <a:t>, PhD.</a:t>
            </a:r>
          </a:p>
        </p:txBody>
      </p:sp>
    </p:spTree>
    <p:extLst>
      <p:ext uri="{BB962C8B-B14F-4D97-AF65-F5344CB8AC3E}">
        <p14:creationId xmlns:p14="http://schemas.microsoft.com/office/powerpoint/2010/main" val="347276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FFCD8A34-D84D-0729-8C6A-DC6ADF4A6EED}"/>
              </a:ext>
            </a:extLst>
          </p:cNvPr>
          <p:cNvPicPr>
            <a:picLocks noGrp="1" noChangeAspect="1"/>
          </p:cNvPicPr>
          <p:nvPr>
            <p:ph idx="1"/>
          </p:nvPr>
        </p:nvPicPr>
        <p:blipFill>
          <a:blip r:embed="rId2"/>
          <a:stretch>
            <a:fillRect/>
          </a:stretch>
        </p:blipFill>
        <p:spPr>
          <a:xfrm>
            <a:off x="643467" y="988991"/>
            <a:ext cx="10905066" cy="4880016"/>
          </a:xfrm>
          <a:prstGeom prst="rect">
            <a:avLst/>
          </a:prstGeom>
        </p:spPr>
      </p:pic>
      <p:sp>
        <p:nvSpPr>
          <p:cNvPr id="4" name="BlokTextu 3">
            <a:extLst>
              <a:ext uri="{FF2B5EF4-FFF2-40B4-BE49-F238E27FC236}">
                <a16:creationId xmlns:a16="http://schemas.microsoft.com/office/drawing/2014/main" id="{2D9F6BC8-9CD7-AB0D-31B4-E554ADE4770B}"/>
              </a:ext>
            </a:extLst>
          </p:cNvPr>
          <p:cNvSpPr txBox="1"/>
          <p:nvPr/>
        </p:nvSpPr>
        <p:spPr>
          <a:xfrm>
            <a:off x="4009696" y="6264166"/>
            <a:ext cx="4172608" cy="261610"/>
          </a:xfrm>
          <a:prstGeom prst="rect">
            <a:avLst/>
          </a:prstGeom>
          <a:noFill/>
        </p:spPr>
        <p:txBody>
          <a:bodyPr wrap="square" rtlCol="0">
            <a:spAutoFit/>
          </a:bodyPr>
          <a:lstStyle/>
          <a:p>
            <a:r>
              <a:rPr lang="sk-SK" sz="1050" dirty="0"/>
              <a:t>https://developers.google.com/machine-learning/gan/gan_structure</a:t>
            </a:r>
          </a:p>
        </p:txBody>
      </p:sp>
    </p:spTree>
    <p:extLst>
      <p:ext uri="{BB962C8B-B14F-4D97-AF65-F5344CB8AC3E}">
        <p14:creationId xmlns:p14="http://schemas.microsoft.com/office/powerpoint/2010/main" val="40920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85C-B567-7E15-0368-656AAE3B3BB0}"/>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781C0EC0-9088-0D69-687D-4497B7C1ADB4}"/>
              </a:ext>
            </a:extLst>
          </p:cNvPr>
          <p:cNvSpPr>
            <a:spLocks noGrp="1"/>
          </p:cNvSpPr>
          <p:nvPr>
            <p:ph idx="1"/>
          </p:nvPr>
        </p:nvSpPr>
        <p:spPr/>
        <p:txBody>
          <a:bodyPr/>
          <a:lstStyle/>
          <a:p>
            <a:endParaRPr lang="sk-SK"/>
          </a:p>
        </p:txBody>
      </p:sp>
      <p:pic>
        <p:nvPicPr>
          <p:cNvPr id="5" name="Picture 4">
            <a:extLst>
              <a:ext uri="{FF2B5EF4-FFF2-40B4-BE49-F238E27FC236}">
                <a16:creationId xmlns:a16="http://schemas.microsoft.com/office/drawing/2014/main" id="{9EB9E6BC-E06B-9ED1-A469-F5E11537B91E}"/>
              </a:ext>
            </a:extLst>
          </p:cNvPr>
          <p:cNvPicPr>
            <a:picLocks noChangeAspect="1"/>
          </p:cNvPicPr>
          <p:nvPr/>
        </p:nvPicPr>
        <p:blipFill>
          <a:blip r:embed="rId2"/>
          <a:stretch>
            <a:fillRect/>
          </a:stretch>
        </p:blipFill>
        <p:spPr>
          <a:xfrm>
            <a:off x="670755" y="99548"/>
            <a:ext cx="10850489" cy="6658904"/>
          </a:xfrm>
          <a:prstGeom prst="rect">
            <a:avLst/>
          </a:prstGeom>
        </p:spPr>
      </p:pic>
    </p:spTree>
    <p:extLst>
      <p:ext uri="{BB962C8B-B14F-4D97-AF65-F5344CB8AC3E}">
        <p14:creationId xmlns:p14="http://schemas.microsoft.com/office/powerpoint/2010/main" val="242687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5941-00ED-3C25-6EAA-70BB11EB79B8}"/>
              </a:ext>
            </a:extLst>
          </p:cNvPr>
          <p:cNvSpPr>
            <a:spLocks noGrp="1"/>
          </p:cNvSpPr>
          <p:nvPr>
            <p:ph type="title"/>
          </p:nvPr>
        </p:nvSpPr>
        <p:spPr/>
        <p:txBody>
          <a:bodyPr/>
          <a:lstStyle/>
          <a:p>
            <a:r>
              <a:rPr lang="sk-SK" dirty="0"/>
              <a:t>Doterajšie známe riešenia</a:t>
            </a:r>
          </a:p>
        </p:txBody>
      </p:sp>
      <p:sp>
        <p:nvSpPr>
          <p:cNvPr id="3" name="Content Placeholder 2">
            <a:extLst>
              <a:ext uri="{FF2B5EF4-FFF2-40B4-BE49-F238E27FC236}">
                <a16:creationId xmlns:a16="http://schemas.microsoft.com/office/drawing/2014/main" id="{A95F15BC-5A7E-4430-0C21-242848527847}"/>
              </a:ext>
            </a:extLst>
          </p:cNvPr>
          <p:cNvSpPr>
            <a:spLocks noGrp="1"/>
          </p:cNvSpPr>
          <p:nvPr>
            <p:ph idx="1"/>
          </p:nvPr>
        </p:nvSpPr>
        <p:spPr>
          <a:xfrm>
            <a:off x="838200" y="1825625"/>
            <a:ext cx="4132385" cy="4351338"/>
          </a:xfrm>
        </p:spPr>
        <p:txBody>
          <a:bodyPr/>
          <a:lstStyle/>
          <a:p>
            <a:r>
              <a:rPr lang="sk-SK" dirty="0"/>
              <a:t>SRGAN (2017)</a:t>
            </a:r>
          </a:p>
          <a:p>
            <a:pPr lvl="1"/>
            <a:r>
              <a:rPr lang="sk-SK" dirty="0"/>
              <a:t>prvá GAN pre SR</a:t>
            </a:r>
          </a:p>
          <a:p>
            <a:pPr lvl="1"/>
            <a:r>
              <a:rPr lang="sk-SK" dirty="0"/>
              <a:t>zavedený PSNR </a:t>
            </a:r>
            <a:r>
              <a:rPr lang="sk-SK" dirty="0" err="1"/>
              <a:t>loss</a:t>
            </a:r>
            <a:endParaRPr lang="sk-SK" dirty="0"/>
          </a:p>
          <a:p>
            <a:pPr lvl="1"/>
            <a:r>
              <a:rPr lang="sk-SK" dirty="0"/>
              <a:t>realistické výstupy ale halucinogénne</a:t>
            </a:r>
            <a:r>
              <a:rPr lang="en-US" dirty="0"/>
              <a:t> (</a:t>
            </a:r>
            <a:r>
              <a:rPr lang="en-US" dirty="0" err="1"/>
              <a:t>vymyslen</a:t>
            </a:r>
            <a:r>
              <a:rPr lang="sk-SK" dirty="0"/>
              <a:t>é detaily</a:t>
            </a:r>
            <a:r>
              <a:rPr lang="en-US" dirty="0"/>
              <a:t>)</a:t>
            </a:r>
            <a:endParaRPr lang="sk-SK" dirty="0"/>
          </a:p>
          <a:p>
            <a:pPr lvl="1"/>
            <a:endParaRPr lang="sk-SK" dirty="0"/>
          </a:p>
        </p:txBody>
      </p:sp>
      <p:pic>
        <p:nvPicPr>
          <p:cNvPr id="5" name="Picture 4">
            <a:extLst>
              <a:ext uri="{FF2B5EF4-FFF2-40B4-BE49-F238E27FC236}">
                <a16:creationId xmlns:a16="http://schemas.microsoft.com/office/drawing/2014/main" id="{4DFF1D68-1B48-B256-F264-7EEF03E3B0CE}"/>
              </a:ext>
            </a:extLst>
          </p:cNvPr>
          <p:cNvPicPr>
            <a:picLocks noChangeAspect="1"/>
          </p:cNvPicPr>
          <p:nvPr/>
        </p:nvPicPr>
        <p:blipFill>
          <a:blip r:embed="rId3"/>
          <a:stretch>
            <a:fillRect/>
          </a:stretch>
        </p:blipFill>
        <p:spPr>
          <a:xfrm>
            <a:off x="4630615" y="1528651"/>
            <a:ext cx="7561385" cy="3800697"/>
          </a:xfrm>
          <a:prstGeom prst="rect">
            <a:avLst/>
          </a:prstGeom>
        </p:spPr>
      </p:pic>
    </p:spTree>
    <p:extLst>
      <p:ext uri="{BB962C8B-B14F-4D97-AF65-F5344CB8AC3E}">
        <p14:creationId xmlns:p14="http://schemas.microsoft.com/office/powerpoint/2010/main" val="401531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631D-7A94-8857-E7A4-F4B1207BC23D}"/>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CDC514C7-2815-5702-12DF-A60E9546AEF4}"/>
              </a:ext>
            </a:extLst>
          </p:cNvPr>
          <p:cNvSpPr>
            <a:spLocks noGrp="1"/>
          </p:cNvSpPr>
          <p:nvPr>
            <p:ph idx="1"/>
          </p:nvPr>
        </p:nvSpPr>
        <p:spPr/>
        <p:txBody>
          <a:bodyPr/>
          <a:lstStyle/>
          <a:p>
            <a:endParaRPr lang="sk-SK"/>
          </a:p>
        </p:txBody>
      </p:sp>
      <p:pic>
        <p:nvPicPr>
          <p:cNvPr id="5" name="Picture 4">
            <a:extLst>
              <a:ext uri="{FF2B5EF4-FFF2-40B4-BE49-F238E27FC236}">
                <a16:creationId xmlns:a16="http://schemas.microsoft.com/office/drawing/2014/main" id="{24F9079F-E811-2F46-F18E-52F967EE4636}"/>
              </a:ext>
            </a:extLst>
          </p:cNvPr>
          <p:cNvPicPr>
            <a:picLocks noChangeAspect="1"/>
          </p:cNvPicPr>
          <p:nvPr/>
        </p:nvPicPr>
        <p:blipFill>
          <a:blip r:embed="rId2"/>
          <a:stretch>
            <a:fillRect/>
          </a:stretch>
        </p:blipFill>
        <p:spPr>
          <a:xfrm>
            <a:off x="-35704" y="961292"/>
            <a:ext cx="12263408" cy="4935415"/>
          </a:xfrm>
          <a:prstGeom prst="rect">
            <a:avLst/>
          </a:prstGeom>
        </p:spPr>
      </p:pic>
    </p:spTree>
    <p:extLst>
      <p:ext uri="{BB962C8B-B14F-4D97-AF65-F5344CB8AC3E}">
        <p14:creationId xmlns:p14="http://schemas.microsoft.com/office/powerpoint/2010/main" val="157062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F618-623E-68E2-645F-FE898025BE3C}"/>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6308CCDC-0EB0-8F79-6EDE-C76001376B41}"/>
              </a:ext>
            </a:extLst>
          </p:cNvPr>
          <p:cNvSpPr>
            <a:spLocks noGrp="1"/>
          </p:cNvSpPr>
          <p:nvPr>
            <p:ph idx="1"/>
          </p:nvPr>
        </p:nvSpPr>
        <p:spPr/>
        <p:txBody>
          <a:bodyPr/>
          <a:lstStyle/>
          <a:p>
            <a:endParaRPr lang="sk-SK"/>
          </a:p>
        </p:txBody>
      </p:sp>
      <p:pic>
        <p:nvPicPr>
          <p:cNvPr id="5" name="Picture 4">
            <a:extLst>
              <a:ext uri="{FF2B5EF4-FFF2-40B4-BE49-F238E27FC236}">
                <a16:creationId xmlns:a16="http://schemas.microsoft.com/office/drawing/2014/main" id="{04D59D04-2481-47B3-E58A-1E8DB995A3CA}"/>
              </a:ext>
            </a:extLst>
          </p:cNvPr>
          <p:cNvPicPr>
            <a:picLocks noChangeAspect="1"/>
          </p:cNvPicPr>
          <p:nvPr/>
        </p:nvPicPr>
        <p:blipFill>
          <a:blip r:embed="rId2"/>
          <a:stretch>
            <a:fillRect/>
          </a:stretch>
        </p:blipFill>
        <p:spPr>
          <a:xfrm>
            <a:off x="1732608" y="0"/>
            <a:ext cx="8726783" cy="6858000"/>
          </a:xfrm>
          <a:prstGeom prst="rect">
            <a:avLst/>
          </a:prstGeom>
        </p:spPr>
      </p:pic>
    </p:spTree>
    <p:extLst>
      <p:ext uri="{BB962C8B-B14F-4D97-AF65-F5344CB8AC3E}">
        <p14:creationId xmlns:p14="http://schemas.microsoft.com/office/powerpoint/2010/main" val="190653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F92EA-D157-8C65-444D-9758388D7F34}"/>
              </a:ext>
            </a:extLst>
          </p:cNvPr>
          <p:cNvSpPr>
            <a:spLocks noGrp="1"/>
          </p:cNvSpPr>
          <p:nvPr>
            <p:ph idx="1"/>
          </p:nvPr>
        </p:nvSpPr>
        <p:spPr>
          <a:xfrm>
            <a:off x="838200" y="433754"/>
            <a:ext cx="10515600" cy="5743209"/>
          </a:xfrm>
        </p:spPr>
        <p:txBody>
          <a:bodyPr/>
          <a:lstStyle/>
          <a:p>
            <a:r>
              <a:rPr lang="sk-SK" dirty="0"/>
              <a:t>ESRGAN (2018)</a:t>
            </a:r>
          </a:p>
          <a:p>
            <a:pPr lvl="1"/>
            <a:r>
              <a:rPr lang="sk-SK" dirty="0"/>
              <a:t>vylepšený SRGAN</a:t>
            </a:r>
          </a:p>
          <a:p>
            <a:pPr lvl="1"/>
            <a:r>
              <a:rPr lang="sk-SK" dirty="0"/>
              <a:t>RRDB </a:t>
            </a:r>
            <a:r>
              <a:rPr lang="sk-SK" dirty="0" err="1"/>
              <a:t>blocks</a:t>
            </a:r>
            <a:r>
              <a:rPr lang="sk-SK" dirty="0"/>
              <a:t>, odstránený </a:t>
            </a:r>
            <a:r>
              <a:rPr lang="sk-SK" dirty="0" err="1"/>
              <a:t>BatchNorm</a:t>
            </a:r>
            <a:endParaRPr lang="sk-SK" dirty="0"/>
          </a:p>
          <a:p>
            <a:pPr lvl="1"/>
            <a:r>
              <a:rPr lang="sk-SK" dirty="0"/>
              <a:t>populárny v praxi (napr. v AI </a:t>
            </a:r>
            <a:r>
              <a:rPr lang="sk-SK" dirty="0" err="1"/>
              <a:t>upscale</a:t>
            </a:r>
            <a:r>
              <a:rPr lang="sk-SK" dirty="0"/>
              <a:t> pre hry, </a:t>
            </a:r>
            <a:r>
              <a:rPr lang="sk-SK" dirty="0" err="1"/>
              <a:t>anime</a:t>
            </a:r>
            <a:r>
              <a:rPr lang="sk-SK" dirty="0"/>
              <a:t>)</a:t>
            </a:r>
          </a:p>
        </p:txBody>
      </p:sp>
      <p:pic>
        <p:nvPicPr>
          <p:cNvPr id="5" name="Picture 4">
            <a:extLst>
              <a:ext uri="{FF2B5EF4-FFF2-40B4-BE49-F238E27FC236}">
                <a16:creationId xmlns:a16="http://schemas.microsoft.com/office/drawing/2014/main" id="{3C91EFC9-B134-ED63-74E3-A8763B315222}"/>
              </a:ext>
            </a:extLst>
          </p:cNvPr>
          <p:cNvPicPr>
            <a:picLocks noChangeAspect="1"/>
          </p:cNvPicPr>
          <p:nvPr/>
        </p:nvPicPr>
        <p:blipFill>
          <a:blip r:embed="rId3"/>
          <a:stretch>
            <a:fillRect/>
          </a:stretch>
        </p:blipFill>
        <p:spPr>
          <a:xfrm>
            <a:off x="838200" y="2312059"/>
            <a:ext cx="10617445" cy="1940583"/>
          </a:xfrm>
          <a:prstGeom prst="rect">
            <a:avLst/>
          </a:prstGeom>
        </p:spPr>
      </p:pic>
      <p:pic>
        <p:nvPicPr>
          <p:cNvPr id="7" name="Picture 6">
            <a:extLst>
              <a:ext uri="{FF2B5EF4-FFF2-40B4-BE49-F238E27FC236}">
                <a16:creationId xmlns:a16="http://schemas.microsoft.com/office/drawing/2014/main" id="{0948F760-1A78-D282-1BC1-214F016E4C0A}"/>
              </a:ext>
            </a:extLst>
          </p:cNvPr>
          <p:cNvPicPr>
            <a:picLocks noChangeAspect="1"/>
          </p:cNvPicPr>
          <p:nvPr/>
        </p:nvPicPr>
        <p:blipFill>
          <a:blip r:embed="rId4"/>
          <a:stretch>
            <a:fillRect/>
          </a:stretch>
        </p:blipFill>
        <p:spPr>
          <a:xfrm>
            <a:off x="838200" y="4252642"/>
            <a:ext cx="10610755" cy="2171604"/>
          </a:xfrm>
          <a:prstGeom prst="rect">
            <a:avLst/>
          </a:prstGeom>
        </p:spPr>
      </p:pic>
    </p:spTree>
    <p:extLst>
      <p:ext uri="{BB962C8B-B14F-4D97-AF65-F5344CB8AC3E}">
        <p14:creationId xmlns:p14="http://schemas.microsoft.com/office/powerpoint/2010/main" val="150717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D527-57F6-566A-AA4A-4DAB159D154E}"/>
              </a:ext>
            </a:extLst>
          </p:cNvPr>
          <p:cNvSpPr>
            <a:spLocks noGrp="1"/>
          </p:cNvSpPr>
          <p:nvPr>
            <p:ph type="title"/>
          </p:nvPr>
        </p:nvSpPr>
        <p:spPr/>
        <p:txBody>
          <a:bodyPr/>
          <a:lstStyle/>
          <a:p>
            <a:endParaRPr lang="sk-SK"/>
          </a:p>
        </p:txBody>
      </p:sp>
      <p:pic>
        <p:nvPicPr>
          <p:cNvPr id="5" name="Content Placeholder 4" descr="A video game screen of a video game&#10;&#10;AI-generated content may be incorrect.">
            <a:extLst>
              <a:ext uri="{FF2B5EF4-FFF2-40B4-BE49-F238E27FC236}">
                <a16:creationId xmlns:a16="http://schemas.microsoft.com/office/drawing/2014/main" id="{E857EDE4-6E96-A7C8-6E0D-6C104B6A5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92" y="262172"/>
            <a:ext cx="11183815" cy="6230703"/>
          </a:xfrm>
        </p:spPr>
      </p:pic>
    </p:spTree>
    <p:extLst>
      <p:ext uri="{BB962C8B-B14F-4D97-AF65-F5344CB8AC3E}">
        <p14:creationId xmlns:p14="http://schemas.microsoft.com/office/powerpoint/2010/main" val="36457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37414-5FD2-14AA-1246-276157D3DB5F}"/>
              </a:ext>
            </a:extLst>
          </p:cNvPr>
          <p:cNvPicPr>
            <a:picLocks noChangeAspect="1"/>
          </p:cNvPicPr>
          <p:nvPr/>
        </p:nvPicPr>
        <p:blipFill>
          <a:blip r:embed="rId3"/>
          <a:stretch>
            <a:fillRect/>
          </a:stretch>
        </p:blipFill>
        <p:spPr>
          <a:xfrm>
            <a:off x="1260230" y="4350349"/>
            <a:ext cx="9472246" cy="2259502"/>
          </a:xfrm>
          <a:prstGeom prst="rect">
            <a:avLst/>
          </a:prstGeom>
        </p:spPr>
      </p:pic>
      <p:sp>
        <p:nvSpPr>
          <p:cNvPr id="3" name="Content Placeholder 2">
            <a:extLst>
              <a:ext uri="{FF2B5EF4-FFF2-40B4-BE49-F238E27FC236}">
                <a16:creationId xmlns:a16="http://schemas.microsoft.com/office/drawing/2014/main" id="{913554F3-8E8D-1A19-5707-4D1CF83CC35B}"/>
              </a:ext>
            </a:extLst>
          </p:cNvPr>
          <p:cNvSpPr>
            <a:spLocks noGrp="1"/>
          </p:cNvSpPr>
          <p:nvPr>
            <p:ph idx="1"/>
          </p:nvPr>
        </p:nvSpPr>
        <p:spPr>
          <a:xfrm>
            <a:off x="838200" y="234462"/>
            <a:ext cx="10515600" cy="5942501"/>
          </a:xfrm>
        </p:spPr>
        <p:txBody>
          <a:bodyPr/>
          <a:lstStyle/>
          <a:p>
            <a:r>
              <a:rPr lang="sk-SK" dirty="0" err="1"/>
              <a:t>Real</a:t>
            </a:r>
            <a:r>
              <a:rPr lang="sk-SK" dirty="0"/>
              <a:t>-ESRGAN (2021)</a:t>
            </a:r>
          </a:p>
          <a:p>
            <a:pPr lvl="1"/>
            <a:r>
              <a:rPr lang="sk-SK" dirty="0"/>
              <a:t>rozšírenie ESRGAN pre reálne dáta (šum, JPEG artefakty)</a:t>
            </a:r>
          </a:p>
          <a:p>
            <a:pPr lvl="1"/>
            <a:r>
              <a:rPr lang="sk-SK" dirty="0"/>
              <a:t>funguje dobre aj s inými </a:t>
            </a:r>
            <a:r>
              <a:rPr lang="sk-SK" dirty="0" err="1"/>
              <a:t>datasetmi</a:t>
            </a:r>
            <a:endParaRPr lang="sk-SK" dirty="0"/>
          </a:p>
        </p:txBody>
      </p:sp>
      <p:pic>
        <p:nvPicPr>
          <p:cNvPr id="4" name="Picture 3">
            <a:extLst>
              <a:ext uri="{FF2B5EF4-FFF2-40B4-BE49-F238E27FC236}">
                <a16:creationId xmlns:a16="http://schemas.microsoft.com/office/drawing/2014/main" id="{E51F207A-CBFE-98C1-1F3A-48022F282DBB}"/>
              </a:ext>
            </a:extLst>
          </p:cNvPr>
          <p:cNvPicPr>
            <a:picLocks noChangeAspect="1"/>
          </p:cNvPicPr>
          <p:nvPr/>
        </p:nvPicPr>
        <p:blipFill>
          <a:blip r:embed="rId4"/>
          <a:stretch>
            <a:fillRect/>
          </a:stretch>
        </p:blipFill>
        <p:spPr>
          <a:xfrm>
            <a:off x="1260230" y="1471603"/>
            <a:ext cx="9308123" cy="2878746"/>
          </a:xfrm>
          <a:prstGeom prst="rect">
            <a:avLst/>
          </a:prstGeom>
        </p:spPr>
      </p:pic>
    </p:spTree>
    <p:extLst>
      <p:ext uri="{BB962C8B-B14F-4D97-AF65-F5344CB8AC3E}">
        <p14:creationId xmlns:p14="http://schemas.microsoft.com/office/powerpoint/2010/main" val="178909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927A-7C9D-5649-5A2E-60FB0E65D98A}"/>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CF0025E1-655F-03D0-821A-493CFA634429}"/>
              </a:ext>
            </a:extLst>
          </p:cNvPr>
          <p:cNvSpPr>
            <a:spLocks noGrp="1"/>
          </p:cNvSpPr>
          <p:nvPr>
            <p:ph idx="1"/>
          </p:nvPr>
        </p:nvSpPr>
        <p:spPr/>
        <p:txBody>
          <a:bodyPr/>
          <a:lstStyle/>
          <a:p>
            <a:endParaRPr lang="sk-SK"/>
          </a:p>
        </p:txBody>
      </p:sp>
      <p:pic>
        <p:nvPicPr>
          <p:cNvPr id="1026" name="Picture 2">
            <a:extLst>
              <a:ext uri="{FF2B5EF4-FFF2-40B4-BE49-F238E27FC236}">
                <a16:creationId xmlns:a16="http://schemas.microsoft.com/office/drawing/2014/main" id="{0A2A2D9E-9A4D-9279-42D3-2723AE0A5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12192000" cy="575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7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arge building with a lot of windows&#10;&#10;AI-generated content may be incorrect.">
            <a:extLst>
              <a:ext uri="{FF2B5EF4-FFF2-40B4-BE49-F238E27FC236}">
                <a16:creationId xmlns:a16="http://schemas.microsoft.com/office/drawing/2014/main" id="{1E362576-9940-0EAA-F91C-4777CDD22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433" y="1642777"/>
            <a:ext cx="5372100" cy="3572446"/>
          </a:xfrm>
          <a:prstGeom prst="rect">
            <a:avLst/>
          </a:prstGeom>
        </p:spPr>
      </p:pic>
      <p:sp>
        <p:nvSpPr>
          <p:cNvPr id="21"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arge building with a stone facade&#10;&#10;AI-generated content may be incorrect.">
            <a:extLst>
              <a:ext uri="{FF2B5EF4-FFF2-40B4-BE49-F238E27FC236}">
                <a16:creationId xmlns:a16="http://schemas.microsoft.com/office/drawing/2014/main" id="{D727E394-8D2B-D415-8AF0-2F2CFF7B2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6" y="1642777"/>
            <a:ext cx="5372099" cy="3572445"/>
          </a:xfrm>
          <a:prstGeom prst="rect">
            <a:avLst/>
          </a:prstGeom>
        </p:spPr>
      </p:pic>
    </p:spTree>
    <p:extLst>
      <p:ext uri="{BB962C8B-B14F-4D97-AF65-F5344CB8AC3E}">
        <p14:creationId xmlns:p14="http://schemas.microsoft.com/office/powerpoint/2010/main" val="204287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6779-C503-CB78-3A57-A8E5A55B7D35}"/>
              </a:ext>
            </a:extLst>
          </p:cNvPr>
          <p:cNvSpPr>
            <a:spLocks noGrp="1"/>
          </p:cNvSpPr>
          <p:nvPr>
            <p:ph type="title"/>
          </p:nvPr>
        </p:nvSpPr>
        <p:spPr/>
        <p:txBody>
          <a:bodyPr>
            <a:normAutofit/>
          </a:bodyPr>
          <a:lstStyle/>
          <a:p>
            <a:r>
              <a:rPr lang="sk-SK" sz="5400" dirty="0" err="1"/>
              <a:t>Motiváci</a:t>
            </a:r>
            <a:r>
              <a:rPr lang="en-US" sz="5400" dirty="0"/>
              <a:t>a</a:t>
            </a:r>
            <a:endParaRPr lang="sk-SK" sz="5400" dirty="0"/>
          </a:p>
        </p:txBody>
      </p:sp>
      <p:sp>
        <p:nvSpPr>
          <p:cNvPr id="3" name="Content Placeholder 2">
            <a:extLst>
              <a:ext uri="{FF2B5EF4-FFF2-40B4-BE49-F238E27FC236}">
                <a16:creationId xmlns:a16="http://schemas.microsoft.com/office/drawing/2014/main" id="{9CFA49EE-51E2-1315-3F76-6E0C00C30DD1}"/>
              </a:ext>
            </a:extLst>
          </p:cNvPr>
          <p:cNvSpPr>
            <a:spLocks noGrp="1"/>
          </p:cNvSpPr>
          <p:nvPr>
            <p:ph idx="1"/>
          </p:nvPr>
        </p:nvSpPr>
        <p:spPr>
          <a:xfrm>
            <a:off x="838200" y="1825625"/>
            <a:ext cx="9463268" cy="4667250"/>
          </a:xfrm>
        </p:spPr>
        <p:txBody>
          <a:bodyPr>
            <a:normAutofit lnSpcReduction="10000"/>
          </a:bodyPr>
          <a:lstStyle/>
          <a:p>
            <a:r>
              <a:rPr lang="sk-SK" sz="3200" dirty="0"/>
              <a:t>Image Super-</a:t>
            </a:r>
            <a:r>
              <a:rPr lang="sk-SK" sz="3200" dirty="0" err="1"/>
              <a:t>Resolution</a:t>
            </a:r>
            <a:r>
              <a:rPr lang="sk-SK" sz="3200" dirty="0"/>
              <a:t> (SR)</a:t>
            </a:r>
          </a:p>
          <a:p>
            <a:r>
              <a:rPr lang="sk-SK" sz="3200" dirty="0"/>
              <a:t>transformácia LR (</a:t>
            </a:r>
            <a:r>
              <a:rPr lang="sk-SK" sz="3200" dirty="0" err="1"/>
              <a:t>Low</a:t>
            </a:r>
            <a:r>
              <a:rPr lang="sk-SK" sz="3200" dirty="0"/>
              <a:t> </a:t>
            </a:r>
            <a:r>
              <a:rPr lang="sk-SK" sz="3200" dirty="0" err="1"/>
              <a:t>Resolution</a:t>
            </a:r>
            <a:r>
              <a:rPr lang="sk-SK" sz="3200" dirty="0"/>
              <a:t>) obrazu na HR (</a:t>
            </a:r>
            <a:r>
              <a:rPr lang="sk-SK" sz="3200" dirty="0" err="1"/>
              <a:t>High</a:t>
            </a:r>
            <a:r>
              <a:rPr lang="sk-SK" sz="3200" dirty="0"/>
              <a:t> </a:t>
            </a:r>
            <a:r>
              <a:rPr lang="sk-SK" sz="3200" dirty="0" err="1"/>
              <a:t>Resolution</a:t>
            </a:r>
            <a:r>
              <a:rPr lang="sk-SK" sz="3200" dirty="0"/>
              <a:t>) obraz</a:t>
            </a:r>
          </a:p>
          <a:p>
            <a:r>
              <a:rPr lang="sk-SK" sz="3200" dirty="0"/>
              <a:t>o</a:t>
            </a:r>
            <a:r>
              <a:rPr lang="sk-SK" sz="3200" dirty="0">
                <a:effectLst/>
              </a:rPr>
              <a:t>bnova poškodených, nekompletných alebo degradovaných čast</a:t>
            </a:r>
            <a:r>
              <a:rPr lang="sk-SK" sz="3200" dirty="0"/>
              <a:t>í</a:t>
            </a:r>
            <a:r>
              <a:rPr lang="sk-SK" sz="3200" dirty="0">
                <a:effectLst/>
              </a:rPr>
              <a:t> obrazov, aby vyzerali prirodzene a úplne</a:t>
            </a:r>
          </a:p>
          <a:p>
            <a:r>
              <a:rPr lang="sk-SK" sz="3200" dirty="0"/>
              <a:t>vylepšenie detailov v medicínskych snímkach (MRI, CT)</a:t>
            </a:r>
          </a:p>
          <a:p>
            <a:r>
              <a:rPr lang="sk-SK" sz="3200" dirty="0"/>
              <a:t>bezpečnostné kamery, analýza satelitných snímok, digitálne kamery, videohry atď..</a:t>
            </a:r>
          </a:p>
        </p:txBody>
      </p:sp>
      <p:pic>
        <p:nvPicPr>
          <p:cNvPr id="1026" name="Picture 2">
            <a:extLst>
              <a:ext uri="{FF2B5EF4-FFF2-40B4-BE49-F238E27FC236}">
                <a16:creationId xmlns:a16="http://schemas.microsoft.com/office/drawing/2014/main" id="{C9FC2DEC-CA9C-7F4D-79AF-A1BBB4AF5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498" y="173620"/>
            <a:ext cx="3714676" cy="208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7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4BEE-F832-9BD3-A174-C4DF8585BF9C}"/>
              </a:ext>
            </a:extLst>
          </p:cNvPr>
          <p:cNvSpPr>
            <a:spLocks noGrp="1"/>
          </p:cNvSpPr>
          <p:nvPr>
            <p:ph type="title"/>
          </p:nvPr>
        </p:nvSpPr>
        <p:spPr/>
        <p:txBody>
          <a:bodyPr>
            <a:normAutofit/>
          </a:bodyPr>
          <a:lstStyle/>
          <a:p>
            <a:r>
              <a:rPr lang="sk-SK" sz="5400" dirty="0"/>
              <a:t>Ciele diplomovej práce</a:t>
            </a:r>
          </a:p>
        </p:txBody>
      </p:sp>
      <p:sp>
        <p:nvSpPr>
          <p:cNvPr id="3" name="Content Placeholder 2">
            <a:extLst>
              <a:ext uri="{FF2B5EF4-FFF2-40B4-BE49-F238E27FC236}">
                <a16:creationId xmlns:a16="http://schemas.microsoft.com/office/drawing/2014/main" id="{17528C69-D4AE-5F94-EF1C-465EF2B16267}"/>
              </a:ext>
            </a:extLst>
          </p:cNvPr>
          <p:cNvSpPr>
            <a:spLocks noGrp="1"/>
          </p:cNvSpPr>
          <p:nvPr>
            <p:ph idx="1"/>
          </p:nvPr>
        </p:nvSpPr>
        <p:spPr/>
        <p:txBody>
          <a:bodyPr>
            <a:normAutofit/>
          </a:bodyPr>
          <a:lstStyle/>
          <a:p>
            <a:pPr marL="514350" indent="-514350">
              <a:buFont typeface="+mj-lt"/>
              <a:buAutoNum type="arabicPeriod"/>
            </a:pPr>
            <a:r>
              <a:rPr lang="sk-SK" sz="3200" dirty="0"/>
              <a:t>Spracovať prehľad techník v počítačovom videní na zvýšenie rozlíšenia a rekonštrukciu obrazu.</a:t>
            </a:r>
          </a:p>
          <a:p>
            <a:pPr marL="514350" indent="-514350">
              <a:buFont typeface="+mj-lt"/>
              <a:buAutoNum type="arabicPeriod"/>
            </a:pPr>
            <a:r>
              <a:rPr lang="sk-SK" sz="3200" dirty="0"/>
              <a:t>Navrhnúť novú metódu na zvýšenie rozlíšenia obrazu a rekonštrukciu pomocou neurónových sietí.</a:t>
            </a:r>
          </a:p>
          <a:p>
            <a:pPr marL="514350" indent="-514350">
              <a:buFont typeface="+mj-lt"/>
              <a:buAutoNum type="arabicPeriod"/>
            </a:pPr>
            <a:r>
              <a:rPr lang="sk-SK" sz="3200" dirty="0"/>
              <a:t>Implementovať navrhnuté metódu a porovnať výsledky dosiahnuté na vybranej dátovej sade.</a:t>
            </a:r>
          </a:p>
        </p:txBody>
      </p:sp>
    </p:spTree>
    <p:extLst>
      <p:ext uri="{BB962C8B-B14F-4D97-AF65-F5344CB8AC3E}">
        <p14:creationId xmlns:p14="http://schemas.microsoft.com/office/powerpoint/2010/main" val="23111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D939-A6D2-E3E9-F858-39B3A3B37DA0}"/>
              </a:ext>
            </a:extLst>
          </p:cNvPr>
          <p:cNvSpPr>
            <a:spLocks noGrp="1"/>
          </p:cNvSpPr>
          <p:nvPr>
            <p:ph type="title"/>
          </p:nvPr>
        </p:nvSpPr>
        <p:spPr>
          <a:xfrm>
            <a:off x="838200" y="365125"/>
            <a:ext cx="10697308" cy="1733306"/>
          </a:xfrm>
        </p:spPr>
        <p:txBody>
          <a:bodyPr>
            <a:normAutofit/>
          </a:bodyPr>
          <a:lstStyle/>
          <a:p>
            <a:r>
              <a:rPr lang="sk-SK" sz="4800" dirty="0"/>
              <a:t>Doterajší pokrok, </a:t>
            </a:r>
            <a:r>
              <a:rPr lang="sk-SK" sz="4800" dirty="0" err="1"/>
              <a:t>další</a:t>
            </a:r>
            <a:r>
              <a:rPr lang="sk-SK" sz="4800" dirty="0"/>
              <a:t> postup</a:t>
            </a:r>
            <a:r>
              <a:rPr lang="en-US" sz="4800" dirty="0"/>
              <a:t> + </a:t>
            </a:r>
            <a:r>
              <a:rPr lang="en-US" sz="4800" dirty="0" err="1"/>
              <a:t>probl</a:t>
            </a:r>
            <a:r>
              <a:rPr lang="sk-SK" sz="4800" dirty="0" err="1"/>
              <a:t>émy</a:t>
            </a:r>
            <a:r>
              <a:rPr lang="sk-SK" sz="4800" dirty="0"/>
              <a:t> a výzvy</a:t>
            </a:r>
          </a:p>
        </p:txBody>
      </p:sp>
      <p:sp>
        <p:nvSpPr>
          <p:cNvPr id="3" name="Content Placeholder 2">
            <a:extLst>
              <a:ext uri="{FF2B5EF4-FFF2-40B4-BE49-F238E27FC236}">
                <a16:creationId xmlns:a16="http://schemas.microsoft.com/office/drawing/2014/main" id="{6EBC3A41-FE11-DDD8-FE3B-F5D5A7D73F20}"/>
              </a:ext>
            </a:extLst>
          </p:cNvPr>
          <p:cNvSpPr>
            <a:spLocks noGrp="1"/>
          </p:cNvSpPr>
          <p:nvPr>
            <p:ph idx="1"/>
          </p:nvPr>
        </p:nvSpPr>
        <p:spPr>
          <a:xfrm>
            <a:off x="838200" y="2098431"/>
            <a:ext cx="10515600" cy="4759568"/>
          </a:xfrm>
        </p:spPr>
        <p:txBody>
          <a:bodyPr>
            <a:normAutofit lnSpcReduction="10000"/>
          </a:bodyPr>
          <a:lstStyle/>
          <a:p>
            <a:r>
              <a:rPr lang="sk-SK" sz="3200" dirty="0"/>
              <a:t>spracovaný prehľad techník v oblasti SR</a:t>
            </a:r>
            <a:r>
              <a:rPr lang="en-US" sz="3200" dirty="0"/>
              <a:t> (1.cie</a:t>
            </a:r>
            <a:r>
              <a:rPr lang="sk-SK" sz="3200" dirty="0"/>
              <a:t>ľ</a:t>
            </a:r>
            <a:r>
              <a:rPr lang="en-US" sz="3200" dirty="0"/>
              <a:t>)</a:t>
            </a:r>
            <a:endParaRPr lang="sk-SK" sz="3200" dirty="0"/>
          </a:p>
          <a:p>
            <a:r>
              <a:rPr lang="sk-SK" sz="3200" dirty="0"/>
              <a:t>tradičné metódy, CNN, GAN, </a:t>
            </a:r>
            <a:r>
              <a:rPr lang="sk-SK" sz="3200" dirty="0" err="1"/>
              <a:t>transforméry</a:t>
            </a:r>
            <a:endParaRPr lang="sk-SK" sz="3200" dirty="0"/>
          </a:p>
          <a:p>
            <a:endParaRPr lang="sk-SK" sz="3200" dirty="0"/>
          </a:p>
          <a:p>
            <a:r>
              <a:rPr lang="sk-SK" sz="3200" dirty="0"/>
              <a:t>zvoliť si vhodný model (SRGAN, ESRGAN, </a:t>
            </a:r>
            <a:r>
              <a:rPr lang="sk-SK" sz="3200" dirty="0" err="1"/>
              <a:t>Real</a:t>
            </a:r>
            <a:r>
              <a:rPr lang="sk-SK" sz="3200" dirty="0"/>
              <a:t>-ESRGAN)</a:t>
            </a:r>
          </a:p>
          <a:p>
            <a:r>
              <a:rPr lang="sk-SK" sz="3200" dirty="0"/>
              <a:t>navrhnúť novú metódu na zvýšenie rozlíšenia obrazu a rekonštrukciu pomocou neurónových sietí (architektúra, parametre, </a:t>
            </a:r>
            <a:r>
              <a:rPr lang="sk-SK" sz="3200" dirty="0" err="1"/>
              <a:t>loss</a:t>
            </a:r>
            <a:r>
              <a:rPr lang="sk-SK" sz="3200" dirty="0"/>
              <a:t> funkcie)</a:t>
            </a:r>
          </a:p>
          <a:p>
            <a:endParaRPr lang="sk-SK" sz="3200" dirty="0"/>
          </a:p>
          <a:p>
            <a:r>
              <a:rPr lang="sk-SK" sz="3200" dirty="0"/>
              <a:t>zameranie na realistickosť výstupu alebo presnosť</a:t>
            </a:r>
          </a:p>
          <a:p>
            <a:endParaRPr lang="sk-SK" sz="3200" dirty="0"/>
          </a:p>
          <a:p>
            <a:endParaRPr lang="sk-SK" sz="3200" dirty="0"/>
          </a:p>
        </p:txBody>
      </p:sp>
    </p:spTree>
    <p:extLst>
      <p:ext uri="{BB962C8B-B14F-4D97-AF65-F5344CB8AC3E}">
        <p14:creationId xmlns:p14="http://schemas.microsoft.com/office/powerpoint/2010/main" val="335306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F4BEC-F2C5-5CF3-1BD8-F1817EA68754}"/>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Ďakujem za pozornosť</a:t>
            </a:r>
          </a:p>
        </p:txBody>
      </p:sp>
      <p:pic>
        <p:nvPicPr>
          <p:cNvPr id="6" name="Graphic 5" descr="Wind Chime">
            <a:extLst>
              <a:ext uri="{FF2B5EF4-FFF2-40B4-BE49-F238E27FC236}">
                <a16:creationId xmlns:a16="http://schemas.microsoft.com/office/drawing/2014/main" id="{C3AC9483-2DFC-0BE6-235F-69C99BD9E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8" name="Graphic 7" descr="Wind Chime">
            <a:extLst>
              <a:ext uri="{FF2B5EF4-FFF2-40B4-BE49-F238E27FC236}">
                <a16:creationId xmlns:a16="http://schemas.microsoft.com/office/drawing/2014/main" id="{C895CB20-F2AD-4E72-9B9F-D4D033A88C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84587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449A-482A-EDED-120E-D5A55116D718}"/>
              </a:ext>
            </a:extLst>
          </p:cNvPr>
          <p:cNvSpPr>
            <a:spLocks noGrp="1"/>
          </p:cNvSpPr>
          <p:nvPr>
            <p:ph type="title"/>
          </p:nvPr>
        </p:nvSpPr>
        <p:spPr/>
        <p:txBody>
          <a:bodyPr/>
          <a:lstStyle/>
          <a:p>
            <a:r>
              <a:rPr lang="sk-SK" dirty="0"/>
              <a:t>Zdroje</a:t>
            </a:r>
          </a:p>
        </p:txBody>
      </p:sp>
      <p:sp>
        <p:nvSpPr>
          <p:cNvPr id="3" name="Content Placeholder 2">
            <a:extLst>
              <a:ext uri="{FF2B5EF4-FFF2-40B4-BE49-F238E27FC236}">
                <a16:creationId xmlns:a16="http://schemas.microsoft.com/office/drawing/2014/main" id="{923C60DD-5082-4227-39A9-56E7DA819ED8}"/>
              </a:ext>
            </a:extLst>
          </p:cNvPr>
          <p:cNvSpPr>
            <a:spLocks noGrp="1"/>
          </p:cNvSpPr>
          <p:nvPr>
            <p:ph idx="1"/>
          </p:nvPr>
        </p:nvSpPr>
        <p:spPr>
          <a:xfrm>
            <a:off x="838200" y="1453662"/>
            <a:ext cx="10515600" cy="5251938"/>
          </a:xfrm>
        </p:spPr>
        <p:txBody>
          <a:bodyPr>
            <a:normAutofit fontScale="70000" lnSpcReduction="20000"/>
          </a:bodyPr>
          <a:lstStyle/>
          <a:p>
            <a:r>
              <a:rPr lang="en-US" dirty="0">
                <a:hlinkClick r:id="rId2"/>
              </a:rPr>
              <a:t>https://arxiv.org/pdf/1609.04802.pdf</a:t>
            </a:r>
          </a:p>
          <a:p>
            <a:r>
              <a:rPr lang="sk-SK" dirty="0">
                <a:hlinkClick r:id="rId2"/>
              </a:rPr>
              <a:t>https://encrypted-tbn0.gstatic.com/images?q=tbn:ANd9GcQSNuW0LiMH2EXZ9vTf6VbCg9bkMA70pq6FwA&amp;s</a:t>
            </a:r>
            <a:endParaRPr lang="en-US" dirty="0"/>
          </a:p>
          <a:p>
            <a:r>
              <a:rPr lang="sk-SK" dirty="0">
                <a:hlinkClick r:id="rId3"/>
              </a:rPr>
              <a:t>https://cdn2.steamgriddb.com/icon_thumb/5122eee5a7e2768194775f68037e2ebc.png</a:t>
            </a:r>
            <a:endParaRPr lang="en-US" dirty="0"/>
          </a:p>
          <a:p>
            <a:r>
              <a:rPr lang="en-US" dirty="0">
                <a:hlinkClick r:id="rId4"/>
              </a:rPr>
              <a:t>https://www.upjs.sk/app/uploads/sites/9/2022/09/DSC0071.jpg</a:t>
            </a:r>
            <a:endParaRPr lang="en-US" dirty="0"/>
          </a:p>
          <a:p>
            <a:r>
              <a:rPr lang="en-US" dirty="0">
                <a:hlinkClick r:id="rId5"/>
              </a:rPr>
              <a:t>https://miro.medium.com/v2/resize:fit:750/format:webp/0*uyPv5FeFHvOimMKn.jpg</a:t>
            </a:r>
            <a:endParaRPr lang="en-US" dirty="0"/>
          </a:p>
          <a:p>
            <a:r>
              <a:rPr lang="en-US" dirty="0">
                <a:hlinkClick r:id="rId6"/>
              </a:rPr>
              <a:t>https://developers.google.com/static/machine-learning/gan/images/ok_gan.svg</a:t>
            </a:r>
            <a:endParaRPr lang="sk-SK" dirty="0"/>
          </a:p>
          <a:p>
            <a:r>
              <a:rPr lang="en-US" dirty="0"/>
              <a:t>Park, S. C., Park, M. K., &amp; Kang, M. G. (2003). </a:t>
            </a:r>
            <a:r>
              <a:rPr lang="en-US" i="1" dirty="0"/>
              <a:t>Super-resolution image reconstruction: A technical overview</a:t>
            </a:r>
            <a:r>
              <a:rPr lang="en-US" dirty="0"/>
              <a:t>.</a:t>
            </a:r>
          </a:p>
          <a:p>
            <a:r>
              <a:rPr lang="en-US" dirty="0"/>
              <a:t>Dong et al., </a:t>
            </a:r>
            <a:r>
              <a:rPr lang="en-US" i="1" dirty="0"/>
              <a:t>Image Super-Resolution Using Deep Convolutional Networks</a:t>
            </a:r>
            <a:r>
              <a:rPr lang="en-US" dirty="0"/>
              <a:t>, IEEE TPAMI, 2016</a:t>
            </a:r>
          </a:p>
          <a:p>
            <a:r>
              <a:rPr lang="en-US" dirty="0"/>
              <a:t>Ledig et al., </a:t>
            </a:r>
            <a:r>
              <a:rPr lang="en-US" i="1" dirty="0"/>
              <a:t>Photo-Realistic Single Image Super-Resolution Using a GAN</a:t>
            </a:r>
            <a:r>
              <a:rPr lang="en-US" dirty="0"/>
              <a:t>, CVPR 2017</a:t>
            </a:r>
          </a:p>
          <a:p>
            <a:r>
              <a:rPr lang="en-US" dirty="0"/>
              <a:t>Wang et al., </a:t>
            </a:r>
            <a:r>
              <a:rPr lang="en-US" i="1" dirty="0"/>
              <a:t>ESRGAN: Enhanced SR GAN</a:t>
            </a:r>
            <a:r>
              <a:rPr lang="en-US" dirty="0"/>
              <a:t>, ECCV Workshops 2018</a:t>
            </a:r>
          </a:p>
          <a:p>
            <a:r>
              <a:rPr lang="sk-SK" dirty="0" err="1"/>
              <a:t>Wang</a:t>
            </a:r>
            <a:r>
              <a:rPr lang="sk-SK" dirty="0"/>
              <a:t> et al., </a:t>
            </a:r>
            <a:r>
              <a:rPr lang="sk-SK" i="1" dirty="0" err="1"/>
              <a:t>Real</a:t>
            </a:r>
            <a:r>
              <a:rPr lang="sk-SK" i="1" dirty="0"/>
              <a:t>-ESRGAN: </a:t>
            </a:r>
            <a:r>
              <a:rPr lang="sk-SK" i="1" dirty="0" err="1"/>
              <a:t>Training</a:t>
            </a:r>
            <a:r>
              <a:rPr lang="sk-SK" i="1" dirty="0"/>
              <a:t> </a:t>
            </a:r>
            <a:r>
              <a:rPr lang="sk-SK" i="1" dirty="0" err="1"/>
              <a:t>Blind</a:t>
            </a:r>
            <a:r>
              <a:rPr lang="sk-SK" i="1" dirty="0"/>
              <a:t> SR </a:t>
            </a:r>
            <a:r>
              <a:rPr lang="sk-SK" i="1" dirty="0" err="1"/>
              <a:t>with</a:t>
            </a:r>
            <a:r>
              <a:rPr lang="sk-SK" i="1" dirty="0"/>
              <a:t> </a:t>
            </a:r>
            <a:r>
              <a:rPr lang="sk-SK" i="1" dirty="0" err="1"/>
              <a:t>Synthetic</a:t>
            </a:r>
            <a:r>
              <a:rPr lang="sk-SK" i="1" dirty="0"/>
              <a:t> </a:t>
            </a:r>
            <a:r>
              <a:rPr lang="sk-SK" i="1" dirty="0" err="1"/>
              <a:t>Data</a:t>
            </a:r>
            <a:r>
              <a:rPr lang="sk-SK" dirty="0"/>
              <a:t>, ICCV </a:t>
            </a:r>
            <a:r>
              <a:rPr lang="sk-SK" dirty="0" err="1"/>
              <a:t>Workshops</a:t>
            </a:r>
            <a:r>
              <a:rPr lang="sk-SK" dirty="0"/>
              <a:t> 2021</a:t>
            </a:r>
            <a:endParaRPr lang="en-US" dirty="0"/>
          </a:p>
        </p:txBody>
      </p:sp>
    </p:spTree>
    <p:extLst>
      <p:ext uri="{BB962C8B-B14F-4D97-AF65-F5344CB8AC3E}">
        <p14:creationId xmlns:p14="http://schemas.microsoft.com/office/powerpoint/2010/main" val="8037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AB9EDE-1D46-6E33-C580-B5FE973999C1}"/>
              </a:ext>
            </a:extLst>
          </p:cNvPr>
          <p:cNvSpPr>
            <a:spLocks noGrp="1"/>
          </p:cNvSpPr>
          <p:nvPr>
            <p:ph type="title"/>
          </p:nvPr>
        </p:nvSpPr>
        <p:spPr>
          <a:xfrm>
            <a:off x="735980" y="365125"/>
            <a:ext cx="10617820" cy="1325563"/>
          </a:xfrm>
        </p:spPr>
        <p:txBody>
          <a:bodyPr>
            <a:normAutofit/>
          </a:bodyPr>
          <a:lstStyle/>
          <a:p>
            <a:r>
              <a:rPr lang="sk-SK" sz="5400" dirty="0"/>
              <a:t>Literatúra</a:t>
            </a:r>
          </a:p>
        </p:txBody>
      </p:sp>
      <p:sp>
        <p:nvSpPr>
          <p:cNvPr id="3" name="Zástupný objekt pre obsah 2">
            <a:extLst>
              <a:ext uri="{FF2B5EF4-FFF2-40B4-BE49-F238E27FC236}">
                <a16:creationId xmlns:a16="http://schemas.microsoft.com/office/drawing/2014/main" id="{ADBF1F12-5155-AF45-5E15-269ECD51E856}"/>
              </a:ext>
            </a:extLst>
          </p:cNvPr>
          <p:cNvSpPr>
            <a:spLocks noGrp="1"/>
          </p:cNvSpPr>
          <p:nvPr>
            <p:ph idx="1"/>
          </p:nvPr>
        </p:nvSpPr>
        <p:spPr>
          <a:xfrm>
            <a:off x="602166" y="1825625"/>
            <a:ext cx="11106614" cy="4667250"/>
          </a:xfrm>
        </p:spPr>
        <p:txBody>
          <a:bodyPr>
            <a:normAutofit/>
          </a:bodyPr>
          <a:lstStyle/>
          <a:p>
            <a:pPr marL="514350" indent="-514350">
              <a:buFont typeface="+mj-lt"/>
              <a:buAutoNum type="arabicPeriod"/>
            </a:pPr>
            <a:r>
              <a:rPr lang="sk-SK" dirty="0"/>
              <a:t>Park, S. C., Park, M. K., &amp; </a:t>
            </a:r>
            <a:r>
              <a:rPr lang="sk-SK" dirty="0" err="1"/>
              <a:t>Kang</a:t>
            </a:r>
            <a:r>
              <a:rPr lang="sk-SK" dirty="0"/>
              <a:t>, M. G. (2003). Super-</a:t>
            </a:r>
            <a:r>
              <a:rPr lang="sk-SK" dirty="0" err="1"/>
              <a:t>resolution</a:t>
            </a:r>
            <a:r>
              <a:rPr lang="sk-SK" dirty="0"/>
              <a:t> image </a:t>
            </a:r>
            <a:r>
              <a:rPr lang="sk-SK" dirty="0" err="1"/>
              <a:t>reconstruction</a:t>
            </a:r>
            <a:r>
              <a:rPr lang="sk-SK" dirty="0"/>
              <a:t>: a </a:t>
            </a:r>
            <a:r>
              <a:rPr lang="sk-SK" dirty="0" err="1"/>
              <a:t>technical</a:t>
            </a:r>
            <a:r>
              <a:rPr lang="sk-SK" dirty="0"/>
              <a:t> </a:t>
            </a:r>
            <a:r>
              <a:rPr lang="sk-SK" dirty="0" err="1"/>
              <a:t>overview</a:t>
            </a:r>
            <a:r>
              <a:rPr lang="sk-SK" dirty="0"/>
              <a:t>. IEEE </a:t>
            </a:r>
            <a:r>
              <a:rPr lang="sk-SK" dirty="0" err="1"/>
              <a:t>signal</a:t>
            </a:r>
            <a:r>
              <a:rPr lang="sk-SK" dirty="0"/>
              <a:t> </a:t>
            </a:r>
            <a:r>
              <a:rPr lang="sk-SK" dirty="0" err="1"/>
              <a:t>processing</a:t>
            </a:r>
            <a:r>
              <a:rPr lang="sk-SK" dirty="0"/>
              <a:t> </a:t>
            </a:r>
            <a:r>
              <a:rPr lang="sk-SK" dirty="0" err="1"/>
              <a:t>magazine</a:t>
            </a:r>
            <a:r>
              <a:rPr lang="sk-SK" dirty="0"/>
              <a:t>, 20(3), 21-36.</a:t>
            </a:r>
          </a:p>
          <a:p>
            <a:pPr marL="514350" indent="-514350">
              <a:buFont typeface="+mj-lt"/>
              <a:buAutoNum type="arabicPeriod"/>
            </a:pPr>
            <a:r>
              <a:rPr lang="sk-SK" dirty="0" err="1"/>
              <a:t>Dong</a:t>
            </a:r>
            <a:r>
              <a:rPr lang="sk-SK" dirty="0"/>
              <a:t>, C., </a:t>
            </a:r>
            <a:r>
              <a:rPr lang="sk-SK" dirty="0" err="1"/>
              <a:t>Loy</a:t>
            </a:r>
            <a:r>
              <a:rPr lang="sk-SK" dirty="0"/>
              <a:t>, C. C., &amp; </a:t>
            </a:r>
            <a:r>
              <a:rPr lang="sk-SK" dirty="0" err="1"/>
              <a:t>Tang</a:t>
            </a:r>
            <a:r>
              <a:rPr lang="sk-SK" dirty="0"/>
              <a:t>, X. (2016). </a:t>
            </a:r>
            <a:r>
              <a:rPr lang="sk-SK" dirty="0" err="1"/>
              <a:t>Accelerating</a:t>
            </a:r>
            <a:r>
              <a:rPr lang="sk-SK" dirty="0"/>
              <a:t> </a:t>
            </a:r>
            <a:r>
              <a:rPr lang="sk-SK" dirty="0" err="1"/>
              <a:t>the</a:t>
            </a:r>
            <a:r>
              <a:rPr lang="sk-SK" dirty="0"/>
              <a:t> super-</a:t>
            </a:r>
            <a:r>
              <a:rPr lang="sk-SK" dirty="0" err="1"/>
              <a:t>resolution</a:t>
            </a:r>
            <a:r>
              <a:rPr lang="sk-SK" dirty="0"/>
              <a:t> </a:t>
            </a:r>
            <a:r>
              <a:rPr lang="sk-SK" dirty="0" err="1"/>
              <a:t>convolutional</a:t>
            </a:r>
            <a:r>
              <a:rPr lang="sk-SK" dirty="0"/>
              <a:t> </a:t>
            </a:r>
            <a:r>
              <a:rPr lang="sk-SK" dirty="0" err="1"/>
              <a:t>neural</a:t>
            </a:r>
            <a:r>
              <a:rPr lang="sk-SK" dirty="0"/>
              <a:t> </a:t>
            </a:r>
            <a:r>
              <a:rPr lang="sk-SK" dirty="0" err="1"/>
              <a:t>network</a:t>
            </a:r>
            <a:r>
              <a:rPr lang="sk-SK" dirty="0"/>
              <a:t>. In </a:t>
            </a:r>
            <a:r>
              <a:rPr lang="sk-SK" dirty="0" err="1"/>
              <a:t>Computer</a:t>
            </a:r>
            <a:r>
              <a:rPr lang="sk-SK" dirty="0"/>
              <a:t> </a:t>
            </a:r>
            <a:r>
              <a:rPr lang="sk-SK" dirty="0" err="1"/>
              <a:t>Vision</a:t>
            </a:r>
            <a:r>
              <a:rPr lang="sk-SK" dirty="0"/>
              <a:t>–ECCV 2016: 14th </a:t>
            </a:r>
            <a:r>
              <a:rPr lang="sk-SK" dirty="0" err="1"/>
              <a:t>European</a:t>
            </a:r>
            <a:r>
              <a:rPr lang="sk-SK" dirty="0"/>
              <a:t> </a:t>
            </a:r>
            <a:r>
              <a:rPr lang="sk-SK" dirty="0" err="1"/>
              <a:t>Conference</a:t>
            </a:r>
            <a:r>
              <a:rPr lang="sk-SK" dirty="0"/>
              <a:t>, Amsterdam, </a:t>
            </a:r>
            <a:r>
              <a:rPr lang="sk-SK" dirty="0" err="1"/>
              <a:t>The</a:t>
            </a:r>
            <a:r>
              <a:rPr lang="sk-SK" dirty="0"/>
              <a:t> </a:t>
            </a:r>
            <a:r>
              <a:rPr lang="sk-SK" dirty="0" err="1"/>
              <a:t>Netherlands</a:t>
            </a:r>
            <a:r>
              <a:rPr lang="sk-SK" dirty="0"/>
              <a:t>, </a:t>
            </a:r>
            <a:r>
              <a:rPr lang="sk-SK" dirty="0" err="1"/>
              <a:t>October</a:t>
            </a:r>
            <a:r>
              <a:rPr lang="sk-SK" dirty="0"/>
              <a:t> 11-14, 2016, </a:t>
            </a:r>
            <a:r>
              <a:rPr lang="sk-SK" dirty="0" err="1"/>
              <a:t>Proceedings</a:t>
            </a:r>
            <a:r>
              <a:rPr lang="sk-SK" dirty="0"/>
              <a:t>, Part II 14 (</a:t>
            </a:r>
            <a:r>
              <a:rPr lang="sk-SK" dirty="0" err="1"/>
              <a:t>pp</a:t>
            </a:r>
            <a:r>
              <a:rPr lang="sk-SK" dirty="0"/>
              <a:t>. 391-407). </a:t>
            </a:r>
            <a:r>
              <a:rPr lang="sk-SK" dirty="0" err="1"/>
              <a:t>Springer</a:t>
            </a:r>
            <a:r>
              <a:rPr lang="sk-SK" dirty="0"/>
              <a:t> International </a:t>
            </a:r>
            <a:r>
              <a:rPr lang="sk-SK" dirty="0" err="1"/>
              <a:t>Publishing</a:t>
            </a:r>
            <a:r>
              <a:rPr lang="sk-SK" dirty="0"/>
              <a:t>.</a:t>
            </a:r>
          </a:p>
        </p:txBody>
      </p:sp>
    </p:spTree>
    <p:extLst>
      <p:ext uri="{BB962C8B-B14F-4D97-AF65-F5344CB8AC3E}">
        <p14:creationId xmlns:p14="http://schemas.microsoft.com/office/powerpoint/2010/main" val="245274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03120-FEBB-299E-D705-833016FABB6E}"/>
              </a:ext>
            </a:extLst>
          </p:cNvPr>
          <p:cNvSpPr>
            <a:spLocks noGrp="1"/>
          </p:cNvSpPr>
          <p:nvPr>
            <p:ph type="title"/>
          </p:nvPr>
        </p:nvSpPr>
        <p:spPr/>
        <p:txBody>
          <a:bodyPr>
            <a:normAutofit/>
          </a:bodyPr>
          <a:lstStyle/>
          <a:p>
            <a:r>
              <a:rPr lang="sk-SK" sz="5400" dirty="0"/>
              <a:t>Problematika</a:t>
            </a:r>
          </a:p>
        </p:txBody>
      </p:sp>
      <p:sp>
        <p:nvSpPr>
          <p:cNvPr id="3" name="Zástupný objekt pre obsah 2">
            <a:extLst>
              <a:ext uri="{FF2B5EF4-FFF2-40B4-BE49-F238E27FC236}">
                <a16:creationId xmlns:a16="http://schemas.microsoft.com/office/drawing/2014/main" id="{3102107D-9D21-4AAD-F9E1-FF2D1312C581}"/>
              </a:ext>
            </a:extLst>
          </p:cNvPr>
          <p:cNvSpPr>
            <a:spLocks noGrp="1"/>
          </p:cNvSpPr>
          <p:nvPr>
            <p:ph idx="1"/>
          </p:nvPr>
        </p:nvSpPr>
        <p:spPr>
          <a:xfrm>
            <a:off x="838200" y="1511300"/>
            <a:ext cx="10515600" cy="5346699"/>
          </a:xfrm>
        </p:spPr>
        <p:txBody>
          <a:bodyPr>
            <a:normAutofit lnSpcReduction="10000"/>
          </a:bodyPr>
          <a:lstStyle/>
          <a:p>
            <a:r>
              <a:rPr lang="sk-SK" sz="3200" dirty="0"/>
              <a:t>Matematická formulácia problému:</a:t>
            </a:r>
          </a:p>
          <a:p>
            <a:endParaRPr lang="sk-SK" sz="3200" dirty="0"/>
          </a:p>
          <a:p>
            <a:endParaRPr lang="sk-SK" sz="3200" dirty="0"/>
          </a:p>
          <a:p>
            <a:endParaRPr lang="sk-SK" sz="3200" dirty="0"/>
          </a:p>
          <a:p>
            <a:r>
              <a:rPr lang="sk-SK" sz="3200" dirty="0"/>
              <a:t>predikcia chýbajúcich pixelov na základe existujúcich</a:t>
            </a:r>
          </a:p>
          <a:p>
            <a:r>
              <a:rPr lang="sk-SK" sz="3200" dirty="0"/>
              <a:t>zachovanie detailov, hrán a textúr obrazu</a:t>
            </a:r>
          </a:p>
          <a:p>
            <a:r>
              <a:rPr lang="sk-SK" sz="3200" dirty="0"/>
              <a:t>rekonštrukcia detailných informácií, ktoré nie s explicitne prítomné v LR obraze</a:t>
            </a:r>
          </a:p>
          <a:p>
            <a:r>
              <a:rPr lang="sk-SK" sz="3200" dirty="0"/>
              <a:t>minimalizácia artefaktov a zachovanie prirodzeného vzhľadu obrazu.</a:t>
            </a:r>
          </a:p>
          <a:p>
            <a:endParaRPr lang="sk-SK" sz="3200" dirty="0"/>
          </a:p>
          <a:p>
            <a:endParaRPr lang="sk-SK" sz="3200" dirty="0"/>
          </a:p>
          <a:p>
            <a:endParaRPr lang="sk-SK" sz="3200" dirty="0"/>
          </a:p>
          <a:p>
            <a:endParaRPr lang="sk-SK" sz="3200" dirty="0"/>
          </a:p>
        </p:txBody>
      </p:sp>
      <p:pic>
        <p:nvPicPr>
          <p:cNvPr id="5" name="Picture 4">
            <a:extLst>
              <a:ext uri="{FF2B5EF4-FFF2-40B4-BE49-F238E27FC236}">
                <a16:creationId xmlns:a16="http://schemas.microsoft.com/office/drawing/2014/main" id="{F471643F-2D8A-0727-C6CB-79F080BD0D89}"/>
              </a:ext>
            </a:extLst>
          </p:cNvPr>
          <p:cNvPicPr>
            <a:picLocks noChangeAspect="1"/>
          </p:cNvPicPr>
          <p:nvPr/>
        </p:nvPicPr>
        <p:blipFill>
          <a:blip r:embed="rId3"/>
          <a:stretch>
            <a:fillRect/>
          </a:stretch>
        </p:blipFill>
        <p:spPr>
          <a:xfrm>
            <a:off x="3448938" y="2560518"/>
            <a:ext cx="3019846" cy="638264"/>
          </a:xfrm>
          <a:prstGeom prst="rect">
            <a:avLst/>
          </a:prstGeom>
        </p:spPr>
      </p:pic>
      <p:pic>
        <p:nvPicPr>
          <p:cNvPr id="7" name="Picture 6">
            <a:extLst>
              <a:ext uri="{FF2B5EF4-FFF2-40B4-BE49-F238E27FC236}">
                <a16:creationId xmlns:a16="http://schemas.microsoft.com/office/drawing/2014/main" id="{94BDC3C7-CE99-1168-AC99-D733851BBBAB}"/>
              </a:ext>
            </a:extLst>
          </p:cNvPr>
          <p:cNvPicPr>
            <a:picLocks noChangeAspect="1"/>
          </p:cNvPicPr>
          <p:nvPr/>
        </p:nvPicPr>
        <p:blipFill>
          <a:blip r:embed="rId4"/>
          <a:stretch>
            <a:fillRect/>
          </a:stretch>
        </p:blipFill>
        <p:spPr>
          <a:xfrm>
            <a:off x="7479999" y="2589097"/>
            <a:ext cx="819264" cy="609685"/>
          </a:xfrm>
          <a:prstGeom prst="rect">
            <a:avLst/>
          </a:prstGeom>
        </p:spPr>
      </p:pic>
    </p:spTree>
    <p:extLst>
      <p:ext uri="{BB962C8B-B14F-4D97-AF65-F5344CB8AC3E}">
        <p14:creationId xmlns:p14="http://schemas.microsoft.com/office/powerpoint/2010/main" val="333196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32FE5FC-B875-0D47-7DE8-2419B7911E51}"/>
              </a:ext>
            </a:extLst>
          </p:cNvPr>
          <p:cNvSpPr>
            <a:spLocks noGrp="1"/>
          </p:cNvSpPr>
          <p:nvPr>
            <p:ph idx="1"/>
          </p:nvPr>
        </p:nvSpPr>
        <p:spPr>
          <a:xfrm>
            <a:off x="838199" y="1690688"/>
            <a:ext cx="6057625" cy="4239887"/>
          </a:xfrm>
        </p:spPr>
        <p:txBody>
          <a:bodyPr>
            <a:normAutofit/>
          </a:bodyPr>
          <a:lstStyle/>
          <a:p>
            <a:pPr marL="0" indent="0">
              <a:buNone/>
            </a:pPr>
            <a:r>
              <a:rPr lang="sk-SK" sz="3200" dirty="0"/>
              <a:t>Tradičné metódy: </a:t>
            </a:r>
          </a:p>
          <a:p>
            <a:r>
              <a:rPr lang="sk-SK" sz="3200" dirty="0" err="1"/>
              <a:t>nearest</a:t>
            </a:r>
            <a:r>
              <a:rPr lang="sk-SK" sz="3200" dirty="0"/>
              <a:t> </a:t>
            </a:r>
            <a:r>
              <a:rPr lang="sk-SK" sz="3200" dirty="0" err="1"/>
              <a:t>neighbour</a:t>
            </a:r>
            <a:r>
              <a:rPr lang="sk-SK" sz="3200" dirty="0"/>
              <a:t> </a:t>
            </a:r>
            <a:r>
              <a:rPr lang="sk-SK" sz="3200" dirty="0" err="1"/>
              <a:t>interpolation</a:t>
            </a:r>
            <a:endParaRPr lang="sk-SK" sz="3200" dirty="0"/>
          </a:p>
          <a:p>
            <a:r>
              <a:rPr lang="sk-SK" sz="3200" dirty="0" err="1"/>
              <a:t>bilinear</a:t>
            </a:r>
            <a:r>
              <a:rPr lang="sk-SK" sz="3200" dirty="0"/>
              <a:t> </a:t>
            </a:r>
            <a:r>
              <a:rPr lang="sk-SK" sz="3200" dirty="0" err="1"/>
              <a:t>interpolation</a:t>
            </a:r>
            <a:r>
              <a:rPr lang="sk-SK" sz="3200" dirty="0"/>
              <a:t>, </a:t>
            </a:r>
            <a:r>
              <a:rPr lang="sk-SK" sz="3200" dirty="0" err="1"/>
              <a:t>bicubic</a:t>
            </a:r>
            <a:r>
              <a:rPr lang="sk-SK" sz="3200" dirty="0"/>
              <a:t> </a:t>
            </a:r>
            <a:r>
              <a:rPr lang="sk-SK" sz="3200" dirty="0" err="1"/>
              <a:t>interpolation</a:t>
            </a:r>
            <a:endParaRPr lang="en-US" sz="3200" dirty="0"/>
          </a:p>
          <a:p>
            <a:endParaRPr lang="en-US" sz="3200" dirty="0"/>
          </a:p>
          <a:p>
            <a:endParaRPr lang="en-US" sz="3200" dirty="0"/>
          </a:p>
          <a:p>
            <a:endParaRPr lang="en-US" sz="3200" dirty="0"/>
          </a:p>
          <a:p>
            <a:endParaRPr lang="en-US" sz="3200" dirty="0"/>
          </a:p>
          <a:p>
            <a:endParaRPr lang="sk-SK" sz="3200" dirty="0"/>
          </a:p>
          <a:p>
            <a:pPr marL="0" indent="0">
              <a:buNone/>
            </a:pPr>
            <a:endParaRPr lang="sk-SK" sz="3200" dirty="0"/>
          </a:p>
        </p:txBody>
      </p:sp>
      <p:pic>
        <p:nvPicPr>
          <p:cNvPr id="4" name="Picture 2" descr="Image Processing – Bilinear Interpolation | TheAILearner">
            <a:extLst>
              <a:ext uri="{FF2B5EF4-FFF2-40B4-BE49-F238E27FC236}">
                <a16:creationId xmlns:a16="http://schemas.microsoft.com/office/drawing/2014/main" id="{1744105B-0685-3FF7-6593-92798FC10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46" y="4006994"/>
            <a:ext cx="4573544"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6695EBE-CEC8-A37D-55AF-A72A869E7476}"/>
              </a:ext>
            </a:extLst>
          </p:cNvPr>
          <p:cNvSpPr>
            <a:spLocks noGrp="1"/>
          </p:cNvSpPr>
          <p:nvPr>
            <p:ph type="title"/>
          </p:nvPr>
        </p:nvSpPr>
        <p:spPr/>
        <p:txBody>
          <a:bodyPr>
            <a:normAutofit/>
          </a:bodyPr>
          <a:lstStyle/>
          <a:p>
            <a:r>
              <a:rPr lang="sk-SK" sz="5400" dirty="0"/>
              <a:t>Metódy zvýšenia rozlíšenia</a:t>
            </a:r>
          </a:p>
        </p:txBody>
      </p:sp>
      <p:pic>
        <p:nvPicPr>
          <p:cNvPr id="3074" name="Picture 2">
            <a:extLst>
              <a:ext uri="{FF2B5EF4-FFF2-40B4-BE49-F238E27FC236}">
                <a16:creationId xmlns:a16="http://schemas.microsoft.com/office/drawing/2014/main" id="{E7864431-1C4F-011C-6E4E-5E49767DD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827" y="1362401"/>
            <a:ext cx="4883863" cy="2563162"/>
          </a:xfrm>
          <a:prstGeom prst="rect">
            <a:avLst/>
          </a:prstGeom>
          <a:noFill/>
          <a:extLst>
            <a:ext uri="{909E8E84-426E-40DD-AFC4-6F175D3DCCD1}">
              <a14:hiddenFill xmlns:a14="http://schemas.microsoft.com/office/drawing/2010/main">
                <a:solidFill>
                  <a:srgbClr val="FFFFFF"/>
                </a:solidFill>
              </a14:hiddenFill>
            </a:ext>
          </a:extLst>
        </p:spPr>
      </p:pic>
      <p:sp>
        <p:nvSpPr>
          <p:cNvPr id="8" name="BlokTextu 7">
            <a:extLst>
              <a:ext uri="{FF2B5EF4-FFF2-40B4-BE49-F238E27FC236}">
                <a16:creationId xmlns:a16="http://schemas.microsoft.com/office/drawing/2014/main" id="{976A2E98-539B-CD8E-8AC1-24C1EE9BAFF3}"/>
              </a:ext>
            </a:extLst>
          </p:cNvPr>
          <p:cNvSpPr txBox="1"/>
          <p:nvPr/>
        </p:nvSpPr>
        <p:spPr>
          <a:xfrm>
            <a:off x="7320046" y="152177"/>
            <a:ext cx="2659117" cy="276999"/>
          </a:xfrm>
          <a:prstGeom prst="rect">
            <a:avLst/>
          </a:prstGeom>
          <a:noFill/>
        </p:spPr>
        <p:txBody>
          <a:bodyPr wrap="square" rtlCol="0">
            <a:spAutoFit/>
          </a:bodyPr>
          <a:lstStyle/>
          <a:p>
            <a:r>
              <a:rPr lang="sk-SK" sz="600" dirty="0"/>
              <a:t>https://i0.wp.com/theailearner.com/wp-content/uploads/2018/10/Nearest_Neighbor.png?w=423&amp;ssl=1</a:t>
            </a:r>
          </a:p>
        </p:txBody>
      </p:sp>
      <p:pic>
        <p:nvPicPr>
          <p:cNvPr id="5" name="Picture 4" descr="Image Processing – Bicubic Interpolation | TheAILearner">
            <a:extLst>
              <a:ext uri="{FF2B5EF4-FFF2-40B4-BE49-F238E27FC236}">
                <a16:creationId xmlns:a16="http://schemas.microsoft.com/office/drawing/2014/main" id="{243DE00C-0591-00F6-2699-98812D7BF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826" y="3844132"/>
            <a:ext cx="4883863" cy="256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8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9CBF-B6EC-C6FD-D18A-0446C51FD6C4}"/>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27387C10-85CB-F760-C261-887EDAB1487E}"/>
              </a:ext>
            </a:extLst>
          </p:cNvPr>
          <p:cNvSpPr>
            <a:spLocks noGrp="1"/>
          </p:cNvSpPr>
          <p:nvPr>
            <p:ph idx="1"/>
          </p:nvPr>
        </p:nvSpPr>
        <p:spPr/>
        <p:txBody>
          <a:bodyPr/>
          <a:lstStyle/>
          <a:p>
            <a:endParaRPr lang="sk-SK"/>
          </a:p>
        </p:txBody>
      </p:sp>
      <p:pic>
        <p:nvPicPr>
          <p:cNvPr id="5" name="Picture 4">
            <a:extLst>
              <a:ext uri="{FF2B5EF4-FFF2-40B4-BE49-F238E27FC236}">
                <a16:creationId xmlns:a16="http://schemas.microsoft.com/office/drawing/2014/main" id="{B62F1633-92CA-333F-CADA-D1A10F0DDD36}"/>
              </a:ext>
            </a:extLst>
          </p:cNvPr>
          <p:cNvPicPr>
            <a:picLocks noChangeAspect="1"/>
          </p:cNvPicPr>
          <p:nvPr/>
        </p:nvPicPr>
        <p:blipFill>
          <a:blip r:embed="rId2"/>
          <a:stretch>
            <a:fillRect/>
          </a:stretch>
        </p:blipFill>
        <p:spPr>
          <a:xfrm>
            <a:off x="0" y="990600"/>
            <a:ext cx="12192000" cy="4876800"/>
          </a:xfrm>
          <a:prstGeom prst="rect">
            <a:avLst/>
          </a:prstGeom>
        </p:spPr>
      </p:pic>
    </p:spTree>
    <p:extLst>
      <p:ext uri="{BB962C8B-B14F-4D97-AF65-F5344CB8AC3E}">
        <p14:creationId xmlns:p14="http://schemas.microsoft.com/office/powerpoint/2010/main" val="60074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DD9D-4707-CC2E-90C8-C1BF880E5A50}"/>
              </a:ext>
            </a:extLst>
          </p:cNvPr>
          <p:cNvSpPr>
            <a:spLocks noGrp="1"/>
          </p:cNvSpPr>
          <p:nvPr>
            <p:ph type="title"/>
          </p:nvPr>
        </p:nvSpPr>
        <p:spPr>
          <a:xfrm>
            <a:off x="838200" y="365125"/>
            <a:ext cx="6286500" cy="1460500"/>
          </a:xfrm>
        </p:spPr>
        <p:txBody>
          <a:bodyPr>
            <a:normAutofit fontScale="90000"/>
          </a:bodyPr>
          <a:lstStyle/>
          <a:p>
            <a:r>
              <a:rPr lang="sk-SK" sz="5400" dirty="0"/>
              <a:t>Metódy rekonštrukcie obrazu</a:t>
            </a:r>
          </a:p>
        </p:txBody>
      </p:sp>
      <p:sp>
        <p:nvSpPr>
          <p:cNvPr id="3" name="Content Placeholder 2">
            <a:extLst>
              <a:ext uri="{FF2B5EF4-FFF2-40B4-BE49-F238E27FC236}">
                <a16:creationId xmlns:a16="http://schemas.microsoft.com/office/drawing/2014/main" id="{0A80F008-E92E-1FB8-5008-28D3314FAF36}"/>
              </a:ext>
            </a:extLst>
          </p:cNvPr>
          <p:cNvSpPr>
            <a:spLocks noGrp="1"/>
          </p:cNvSpPr>
          <p:nvPr>
            <p:ph idx="1"/>
          </p:nvPr>
        </p:nvSpPr>
        <p:spPr>
          <a:xfrm>
            <a:off x="838200" y="1825625"/>
            <a:ext cx="6286500" cy="4351338"/>
          </a:xfrm>
        </p:spPr>
        <p:txBody>
          <a:bodyPr>
            <a:normAutofit/>
          </a:bodyPr>
          <a:lstStyle/>
          <a:p>
            <a:pPr marL="0" indent="0">
              <a:buNone/>
            </a:pPr>
            <a:r>
              <a:rPr lang="sk-SK" sz="3200" dirty="0"/>
              <a:t>Tradičné metódy:</a:t>
            </a:r>
          </a:p>
          <a:p>
            <a:r>
              <a:rPr lang="sk-SK" sz="3200" dirty="0" err="1">
                <a:effectLst/>
              </a:rPr>
              <a:t>Nonuniform</a:t>
            </a:r>
            <a:r>
              <a:rPr lang="sk-SK" sz="3200" dirty="0">
                <a:effectLst/>
              </a:rPr>
              <a:t> </a:t>
            </a:r>
            <a:r>
              <a:rPr lang="sk-SK" sz="3200" dirty="0" err="1">
                <a:effectLst/>
              </a:rPr>
              <a:t>Interpolation</a:t>
            </a:r>
            <a:r>
              <a:rPr lang="sk-SK" sz="3200" dirty="0">
                <a:effectLst/>
              </a:rPr>
              <a:t> </a:t>
            </a:r>
            <a:r>
              <a:rPr lang="sk-SK" sz="3200" dirty="0" err="1">
                <a:effectLst/>
              </a:rPr>
              <a:t>Approach</a:t>
            </a:r>
            <a:endParaRPr lang="sk-SK" sz="3200" dirty="0">
              <a:effectLst/>
            </a:endParaRPr>
          </a:p>
          <a:p>
            <a:r>
              <a:rPr lang="sk-SK" sz="3200" dirty="0" err="1">
                <a:effectLst/>
              </a:rPr>
              <a:t>Frequency</a:t>
            </a:r>
            <a:r>
              <a:rPr lang="sk-SK" sz="3200" dirty="0">
                <a:effectLst/>
              </a:rPr>
              <a:t> </a:t>
            </a:r>
            <a:r>
              <a:rPr lang="sk-SK" sz="3200" dirty="0" err="1">
                <a:effectLst/>
              </a:rPr>
              <a:t>Domain</a:t>
            </a:r>
            <a:r>
              <a:rPr lang="sk-SK" sz="3200" dirty="0">
                <a:effectLst/>
              </a:rPr>
              <a:t> </a:t>
            </a:r>
            <a:r>
              <a:rPr lang="sk-SK" sz="3200" dirty="0" err="1">
                <a:effectLst/>
              </a:rPr>
              <a:t>Approach</a:t>
            </a:r>
            <a:endParaRPr lang="sk-SK" sz="3200" dirty="0">
              <a:effectLst/>
            </a:endParaRPr>
          </a:p>
          <a:p>
            <a:r>
              <a:rPr lang="sk-SK" sz="3200" dirty="0" err="1">
                <a:effectLst/>
              </a:rPr>
              <a:t>Regularized</a:t>
            </a:r>
            <a:r>
              <a:rPr lang="sk-SK" sz="3200" dirty="0">
                <a:effectLst/>
              </a:rPr>
              <a:t> SR </a:t>
            </a:r>
            <a:r>
              <a:rPr lang="sk-SK" sz="3200" dirty="0" err="1">
                <a:effectLst/>
              </a:rPr>
              <a:t>Reconstruction</a:t>
            </a:r>
            <a:r>
              <a:rPr lang="sk-SK" sz="3200" dirty="0">
                <a:effectLst/>
              </a:rPr>
              <a:t> (CLS, MAP)</a:t>
            </a:r>
          </a:p>
          <a:p>
            <a:r>
              <a:rPr lang="sk-SK" sz="3200">
                <a:effectLst/>
              </a:rPr>
              <a:t>IBP </a:t>
            </a:r>
            <a:r>
              <a:rPr lang="sk-SK" sz="3200" dirty="0">
                <a:effectLst/>
              </a:rPr>
              <a:t>– </a:t>
            </a:r>
            <a:r>
              <a:rPr lang="sk-SK" sz="3200" dirty="0" err="1">
                <a:effectLst/>
              </a:rPr>
              <a:t>Iterative</a:t>
            </a:r>
            <a:r>
              <a:rPr lang="sk-SK" sz="3200" dirty="0">
                <a:effectLst/>
              </a:rPr>
              <a:t> </a:t>
            </a:r>
            <a:r>
              <a:rPr lang="sk-SK" sz="3200" dirty="0" err="1">
                <a:effectLst/>
              </a:rPr>
              <a:t>Back-Projection</a:t>
            </a:r>
            <a:endParaRPr lang="sk-SK" sz="3200" dirty="0">
              <a:effectLst/>
            </a:endParaRPr>
          </a:p>
          <a:p>
            <a:r>
              <a:rPr lang="sk-SK" sz="3200" dirty="0"/>
              <a:t>a mnoho ďalších ...</a:t>
            </a:r>
            <a:endParaRPr lang="sk-SK" sz="3200" dirty="0">
              <a:effectLst/>
            </a:endParaRPr>
          </a:p>
        </p:txBody>
      </p:sp>
      <p:pic>
        <p:nvPicPr>
          <p:cNvPr id="7" name="Picture 6">
            <a:extLst>
              <a:ext uri="{FF2B5EF4-FFF2-40B4-BE49-F238E27FC236}">
                <a16:creationId xmlns:a16="http://schemas.microsoft.com/office/drawing/2014/main" id="{1103EAA0-0F7D-18D3-FD99-6DDE4827B047}"/>
              </a:ext>
            </a:extLst>
          </p:cNvPr>
          <p:cNvPicPr>
            <a:picLocks noChangeAspect="1"/>
          </p:cNvPicPr>
          <p:nvPr/>
        </p:nvPicPr>
        <p:blipFill>
          <a:blip r:embed="rId3"/>
          <a:stretch>
            <a:fillRect/>
          </a:stretch>
        </p:blipFill>
        <p:spPr>
          <a:xfrm>
            <a:off x="7282197" y="0"/>
            <a:ext cx="4909803" cy="6858000"/>
          </a:xfrm>
          <a:prstGeom prst="rect">
            <a:avLst/>
          </a:prstGeom>
        </p:spPr>
      </p:pic>
    </p:spTree>
    <p:extLst>
      <p:ext uri="{BB962C8B-B14F-4D97-AF65-F5344CB8AC3E}">
        <p14:creationId xmlns:p14="http://schemas.microsoft.com/office/powerpoint/2010/main" val="208139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EDD0-EDD0-FF91-8E3A-5C6D0EE8BF59}"/>
              </a:ext>
            </a:extLst>
          </p:cNvPr>
          <p:cNvSpPr>
            <a:spLocks noGrp="1"/>
          </p:cNvSpPr>
          <p:nvPr>
            <p:ph type="title"/>
          </p:nvPr>
        </p:nvSpPr>
        <p:spPr/>
        <p:txBody>
          <a:bodyPr/>
          <a:lstStyle/>
          <a:p>
            <a:endParaRPr lang="sk-SK"/>
          </a:p>
        </p:txBody>
      </p:sp>
      <p:sp>
        <p:nvSpPr>
          <p:cNvPr id="3" name="Content Placeholder 2">
            <a:extLst>
              <a:ext uri="{FF2B5EF4-FFF2-40B4-BE49-F238E27FC236}">
                <a16:creationId xmlns:a16="http://schemas.microsoft.com/office/drawing/2014/main" id="{0384D909-8CF8-D2E7-7777-F0BAB4C51C9C}"/>
              </a:ext>
            </a:extLst>
          </p:cNvPr>
          <p:cNvSpPr>
            <a:spLocks noGrp="1"/>
          </p:cNvSpPr>
          <p:nvPr>
            <p:ph idx="1"/>
          </p:nvPr>
        </p:nvSpPr>
        <p:spPr/>
        <p:txBody>
          <a:bodyPr/>
          <a:lstStyle/>
          <a:p>
            <a:endParaRPr lang="sk-SK"/>
          </a:p>
        </p:txBody>
      </p:sp>
      <p:pic>
        <p:nvPicPr>
          <p:cNvPr id="7" name="Picture 6">
            <a:extLst>
              <a:ext uri="{FF2B5EF4-FFF2-40B4-BE49-F238E27FC236}">
                <a16:creationId xmlns:a16="http://schemas.microsoft.com/office/drawing/2014/main" id="{E993528B-6EDC-76ED-6971-375648669575}"/>
              </a:ext>
            </a:extLst>
          </p:cNvPr>
          <p:cNvPicPr>
            <a:picLocks noChangeAspect="1"/>
          </p:cNvPicPr>
          <p:nvPr/>
        </p:nvPicPr>
        <p:blipFill>
          <a:blip r:embed="rId3"/>
          <a:stretch>
            <a:fillRect/>
          </a:stretch>
        </p:blipFill>
        <p:spPr>
          <a:xfrm>
            <a:off x="0" y="1600200"/>
            <a:ext cx="12192000" cy="3657600"/>
          </a:xfrm>
          <a:prstGeom prst="rect">
            <a:avLst/>
          </a:prstGeom>
        </p:spPr>
      </p:pic>
    </p:spTree>
    <p:extLst>
      <p:ext uri="{BB962C8B-B14F-4D97-AF65-F5344CB8AC3E}">
        <p14:creationId xmlns:p14="http://schemas.microsoft.com/office/powerpoint/2010/main" val="427571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F05B0-F779-D3FF-C163-1C3C6C8E0F66}"/>
              </a:ext>
            </a:extLst>
          </p:cNvPr>
          <p:cNvSpPr>
            <a:spLocks noGrp="1"/>
          </p:cNvSpPr>
          <p:nvPr>
            <p:ph type="title"/>
          </p:nvPr>
        </p:nvSpPr>
        <p:spPr>
          <a:xfrm>
            <a:off x="1524000" y="548640"/>
            <a:ext cx="9160475" cy="1132258"/>
          </a:xfrm>
        </p:spPr>
        <p:txBody>
          <a:bodyPr anchor="ctr">
            <a:noAutofit/>
          </a:bodyPr>
          <a:lstStyle/>
          <a:p>
            <a:pPr algn="ctr"/>
            <a:r>
              <a:rPr lang="sk-SK" sz="5400" dirty="0"/>
              <a:t>Súčasné neurónové prístupy k zvýšeniu rozlíšenia</a:t>
            </a:r>
          </a:p>
        </p:txBody>
      </p:sp>
      <p:graphicFrame>
        <p:nvGraphicFramePr>
          <p:cNvPr id="5" name="Content Placeholder 2">
            <a:extLst>
              <a:ext uri="{FF2B5EF4-FFF2-40B4-BE49-F238E27FC236}">
                <a16:creationId xmlns:a16="http://schemas.microsoft.com/office/drawing/2014/main" id="{DB624D20-1328-41B8-1136-00DF39835473}"/>
              </a:ext>
            </a:extLst>
          </p:cNvPr>
          <p:cNvGraphicFramePr>
            <a:graphicFrameLocks noGrp="1"/>
          </p:cNvGraphicFramePr>
          <p:nvPr>
            <p:ph idx="1"/>
            <p:extLst>
              <p:ext uri="{D42A27DB-BD31-4B8C-83A1-F6EECF244321}">
                <p14:modId xmlns:p14="http://schemas.microsoft.com/office/powerpoint/2010/main" val="3901468980"/>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6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315B4F-438B-3B3D-C46B-C26B73AB3A09}"/>
              </a:ext>
            </a:extLst>
          </p:cNvPr>
          <p:cNvSpPr>
            <a:spLocks noGrp="1"/>
          </p:cNvSpPr>
          <p:nvPr>
            <p:ph type="title"/>
          </p:nvPr>
        </p:nvSpPr>
        <p:spPr/>
        <p:txBody>
          <a:bodyPr/>
          <a:lstStyle/>
          <a:p>
            <a:r>
              <a:rPr lang="sk-SK" dirty="0"/>
              <a:t>GAN siete (</a:t>
            </a:r>
            <a:r>
              <a:rPr lang="sk-SK" dirty="0" err="1"/>
              <a:t>Generative</a:t>
            </a:r>
            <a:r>
              <a:rPr lang="sk-SK" dirty="0"/>
              <a:t> </a:t>
            </a:r>
            <a:r>
              <a:rPr lang="sk-SK" dirty="0" err="1"/>
              <a:t>Adversarial</a:t>
            </a:r>
            <a:r>
              <a:rPr lang="sk-SK" dirty="0"/>
              <a:t> </a:t>
            </a:r>
            <a:r>
              <a:rPr lang="sk-SK" dirty="0" err="1"/>
              <a:t>Networks</a:t>
            </a:r>
            <a:r>
              <a:rPr lang="sk-SK" dirty="0"/>
              <a:t>)</a:t>
            </a:r>
          </a:p>
        </p:txBody>
      </p:sp>
      <p:sp>
        <p:nvSpPr>
          <p:cNvPr id="3" name="Zástupný objekt pre obsah 2">
            <a:extLst>
              <a:ext uri="{FF2B5EF4-FFF2-40B4-BE49-F238E27FC236}">
                <a16:creationId xmlns:a16="http://schemas.microsoft.com/office/drawing/2014/main" id="{11A478AF-7AC3-2B75-A8A7-9B0613D52B13}"/>
              </a:ext>
            </a:extLst>
          </p:cNvPr>
          <p:cNvSpPr>
            <a:spLocks noGrp="1"/>
          </p:cNvSpPr>
          <p:nvPr>
            <p:ph idx="1"/>
          </p:nvPr>
        </p:nvSpPr>
        <p:spPr>
          <a:xfrm>
            <a:off x="838200" y="1545021"/>
            <a:ext cx="10515600" cy="4631942"/>
          </a:xfrm>
        </p:spPr>
        <p:txBody>
          <a:bodyPr/>
          <a:lstStyle/>
          <a:p>
            <a:r>
              <a:rPr lang="sk-SK" dirty="0"/>
              <a:t>dva modely: generátor a </a:t>
            </a:r>
            <a:r>
              <a:rPr lang="sk-SK" dirty="0" err="1"/>
              <a:t>diskriminátor</a:t>
            </a:r>
            <a:endParaRPr lang="sk-SK" dirty="0"/>
          </a:p>
          <a:p>
            <a:r>
              <a:rPr lang="sk-SK" dirty="0"/>
              <a:t>generátor – predpovedá obraz s vysokým rozlíšením (generuje)</a:t>
            </a:r>
          </a:p>
          <a:p>
            <a:r>
              <a:rPr lang="sk-SK" dirty="0" err="1"/>
              <a:t>diskriminátor</a:t>
            </a:r>
            <a:r>
              <a:rPr lang="sk-SK" dirty="0"/>
              <a:t> – učí sa rozlišovať reálne obrazy od vygenerovaných</a:t>
            </a:r>
          </a:p>
        </p:txBody>
      </p:sp>
      <p:pic>
        <p:nvPicPr>
          <p:cNvPr id="1026" name="Picture 2" descr="Review: SRGAN &amp; SRResNet — Photo-Realistic Super Resolution (GAN &amp; Super  Resolution) | by Sik-Ho Tsang | Medium">
            <a:extLst>
              <a:ext uri="{FF2B5EF4-FFF2-40B4-BE49-F238E27FC236}">
                <a16:creationId xmlns:a16="http://schemas.microsoft.com/office/drawing/2014/main" id="{A831166A-986F-BC3A-CA97-D25A769C3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468" y="2961783"/>
            <a:ext cx="6729250" cy="3598279"/>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a:extLst>
              <a:ext uri="{FF2B5EF4-FFF2-40B4-BE49-F238E27FC236}">
                <a16:creationId xmlns:a16="http://schemas.microsoft.com/office/drawing/2014/main" id="{DD9C8656-A4F6-A313-8225-0FD83D113C23}"/>
              </a:ext>
            </a:extLst>
          </p:cNvPr>
          <p:cNvSpPr txBox="1"/>
          <p:nvPr/>
        </p:nvSpPr>
        <p:spPr>
          <a:xfrm>
            <a:off x="3752193" y="6561669"/>
            <a:ext cx="6306207" cy="230832"/>
          </a:xfrm>
          <a:prstGeom prst="rect">
            <a:avLst/>
          </a:prstGeom>
          <a:noFill/>
        </p:spPr>
        <p:txBody>
          <a:bodyPr wrap="square" rtlCol="0">
            <a:spAutoFit/>
          </a:bodyPr>
          <a:lstStyle/>
          <a:p>
            <a:r>
              <a:rPr lang="sk-SK" sz="900" dirty="0"/>
              <a:t>https://miro.medium.com/v2/resize:fit:1400/1*9QmtBOsML6_G8YDllhPXAA.png</a:t>
            </a:r>
          </a:p>
        </p:txBody>
      </p:sp>
    </p:spTree>
    <p:extLst>
      <p:ext uri="{BB962C8B-B14F-4D97-AF65-F5344CB8AC3E}">
        <p14:creationId xmlns:p14="http://schemas.microsoft.com/office/powerpoint/2010/main" val="225720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543</TotalTime>
  <Words>990</Words>
  <Application>Microsoft Office PowerPoint</Application>
  <PresentationFormat>Widescreen</PresentationFormat>
  <Paragraphs>119</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Zvýšenie rozlíšenia a rekonštrukcia obrazu pomocou generatívnych neurónových sietí</vt:lpstr>
      <vt:lpstr>Motivácia</vt:lpstr>
      <vt:lpstr>Problematika</vt:lpstr>
      <vt:lpstr>Metódy zvýšenia rozlíšenia</vt:lpstr>
      <vt:lpstr>PowerPoint Presentation</vt:lpstr>
      <vt:lpstr>Metódy rekonštrukcie obrazu</vt:lpstr>
      <vt:lpstr>PowerPoint Presentation</vt:lpstr>
      <vt:lpstr>Súčasné neurónové prístupy k zvýšeniu rozlíšenia</vt:lpstr>
      <vt:lpstr>GAN siete (Generative Adversarial Networks)</vt:lpstr>
      <vt:lpstr>PowerPoint Presentation</vt:lpstr>
      <vt:lpstr>PowerPoint Presentation</vt:lpstr>
      <vt:lpstr>Doterajšie známe riešenia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Ciele diplomovej práce</vt:lpstr>
      <vt:lpstr>Doterajší pokrok, další postup + problémy a výzvy</vt:lpstr>
      <vt:lpstr>Ďakujem za pozornosť</vt:lpstr>
      <vt:lpstr>Zdroje</vt:lpstr>
      <vt:lpstr>Literatúra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Roman Rapco</dc:creator>
  <cp:lastModifiedBy>Roman Rapco</cp:lastModifiedBy>
  <cp:revision>108</cp:revision>
  <dcterms:created xsi:type="dcterms:W3CDTF">2025-06-06T18:48:56Z</dcterms:created>
  <dcterms:modified xsi:type="dcterms:W3CDTF">2025-06-10T08:59:08Z</dcterms:modified>
</cp:coreProperties>
</file>