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1" r:id="rId3"/>
    <p:sldId id="265" r:id="rId4"/>
    <p:sldId id="258" r:id="rId5"/>
    <p:sldId id="257" r:id="rId6"/>
    <p:sldId id="262" r:id="rId7"/>
    <p:sldId id="263" r:id="rId8"/>
    <p:sldId id="264" r:id="rId9"/>
    <p:sldId id="259" r:id="rId10"/>
    <p:sldId id="260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082" autoAdjust="0"/>
  </p:normalViewPr>
  <p:slideViewPr>
    <p:cSldViewPr snapToGrid="0">
      <p:cViewPr varScale="1">
        <p:scale>
          <a:sx n="65" d="100"/>
          <a:sy n="65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8E2C0-B487-467C-AFED-94B603F29E60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630A-7160-4260-879F-8CA59B4F31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439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Doslovný preklad - </a:t>
            </a:r>
            <a:r>
              <a:rPr lang="sk-SK" dirty="0" err="1"/>
              <a:t>Superrozlíšenie</a:t>
            </a:r>
            <a:r>
              <a:rPr lang="sk-SK" dirty="0"/>
              <a:t> obrazu, zvýšenie rozlíšenia</a:t>
            </a:r>
          </a:p>
          <a:p>
            <a:r>
              <a:rPr lang="sk-SK" dirty="0"/>
              <a:t>Rozlíšenie – vyjadruje počet pixelov z ktorých je obraz zložený, každý pixel reprezentuje jeden malý bod obrazu s určitými farbenými a </a:t>
            </a:r>
            <a:r>
              <a:rPr lang="sk-SK" dirty="0" err="1"/>
              <a:t>jasovými</a:t>
            </a:r>
            <a:r>
              <a:rPr lang="sk-SK" dirty="0"/>
              <a:t> informáciami</a:t>
            </a:r>
          </a:p>
          <a:p>
            <a:r>
              <a:rPr lang="sk-SK" dirty="0"/>
              <a:t>Viac pixelov = vyššia hustota detailu a ostrosť obrazu.</a:t>
            </a:r>
          </a:p>
          <a:p>
            <a:r>
              <a:rPr lang="sk-SK" dirty="0"/>
              <a:t>rekonštrukcia chýbajúcich detailov.</a:t>
            </a:r>
          </a:p>
          <a:p>
            <a:endParaRPr lang="sk-SK" dirty="0"/>
          </a:p>
          <a:p>
            <a:r>
              <a:rPr lang="sk-SK" dirty="0"/>
              <a:t>Matematická formula:</a:t>
            </a:r>
          </a:p>
          <a:p>
            <a:r>
              <a:rPr lang="sk-SK" dirty="0" err="1"/>
              <a:t>Ix</a:t>
            </a:r>
            <a:r>
              <a:rPr lang="sk-SK" dirty="0"/>
              <a:t> - je obraz s nízkym rozlíšením (</a:t>
            </a:r>
            <a:r>
              <a:rPr lang="sk-SK" dirty="0" err="1"/>
              <a:t>Low-Resolution</a:t>
            </a:r>
            <a:r>
              <a:rPr lang="sk-SK" dirty="0"/>
              <a:t>, LR)</a:t>
            </a:r>
          </a:p>
          <a:p>
            <a:r>
              <a:rPr lang="sk-SK" dirty="0" err="1"/>
              <a:t>ly</a:t>
            </a:r>
            <a:r>
              <a:rPr lang="sk-SK" dirty="0"/>
              <a:t> - je obraz s vysokým rozlíšením (</a:t>
            </a:r>
            <a:r>
              <a:rPr lang="sk-SK" dirty="0" err="1"/>
              <a:t>High-Resolution</a:t>
            </a:r>
            <a:r>
              <a:rPr lang="sk-SK" dirty="0"/>
              <a:t>, HR)</a:t>
            </a:r>
          </a:p>
          <a:p>
            <a:r>
              <a:rPr lang="sk-SK" dirty="0"/>
              <a:t>D je degradačná funkcia reprezentujúca proces, ako sa HR obraz transformuje na LR obraz (napr. zmenšenie rozlíšenia, rozmazanie, pridanie šumu)</a:t>
            </a:r>
          </a:p>
          <a:p>
            <a:r>
              <a:rPr lang="sk-SK" dirty="0"/>
              <a:t>Sigma - </a:t>
            </a:r>
            <a:r>
              <a:rPr lang="pl-PL" dirty="0"/>
              <a:t>reprezentuje náhodný šum pridaný do procesu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630A-7160-4260-879F-8CA59B4F31A3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373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630A-7160-4260-879F-8CA59B4F31A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53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Cieľom generatívnych neurónových sietí je </a:t>
            </a:r>
            <a:r>
              <a:rPr lang="sk-SK" dirty="0" err="1"/>
              <a:t>aproximovať</a:t>
            </a:r>
            <a:r>
              <a:rPr lang="sk-SK" dirty="0"/>
              <a:t> inverznú funkciu D na -1, ktorá umožní rekonštrukciu obrazu </a:t>
            </a:r>
            <a:r>
              <a:rPr lang="sk-SK" dirty="0" err="1"/>
              <a:t>Iy</a:t>
            </a:r>
            <a:r>
              <a:rPr lang="sk-SK" dirty="0"/>
              <a:t> z jeho degradovanej verzie </a:t>
            </a:r>
            <a:r>
              <a:rPr lang="sk-SK" dirty="0" err="1"/>
              <a:t>Ix.</a:t>
            </a:r>
            <a:endParaRPr lang="sk-SK" dirty="0"/>
          </a:p>
          <a:p>
            <a:r>
              <a:rPr lang="sk-SK" dirty="0" err="1"/>
              <a:t>Iy</a:t>
            </a:r>
            <a:r>
              <a:rPr lang="sk-SK" dirty="0"/>
              <a:t> so strieškou – rekonštruovaný obraz</a:t>
            </a:r>
          </a:p>
          <a:p>
            <a:r>
              <a:rPr lang="sk-SK" dirty="0"/>
              <a:t>G – je generatívna neurónová sieť (NAPR. GAN), trénovaná na aproximáciu inverznej funkcie D na -1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630A-7160-4260-879F-8CA59B4F31A3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704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dirty="0"/>
              <a:t>Algoritmus: Priradíme neznámy pixel k najbližšiemu známemu pixelu.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630A-7160-4260-879F-8CA59B4F31A3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029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630A-7160-4260-879F-8CA59B4F31A3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988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vyhodnotenie kvality rekonštrukcie pomocou </a:t>
            </a:r>
            <a:r>
              <a:rPr lang="sk-SK" dirty="0" err="1"/>
              <a:t>metrik</a:t>
            </a:r>
            <a:r>
              <a:rPr lang="sk-SK" dirty="0"/>
              <a:t> PSNR a SSIM.</a:t>
            </a:r>
          </a:p>
          <a:p>
            <a:endParaRPr lang="sk-SK" dirty="0"/>
          </a:p>
          <a:p>
            <a:r>
              <a:rPr lang="sk-SK" b="0" dirty="0" err="1"/>
              <a:t>Upscaling</a:t>
            </a:r>
            <a:r>
              <a:rPr lang="sk-SK" b="0" dirty="0"/>
              <a:t> je základná metóda, ktorá zväčšuje rozlíšenie bez vytvárania nových detailov.</a:t>
            </a:r>
          </a:p>
          <a:p>
            <a:r>
              <a:rPr lang="sk-SK" b="0" dirty="0"/>
              <a:t>Image Super-</a:t>
            </a:r>
            <a:r>
              <a:rPr lang="sk-SK" b="0" dirty="0" err="1"/>
              <a:t>Resolution</a:t>
            </a:r>
            <a:r>
              <a:rPr lang="sk-SK" b="0" dirty="0"/>
              <a:t> je pokročilý proces, ktorý okrem zväčšenia rozlíšenia obnovuje aj stratené detaily a zvyšuje vizuálnu kvalitu.</a:t>
            </a:r>
          </a:p>
          <a:p>
            <a:endParaRPr lang="sk-SK" dirty="0"/>
          </a:p>
          <a:p>
            <a:r>
              <a:rPr lang="sk-SK" dirty="0" err="1"/>
              <a:t>Zmenit</a:t>
            </a:r>
            <a:r>
              <a:rPr lang="sk-SK" dirty="0"/>
              <a:t> </a:t>
            </a:r>
            <a:r>
              <a:rPr lang="sk-SK" dirty="0" err="1"/>
              <a:t>stratove</a:t>
            </a:r>
            <a:r>
              <a:rPr lang="sk-SK" dirty="0"/>
              <a:t> funkcie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630A-7160-4260-879F-8CA59B4F31A3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91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/>
              <a:t>Datasety</a:t>
            </a:r>
            <a:r>
              <a:rPr lang="sk-SK" dirty="0"/>
              <a:t>: DIV2K, Set5, Set14, Filckr2K, </a:t>
            </a:r>
            <a:r>
              <a:rPr lang="sk-SK" dirty="0" err="1"/>
              <a:t>Waterloo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4630A-7160-4260-879F-8CA59B4F31A3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795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55010-2F27-77F0-51E7-427B06749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FD3A5-012E-61DA-AA7A-62B0D02BC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E103E33-FC0A-53F1-A334-FF331870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AC14F59-647C-96A5-FF48-E1457C98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8DDFF6F-9878-7A56-F295-FB70D5CD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80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82FCB-4D24-94B2-702E-8350AAF5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2D0367-3F94-F138-A01B-8B60F8AD8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421A64F-3395-ADA3-3093-EB2A85B3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A224D2-7C1F-7F7F-9731-3C871246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F35A0CD-72E1-D340-196D-12FA60DC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150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33AE77AB-4672-3C5C-81CC-DC24CD2E2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2035B73-0C64-0B09-9427-EC24D550A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477652-710D-D761-57FB-786818CA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AA22ED8-E1DC-9E89-2E18-B8B2A7B6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5AA753F-2E17-7F82-FCBF-04DD9687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967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06AE4-0024-8BE5-0875-33BDF6EE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D11F5F-57BF-C205-D3A2-365F40C9F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FA17D2E-33FE-E703-AD1B-EDAB349B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A058E8-4ADF-338D-82D0-5E172943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0B4FD8D-40F7-031A-EB07-718AE80E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163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EAB54-0EBD-5679-455A-DF1A6277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E14EF2-E30B-35BF-74B3-92751815E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F10A15-CEAB-58AE-2E6A-C24867222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02C331-3716-DC51-B556-B7C4BBE0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FF1B56-667C-2B10-C5BE-2BF458AA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64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F0887-6715-EF12-1CA4-7780861DA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253226-9410-CE97-7E4D-830E30EA6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C7136ED-F0CB-D5ED-4F97-6F8E97CA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1A7CD72-1695-2BB2-6125-B3BED790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50C7669-C4C3-E623-533D-49F18069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4915FD8-0332-544D-BCB4-F4633430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9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22A6A-9DC3-736E-0257-7D2EFED0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620089-DFCB-BF78-B150-BBDC9D4B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3117476-7F4D-96B7-16A9-8CB6518F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181D74-39A4-6029-018E-FC1FD4DE6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0555148-24AE-6BBA-FB17-3E44704AD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1106876-9FEF-2598-FE59-83396867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5054837-96AE-269F-C2D1-8AC801C1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120E44C-AF61-19AB-95D1-40226616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415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A2E18-73E4-0B40-A992-FE9EE0A5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1FA0672-3143-989B-2B04-91B8E0C4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690E1B8-A2E6-84CE-F090-F530CFF98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BBDF606-6152-9E43-2488-681615C4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980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8262D67-7601-5619-7FE4-DBA06486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681F039-5188-524E-9654-DBEE2369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D80D5D4-09AB-B0DC-F3E0-64B09FBA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1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D6C28-F3F1-97E6-58D9-F3971C38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1085ED-D10E-81C2-B7A6-6A89CDE0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27252D-2E90-A3DD-E98B-82E18536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7DF4480-7183-7ACC-15FD-D55E3505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1331E1D-0B70-9F0E-6775-7FF65D99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23C31D1-5D66-BEBE-7188-6BDC7D23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313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2A4DE-1392-512E-20C7-3C55B2E0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D7CAF8C-4968-DE62-1C41-603D40C7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F105C1-860D-F166-E50A-1FA76E1CD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CD6250C-2C1C-F47F-7A29-07D255A9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744AE6D-E140-1C24-6E1F-982BAF2B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4FBEF22-7D4F-7AE3-53A9-16369C38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78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F1BEADC-5830-81D2-83CE-24A0BD85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B7B218-7E43-2CBA-A0D6-690C4341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231B9AC-EE3B-3E26-DB52-DE50EBF34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83197-E10D-4EDC-B805-6D024FC31732}" type="datetimeFigureOut">
              <a:rPr lang="sk-SK" smtClean="0"/>
              <a:t>27. 11. 2024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1EB75A-DC35-2714-AAD3-392449672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064724-DBF8-621F-D802-DD116ED5D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226FB-DB4D-48B9-B7F7-FE85DC5FB7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14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2E846-C9D1-0240-F17F-DC3E904B0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44" y="182602"/>
            <a:ext cx="11777472" cy="3709174"/>
          </a:xfrm>
        </p:spPr>
        <p:txBody>
          <a:bodyPr>
            <a:normAutofit fontScale="90000"/>
          </a:bodyPr>
          <a:lstStyle/>
          <a:p>
            <a:r>
              <a:rPr lang="sk-SK" sz="7200" dirty="0"/>
              <a:t>Zvýšenie rozlíšenia a rekonštrukcia obrazu pomocou generatívnych neurónových sietí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44B050-21D0-3D67-AA50-BDFEE6CE2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9478"/>
            <a:ext cx="9144000" cy="1550158"/>
          </a:xfrm>
        </p:spPr>
        <p:txBody>
          <a:bodyPr>
            <a:normAutofit/>
          </a:bodyPr>
          <a:lstStyle/>
          <a:p>
            <a:r>
              <a:rPr lang="en-US" sz="3200" dirty="0"/>
              <a:t>Ved</a:t>
            </a:r>
            <a:r>
              <a:rPr lang="sk-SK" sz="3200" dirty="0" err="1"/>
              <a:t>úci</a:t>
            </a:r>
            <a:r>
              <a:rPr lang="sk-SK" sz="3200" dirty="0"/>
              <a:t> práce: Ing. </a:t>
            </a:r>
            <a:r>
              <a:rPr lang="sk-SK" sz="3200" dirty="0" err="1"/>
              <a:t>Miron</a:t>
            </a:r>
            <a:r>
              <a:rPr lang="sk-SK" sz="3200" dirty="0"/>
              <a:t> </a:t>
            </a:r>
            <a:r>
              <a:rPr lang="sk-SK" sz="3200" dirty="0" err="1"/>
              <a:t>Kuzma</a:t>
            </a:r>
            <a:endParaRPr lang="sk-SK" sz="3200" dirty="0"/>
          </a:p>
          <a:p>
            <a:r>
              <a:rPr lang="sk-SK" sz="3200" dirty="0"/>
              <a:t>Konzultant práce: RNDr. Miroslav </a:t>
            </a:r>
            <a:r>
              <a:rPr lang="sk-SK" sz="3200" dirty="0" err="1"/>
              <a:t>Opiela</a:t>
            </a:r>
            <a:r>
              <a:rPr lang="sk-SK" sz="3200" dirty="0"/>
              <a:t>, PhD.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353B990-2564-ADD3-40CE-BAF7439B8E58}"/>
              </a:ext>
            </a:extLst>
          </p:cNvPr>
          <p:cNvSpPr txBox="1"/>
          <p:nvPr/>
        </p:nvSpPr>
        <p:spPr>
          <a:xfrm>
            <a:off x="11115019" y="6488668"/>
            <a:ext cx="107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PF UPJŠ</a:t>
            </a:r>
          </a:p>
        </p:txBody>
      </p:sp>
    </p:spTree>
    <p:extLst>
      <p:ext uri="{BB962C8B-B14F-4D97-AF65-F5344CB8AC3E}">
        <p14:creationId xmlns:p14="http://schemas.microsoft.com/office/powerpoint/2010/main" val="160162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B9EDE-1D46-6E33-C580-B5FE9739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80" y="365125"/>
            <a:ext cx="10617820" cy="1325563"/>
          </a:xfrm>
        </p:spPr>
        <p:txBody>
          <a:bodyPr>
            <a:normAutofit/>
          </a:bodyPr>
          <a:lstStyle/>
          <a:p>
            <a:r>
              <a:rPr lang="sk-SK" sz="5400" dirty="0"/>
              <a:t>Literatúra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BF1F12-5155-AF45-5E15-269ECD51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1825625"/>
            <a:ext cx="11106614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Park, S. C., Park, M. K., &amp; </a:t>
            </a:r>
            <a:r>
              <a:rPr lang="sk-SK" dirty="0" err="1"/>
              <a:t>Kang</a:t>
            </a:r>
            <a:r>
              <a:rPr lang="sk-SK" dirty="0"/>
              <a:t>, M. G. (2003). Super-</a:t>
            </a:r>
            <a:r>
              <a:rPr lang="sk-SK" dirty="0" err="1"/>
              <a:t>resolution</a:t>
            </a:r>
            <a:r>
              <a:rPr lang="sk-SK" dirty="0"/>
              <a:t> image </a:t>
            </a:r>
            <a:r>
              <a:rPr lang="sk-SK" dirty="0" err="1"/>
              <a:t>reconstruction</a:t>
            </a:r>
            <a:r>
              <a:rPr lang="sk-SK" dirty="0"/>
              <a:t>: a </a:t>
            </a:r>
            <a:r>
              <a:rPr lang="sk-SK" dirty="0" err="1"/>
              <a:t>technical</a:t>
            </a:r>
            <a:r>
              <a:rPr lang="sk-SK" dirty="0"/>
              <a:t> </a:t>
            </a:r>
            <a:r>
              <a:rPr lang="sk-SK" dirty="0" err="1"/>
              <a:t>overview</a:t>
            </a:r>
            <a:r>
              <a:rPr lang="sk-SK" dirty="0"/>
              <a:t>. IEEE </a:t>
            </a:r>
            <a:r>
              <a:rPr lang="sk-SK" dirty="0" err="1"/>
              <a:t>signal</a:t>
            </a:r>
            <a:r>
              <a:rPr lang="sk-SK" dirty="0"/>
              <a:t> </a:t>
            </a:r>
            <a:r>
              <a:rPr lang="sk-SK" dirty="0" err="1"/>
              <a:t>processing</a:t>
            </a:r>
            <a:r>
              <a:rPr lang="sk-SK" dirty="0"/>
              <a:t> </a:t>
            </a:r>
            <a:r>
              <a:rPr lang="sk-SK" dirty="0" err="1"/>
              <a:t>magazine</a:t>
            </a:r>
            <a:r>
              <a:rPr lang="sk-SK" dirty="0"/>
              <a:t>, 20(3), 21-36.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/>
              <a:t>Dong</a:t>
            </a:r>
            <a:r>
              <a:rPr lang="sk-SK" dirty="0"/>
              <a:t>, C., </a:t>
            </a:r>
            <a:r>
              <a:rPr lang="sk-SK" dirty="0" err="1"/>
              <a:t>Loy</a:t>
            </a:r>
            <a:r>
              <a:rPr lang="sk-SK" dirty="0"/>
              <a:t>, C. C., &amp; </a:t>
            </a:r>
            <a:r>
              <a:rPr lang="sk-SK" dirty="0" err="1"/>
              <a:t>Tang</a:t>
            </a:r>
            <a:r>
              <a:rPr lang="sk-SK" dirty="0"/>
              <a:t>, X. (2016). </a:t>
            </a:r>
            <a:r>
              <a:rPr lang="sk-SK" dirty="0" err="1"/>
              <a:t>Accelerating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super-</a:t>
            </a:r>
            <a:r>
              <a:rPr lang="sk-SK" dirty="0" err="1"/>
              <a:t>resolution</a:t>
            </a:r>
            <a:r>
              <a:rPr lang="sk-SK" dirty="0"/>
              <a:t> </a:t>
            </a:r>
            <a:r>
              <a:rPr lang="sk-SK" dirty="0" err="1"/>
              <a:t>convolutional</a:t>
            </a:r>
            <a:r>
              <a:rPr lang="sk-SK" dirty="0"/>
              <a:t> </a:t>
            </a:r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network</a:t>
            </a:r>
            <a:r>
              <a:rPr lang="sk-SK" dirty="0"/>
              <a:t>. In </a:t>
            </a:r>
            <a:r>
              <a:rPr lang="sk-SK" dirty="0" err="1"/>
              <a:t>Computer</a:t>
            </a:r>
            <a:r>
              <a:rPr lang="sk-SK" dirty="0"/>
              <a:t> </a:t>
            </a:r>
            <a:r>
              <a:rPr lang="sk-SK" dirty="0" err="1"/>
              <a:t>Vision</a:t>
            </a:r>
            <a:r>
              <a:rPr lang="sk-SK" dirty="0"/>
              <a:t>–ECCV 2016: 14th 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Conference</a:t>
            </a:r>
            <a:r>
              <a:rPr lang="sk-SK" dirty="0"/>
              <a:t>, Amsterdam,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Netherlands</a:t>
            </a:r>
            <a:r>
              <a:rPr lang="sk-SK" dirty="0"/>
              <a:t>, </a:t>
            </a:r>
            <a:r>
              <a:rPr lang="sk-SK" dirty="0" err="1"/>
              <a:t>October</a:t>
            </a:r>
            <a:r>
              <a:rPr lang="sk-SK" dirty="0"/>
              <a:t> 11-14, 2016, </a:t>
            </a:r>
            <a:r>
              <a:rPr lang="sk-SK" dirty="0" err="1"/>
              <a:t>Proceedings</a:t>
            </a:r>
            <a:r>
              <a:rPr lang="sk-SK" dirty="0"/>
              <a:t>, Part II 14 (</a:t>
            </a:r>
            <a:r>
              <a:rPr lang="sk-SK" dirty="0" err="1"/>
              <a:t>pp</a:t>
            </a:r>
            <a:r>
              <a:rPr lang="sk-SK" dirty="0"/>
              <a:t>. 391-407). </a:t>
            </a:r>
            <a:r>
              <a:rPr lang="sk-SK" dirty="0" err="1"/>
              <a:t>Springer</a:t>
            </a:r>
            <a:r>
              <a:rPr lang="sk-SK" dirty="0"/>
              <a:t> International </a:t>
            </a:r>
            <a:r>
              <a:rPr lang="sk-SK" dirty="0" err="1"/>
              <a:t>Publishing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74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FE3A9-4499-F69B-00A5-6F283A05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/>
              <a:t>Image Super-</a:t>
            </a:r>
            <a:r>
              <a:rPr lang="sk-SK" sz="5400" dirty="0" err="1"/>
              <a:t>Resolution</a:t>
            </a:r>
            <a:r>
              <a:rPr lang="sk-SK" sz="5400" dirty="0"/>
              <a:t> (ISR)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C6DD8E-8AA9-B358-19C4-A8F96D8B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proces, ktorý transformuje obraz s nízkym rozlíšením (</a:t>
            </a:r>
            <a:r>
              <a:rPr lang="sk-SK" dirty="0" err="1"/>
              <a:t>Low-resolution</a:t>
            </a:r>
            <a:r>
              <a:rPr lang="sk-SK" dirty="0"/>
              <a:t> LR) na obraz s vysokým rozlíšením (</a:t>
            </a:r>
            <a:r>
              <a:rPr lang="sk-SK"/>
              <a:t>High-Resolution </a:t>
            </a:r>
            <a:r>
              <a:rPr lang="sk-SK" dirty="0"/>
              <a:t>HR)</a:t>
            </a:r>
          </a:p>
          <a:p>
            <a:r>
              <a:rPr lang="sk-SK" dirty="0"/>
              <a:t>matematická formulácia degradácie obrazu: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21E0130-0391-87E5-706E-F9CD471A8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710" y="4001294"/>
            <a:ext cx="3421196" cy="11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5D190-1364-D352-708F-3ACF2C92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6183CB-51CB-BCE0-9247-D6C90B71D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5513C94-6772-EAA1-7ACB-7206C3083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989" y="1880083"/>
            <a:ext cx="6418325" cy="424937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FEE684D-2F9A-45E8-1B42-813ABBC8389D}"/>
              </a:ext>
            </a:extLst>
          </p:cNvPr>
          <p:cNvSpPr txBox="1"/>
          <p:nvPr/>
        </p:nvSpPr>
        <p:spPr>
          <a:xfrm>
            <a:off x="6453351" y="6292820"/>
            <a:ext cx="51106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/>
              <a:t>https://images.ctfassets.net/qfhr9fiom9gi/586RPoq7FXKMmjOPOtUUhZ/eda56d1fb49407926b1b967b1ee19b60/image1.png</a:t>
            </a:r>
          </a:p>
        </p:txBody>
      </p:sp>
      <p:pic>
        <p:nvPicPr>
          <p:cNvPr id="2050" name="Picture 2" descr="Image Super-Resolution: A Comprehensive Review | DigitalOcean">
            <a:extLst>
              <a:ext uri="{FF2B5EF4-FFF2-40B4-BE49-F238E27FC236}">
                <a16:creationId xmlns:a16="http://schemas.microsoft.com/office/drawing/2014/main" id="{D2BD8190-3CEC-5EF2-884B-A16B1E23C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" y="175730"/>
            <a:ext cx="5888421" cy="39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AD37958-644D-EE70-481E-CD0C65A92BD9}"/>
              </a:ext>
            </a:extLst>
          </p:cNvPr>
          <p:cNvSpPr txBox="1"/>
          <p:nvPr/>
        </p:nvSpPr>
        <p:spPr>
          <a:xfrm>
            <a:off x="1236278" y="4198406"/>
            <a:ext cx="35630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" dirty="0"/>
              <a:t>https://doimages.nyc3.cdn.digitaloceanspaces.com/010AI-ML/content/images/2020/08/download.jpg</a:t>
            </a:r>
          </a:p>
        </p:txBody>
      </p:sp>
    </p:spTree>
    <p:extLst>
      <p:ext uri="{BB962C8B-B14F-4D97-AF65-F5344CB8AC3E}">
        <p14:creationId xmlns:p14="http://schemas.microsoft.com/office/powerpoint/2010/main" val="265816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4E366-07DD-8D1C-8DC9-7F295FC8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/>
              <a:t>Motivácia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9770B7-F1E3-95FA-3AB3-600230D5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253"/>
            <a:ext cx="11160512" cy="4314709"/>
          </a:xfrm>
        </p:spPr>
        <p:txBody>
          <a:bodyPr>
            <a:normAutofit/>
          </a:bodyPr>
          <a:lstStyle/>
          <a:p>
            <a:r>
              <a:rPr lang="sk-SK" sz="3600" dirty="0"/>
              <a:t>rozšíriť si vedomosti v oblasti neurónových sietí a počítačového videnia</a:t>
            </a:r>
          </a:p>
          <a:p>
            <a:r>
              <a:rPr lang="sk-SK" sz="3600" dirty="0"/>
              <a:t>zlepšovanie kvality starých fotografií</a:t>
            </a:r>
          </a:p>
          <a:p>
            <a:r>
              <a:rPr lang="sk-SK" sz="3600" dirty="0"/>
              <a:t>vylepšenie detailov v medicínskych snímkach (MRI, CT)</a:t>
            </a:r>
          </a:p>
          <a:p>
            <a:r>
              <a:rPr lang="sk-SK" sz="3600" dirty="0"/>
              <a:t>bezpečnostné kamery, analýza satelitných snímok, zlepšovanie kvality videohier (HUD) atď..</a:t>
            </a:r>
          </a:p>
        </p:txBody>
      </p:sp>
    </p:spTree>
    <p:extLst>
      <p:ext uri="{BB962C8B-B14F-4D97-AF65-F5344CB8AC3E}">
        <p14:creationId xmlns:p14="http://schemas.microsoft.com/office/powerpoint/2010/main" val="187418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3120-FEBB-299E-D705-833016FA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/>
              <a:t>Problematika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02107D-9D21-4AAD-F9E1-FF2D1312C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200" dirty="0"/>
              <a:t>Matematická formulácia problému:</a:t>
            </a:r>
          </a:p>
          <a:p>
            <a:endParaRPr lang="sk-SK" sz="3200" dirty="0"/>
          </a:p>
          <a:p>
            <a:endParaRPr lang="sk-SK" sz="3200" dirty="0"/>
          </a:p>
          <a:p>
            <a:endParaRPr lang="sk-SK" sz="3200" dirty="0"/>
          </a:p>
          <a:p>
            <a:r>
              <a:rPr lang="sk-SK" sz="3200" dirty="0"/>
              <a:t>predikcia chýbajúcich pixelov na základe existujúcich</a:t>
            </a:r>
          </a:p>
          <a:p>
            <a:r>
              <a:rPr lang="sk-SK" sz="3200" dirty="0"/>
              <a:t>zachovanie štruktúr, hrán a textúr obrazu</a:t>
            </a:r>
          </a:p>
          <a:p>
            <a:r>
              <a:rPr lang="sk-SK" sz="3200" dirty="0"/>
              <a:t>rekonštrukcia detailných informácií, ktoré nie sú explicitne prítomné v LR obraze</a:t>
            </a:r>
          </a:p>
          <a:p>
            <a:endParaRPr lang="sk-SK" sz="3200" dirty="0"/>
          </a:p>
          <a:p>
            <a:endParaRPr lang="sk-SK" sz="3200" dirty="0"/>
          </a:p>
          <a:p>
            <a:endParaRPr lang="sk-SK" sz="32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5F87A82-9D47-0442-F777-B708FFA9F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51" y="2501616"/>
            <a:ext cx="3082649" cy="124676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1FDDE75-346F-5EFE-A510-DB2971C8E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345" y="2778212"/>
            <a:ext cx="794451" cy="6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6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95EBE-CEC8-A37D-55AF-A72A869E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Metódy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2FE5FC-B875-0D47-7DE8-2419B791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200" dirty="0"/>
              <a:t>Tradičné metódy: </a:t>
            </a:r>
          </a:p>
          <a:p>
            <a:r>
              <a:rPr lang="sk-SK" sz="3200" dirty="0" err="1"/>
              <a:t>nearest</a:t>
            </a:r>
            <a:r>
              <a:rPr lang="sk-SK" sz="3200" dirty="0"/>
              <a:t> </a:t>
            </a:r>
            <a:r>
              <a:rPr lang="sk-SK" sz="3200" dirty="0" err="1"/>
              <a:t>neighbour</a:t>
            </a:r>
            <a:r>
              <a:rPr lang="sk-SK" sz="3200" dirty="0"/>
              <a:t> </a:t>
            </a:r>
            <a:r>
              <a:rPr lang="sk-SK" sz="3200" dirty="0" err="1"/>
              <a:t>interpolation</a:t>
            </a:r>
            <a:endParaRPr lang="sk-SK" sz="3200" dirty="0"/>
          </a:p>
          <a:p>
            <a:r>
              <a:rPr lang="sk-SK" sz="3200" dirty="0" err="1"/>
              <a:t>bilinear</a:t>
            </a:r>
            <a:r>
              <a:rPr lang="sk-SK" sz="3200" dirty="0"/>
              <a:t> </a:t>
            </a:r>
            <a:r>
              <a:rPr lang="sk-SK" sz="3200" dirty="0" err="1"/>
              <a:t>interpolation</a:t>
            </a:r>
            <a:r>
              <a:rPr lang="sk-SK" sz="3200" dirty="0"/>
              <a:t>, </a:t>
            </a:r>
            <a:r>
              <a:rPr lang="sk-SK" sz="3200" dirty="0" err="1"/>
              <a:t>bicubic</a:t>
            </a:r>
            <a:r>
              <a:rPr lang="sk-SK" sz="3200" dirty="0"/>
              <a:t> </a:t>
            </a:r>
            <a:r>
              <a:rPr lang="sk-SK" sz="3200" dirty="0" err="1"/>
              <a:t>spline</a:t>
            </a:r>
            <a:r>
              <a:rPr lang="sk-SK" sz="3200" dirty="0"/>
              <a:t> </a:t>
            </a:r>
            <a:r>
              <a:rPr lang="sk-SK" sz="3200" dirty="0" err="1"/>
              <a:t>interpolation</a:t>
            </a:r>
            <a:endParaRPr lang="sk-SK" sz="3200" dirty="0"/>
          </a:p>
          <a:p>
            <a:endParaRPr lang="sk-SK" sz="3200" dirty="0"/>
          </a:p>
          <a:p>
            <a:pPr marL="0" indent="0">
              <a:buNone/>
            </a:pPr>
            <a:r>
              <a:rPr lang="sk-SK" sz="3200" dirty="0"/>
              <a:t>Moderné metódy:</a:t>
            </a:r>
          </a:p>
          <a:p>
            <a:r>
              <a:rPr lang="sk-SK" sz="3200" dirty="0" err="1"/>
              <a:t>konvolučné</a:t>
            </a:r>
            <a:r>
              <a:rPr lang="sk-SK" sz="3200" dirty="0"/>
              <a:t> neurónové siete </a:t>
            </a:r>
          </a:p>
          <a:p>
            <a:pPr marL="0" indent="0">
              <a:buNone/>
            </a:pPr>
            <a:r>
              <a:rPr lang="sk-SK" sz="3200" dirty="0"/>
              <a:t>   (CNN)</a:t>
            </a:r>
          </a:p>
          <a:p>
            <a:r>
              <a:rPr lang="sk-SK" sz="3200" dirty="0"/>
              <a:t>generatívne modely</a:t>
            </a:r>
          </a:p>
          <a:p>
            <a:endParaRPr lang="sk-SK" sz="3200" dirty="0"/>
          </a:p>
          <a:p>
            <a:pPr marL="0" indent="0">
              <a:buNone/>
            </a:pPr>
            <a:endParaRPr lang="sk-SK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864431-1C4F-011C-6E4E-5E49767D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19" y="250512"/>
            <a:ext cx="4883863" cy="25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76A2E98-539B-CD8E-8AC1-24C1EE9BAFF3}"/>
              </a:ext>
            </a:extLst>
          </p:cNvPr>
          <p:cNvSpPr txBox="1"/>
          <p:nvPr/>
        </p:nvSpPr>
        <p:spPr>
          <a:xfrm>
            <a:off x="7320046" y="152177"/>
            <a:ext cx="2659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" dirty="0"/>
              <a:t>https://i0.wp.com/theailearner.com/wp-content/uploads/2018/10/Nearest_Neighbor.png?w=423&amp;ssl=1</a:t>
            </a:r>
          </a:p>
        </p:txBody>
      </p:sp>
      <p:pic>
        <p:nvPicPr>
          <p:cNvPr id="3076" name="Picture 4" descr="Image Super-Resolution Using Deep Convolutional Networks">
            <a:extLst>
              <a:ext uri="{FF2B5EF4-FFF2-40B4-BE49-F238E27FC236}">
                <a16:creationId xmlns:a16="http://schemas.microsoft.com/office/drawing/2014/main" id="{45A718DE-E4C1-2FFA-2D6C-439EB6D5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83" y="3801722"/>
            <a:ext cx="6011917" cy="22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BEE0D9ED-3323-D1BC-C461-C2FFF6F5E181}"/>
              </a:ext>
            </a:extLst>
          </p:cNvPr>
          <p:cNvSpPr txBox="1"/>
          <p:nvPr/>
        </p:nvSpPr>
        <p:spPr>
          <a:xfrm>
            <a:off x="8378551" y="6308210"/>
            <a:ext cx="1902373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" dirty="0"/>
              <a:t>https://xpixel.group/images/paper_teser/srcnn.png</a:t>
            </a:r>
          </a:p>
        </p:txBody>
      </p:sp>
    </p:spTree>
    <p:extLst>
      <p:ext uri="{BB962C8B-B14F-4D97-AF65-F5344CB8AC3E}">
        <p14:creationId xmlns:p14="http://schemas.microsoft.com/office/powerpoint/2010/main" val="133878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15B4F-438B-3B3D-C46B-C26B73AB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GAN siete (</a:t>
            </a:r>
            <a:r>
              <a:rPr lang="sk-SK" dirty="0" err="1"/>
              <a:t>Generative</a:t>
            </a:r>
            <a:r>
              <a:rPr lang="sk-SK" dirty="0"/>
              <a:t> </a:t>
            </a:r>
            <a:r>
              <a:rPr lang="sk-SK" dirty="0" err="1"/>
              <a:t>Adversarial</a:t>
            </a:r>
            <a:r>
              <a:rPr lang="sk-SK" dirty="0"/>
              <a:t> </a:t>
            </a:r>
            <a:r>
              <a:rPr lang="sk-SK" dirty="0" err="1"/>
              <a:t>Networks</a:t>
            </a:r>
            <a:r>
              <a:rPr lang="sk-SK" dirty="0"/>
              <a:t>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A478AF-7AC3-2B75-A8A7-9B0613D5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/>
          <a:lstStyle/>
          <a:p>
            <a:r>
              <a:rPr lang="sk-SK" dirty="0"/>
              <a:t>dva modely: generátor a </a:t>
            </a:r>
            <a:r>
              <a:rPr lang="sk-SK" dirty="0" err="1"/>
              <a:t>diskriminátor</a:t>
            </a:r>
            <a:endParaRPr lang="sk-SK" dirty="0"/>
          </a:p>
          <a:p>
            <a:r>
              <a:rPr lang="sk-SK" dirty="0"/>
              <a:t>generátor – predpovedá obraz s vysokým rozlíšením (generuje)</a:t>
            </a:r>
          </a:p>
          <a:p>
            <a:r>
              <a:rPr lang="sk-SK" dirty="0" err="1"/>
              <a:t>diskriminátor</a:t>
            </a:r>
            <a:r>
              <a:rPr lang="sk-SK" dirty="0"/>
              <a:t> – učí sa rozlišovať reálne obrazy od vygenerovaných</a:t>
            </a:r>
          </a:p>
        </p:txBody>
      </p:sp>
      <p:pic>
        <p:nvPicPr>
          <p:cNvPr id="1026" name="Picture 2" descr="Review: SRGAN &amp; SRResNet — Photo-Realistic Super Resolution (GAN &amp; Super  Resolution) | by Sik-Ho Tsang | Medium">
            <a:extLst>
              <a:ext uri="{FF2B5EF4-FFF2-40B4-BE49-F238E27FC236}">
                <a16:creationId xmlns:a16="http://schemas.microsoft.com/office/drawing/2014/main" id="{A831166A-986F-BC3A-CA97-D25A769C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68" y="2961783"/>
            <a:ext cx="6729250" cy="35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DD9C8656-A4F6-A313-8225-0FD83D113C23}"/>
              </a:ext>
            </a:extLst>
          </p:cNvPr>
          <p:cNvSpPr txBox="1"/>
          <p:nvPr/>
        </p:nvSpPr>
        <p:spPr>
          <a:xfrm>
            <a:off x="3752193" y="6561669"/>
            <a:ext cx="6306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https://miro.medium.com/v2/resize:fit:1400/1*9QmtBOsML6_G8YDllhPXAA.png</a:t>
            </a:r>
          </a:p>
        </p:txBody>
      </p:sp>
    </p:spTree>
    <p:extLst>
      <p:ext uri="{BB962C8B-B14F-4D97-AF65-F5344CB8AC3E}">
        <p14:creationId xmlns:p14="http://schemas.microsoft.com/office/powerpoint/2010/main" val="225720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FCD8A34-D84D-0729-8C6A-DC6ADF4A6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88991"/>
            <a:ext cx="10905066" cy="488001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D9F6BC8-9CD7-AB0D-31B4-E554ADE4770B}"/>
              </a:ext>
            </a:extLst>
          </p:cNvPr>
          <p:cNvSpPr txBox="1"/>
          <p:nvPr/>
        </p:nvSpPr>
        <p:spPr>
          <a:xfrm>
            <a:off x="4009696" y="6264166"/>
            <a:ext cx="41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/>
              <a:t>https://developers.google.com/machine-learning/gan/gan_structure</a:t>
            </a:r>
          </a:p>
        </p:txBody>
      </p:sp>
    </p:spTree>
    <p:extLst>
      <p:ext uri="{BB962C8B-B14F-4D97-AF65-F5344CB8AC3E}">
        <p14:creationId xmlns:p14="http://schemas.microsoft.com/office/powerpoint/2010/main" val="40920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D6ADA-7E22-AABF-145D-50AE4F14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1" y="365125"/>
            <a:ext cx="10707029" cy="1325563"/>
          </a:xfrm>
        </p:spPr>
        <p:txBody>
          <a:bodyPr>
            <a:normAutofit/>
          </a:bodyPr>
          <a:lstStyle/>
          <a:p>
            <a:r>
              <a:rPr lang="sk-SK" sz="5400" dirty="0"/>
              <a:t>Ciele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CF2963-7061-630A-3310-98B539E7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1825625"/>
            <a:ext cx="1124042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3600" dirty="0"/>
              <a:t>Spracovať prehľad techník v počítačovom videní na zvýšenie rozlíšenia a rekonštrukciu obrazu.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600" dirty="0"/>
              <a:t>Navrhnúť novú metódu na zvýšenie rozlíšenia obrazu a rekonštrukciu pomocou neurónových sietí.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3600" dirty="0"/>
              <a:t>Implementovať navrhnuté metódu a porovnať výsledky dosiahnuté na vybranej dátovej sade.</a:t>
            </a:r>
          </a:p>
        </p:txBody>
      </p:sp>
    </p:spTree>
    <p:extLst>
      <p:ext uri="{BB962C8B-B14F-4D97-AF65-F5344CB8AC3E}">
        <p14:creationId xmlns:p14="http://schemas.microsoft.com/office/powerpoint/2010/main" val="262170506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676</Words>
  <Application>Microsoft Office PowerPoint</Application>
  <PresentationFormat>Širokouhlá</PresentationFormat>
  <Paragraphs>75</Paragraphs>
  <Slides>10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Motív Office</vt:lpstr>
      <vt:lpstr>Zvýšenie rozlíšenia a rekonštrukcia obrazu pomocou generatívnych neurónových sietí</vt:lpstr>
      <vt:lpstr>Image Super-Resolution (ISR)</vt:lpstr>
      <vt:lpstr>Prezentácia programu PowerPoint</vt:lpstr>
      <vt:lpstr>Motivácia</vt:lpstr>
      <vt:lpstr>Problematika</vt:lpstr>
      <vt:lpstr>Metódy</vt:lpstr>
      <vt:lpstr>GAN siete (Generative Adversarial Networks)</vt:lpstr>
      <vt:lpstr>Prezentácia programu PowerPoint</vt:lpstr>
      <vt:lpstr>Ciele práce</vt:lpstr>
      <vt:lpstr>Literatúra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 Rapco</dc:creator>
  <cp:lastModifiedBy>Roman Rapco</cp:lastModifiedBy>
  <cp:revision>72</cp:revision>
  <dcterms:created xsi:type="dcterms:W3CDTF">2024-11-24T15:43:36Z</dcterms:created>
  <dcterms:modified xsi:type="dcterms:W3CDTF">2024-11-27T18:24:14Z</dcterms:modified>
</cp:coreProperties>
</file>