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7" r:id="rId3"/>
  </p:sldIdLst>
  <p:sldSz cx="21388388" cy="30275213"/>
  <p:notesSz cx="6858000" cy="9144000"/>
  <p:defaultTextStyle>
    <a:defPPr>
      <a:defRPr lang="en-US"/>
    </a:defPPr>
    <a:lvl1pPr marL="0" algn="l" defTabSz="3038715" rtl="0" eaLnBrk="1" latinLnBrk="0" hangingPunct="1">
      <a:defRPr sz="6000" kern="1200">
        <a:solidFill>
          <a:schemeClr val="tx1"/>
        </a:solidFill>
        <a:latin typeface="+mn-lt"/>
        <a:ea typeface="+mn-ea"/>
        <a:cs typeface="+mn-cs"/>
      </a:defRPr>
    </a:lvl1pPr>
    <a:lvl2pPr marL="1519358" algn="l" defTabSz="3038715" rtl="0" eaLnBrk="1" latinLnBrk="0" hangingPunct="1">
      <a:defRPr sz="6000" kern="1200">
        <a:solidFill>
          <a:schemeClr val="tx1"/>
        </a:solidFill>
        <a:latin typeface="+mn-lt"/>
        <a:ea typeface="+mn-ea"/>
        <a:cs typeface="+mn-cs"/>
      </a:defRPr>
    </a:lvl2pPr>
    <a:lvl3pPr marL="3038715" algn="l" defTabSz="3038715" rtl="0" eaLnBrk="1" latinLnBrk="0" hangingPunct="1">
      <a:defRPr sz="6000" kern="1200">
        <a:solidFill>
          <a:schemeClr val="tx1"/>
        </a:solidFill>
        <a:latin typeface="+mn-lt"/>
        <a:ea typeface="+mn-ea"/>
        <a:cs typeface="+mn-cs"/>
      </a:defRPr>
    </a:lvl3pPr>
    <a:lvl4pPr marL="4558071" algn="l" defTabSz="3038715" rtl="0" eaLnBrk="1" latinLnBrk="0" hangingPunct="1">
      <a:defRPr sz="6000" kern="1200">
        <a:solidFill>
          <a:schemeClr val="tx1"/>
        </a:solidFill>
        <a:latin typeface="+mn-lt"/>
        <a:ea typeface="+mn-ea"/>
        <a:cs typeface="+mn-cs"/>
      </a:defRPr>
    </a:lvl4pPr>
    <a:lvl5pPr marL="6077429" algn="l" defTabSz="3038715" rtl="0" eaLnBrk="1" latinLnBrk="0" hangingPunct="1">
      <a:defRPr sz="6000" kern="1200">
        <a:solidFill>
          <a:schemeClr val="tx1"/>
        </a:solidFill>
        <a:latin typeface="+mn-lt"/>
        <a:ea typeface="+mn-ea"/>
        <a:cs typeface="+mn-cs"/>
      </a:defRPr>
    </a:lvl5pPr>
    <a:lvl6pPr marL="7596786" algn="l" defTabSz="3038715" rtl="0" eaLnBrk="1" latinLnBrk="0" hangingPunct="1">
      <a:defRPr sz="6000" kern="1200">
        <a:solidFill>
          <a:schemeClr val="tx1"/>
        </a:solidFill>
        <a:latin typeface="+mn-lt"/>
        <a:ea typeface="+mn-ea"/>
        <a:cs typeface="+mn-cs"/>
      </a:defRPr>
    </a:lvl6pPr>
    <a:lvl7pPr marL="9116145" algn="l" defTabSz="3038715" rtl="0" eaLnBrk="1" latinLnBrk="0" hangingPunct="1">
      <a:defRPr sz="6000" kern="1200">
        <a:solidFill>
          <a:schemeClr val="tx1"/>
        </a:solidFill>
        <a:latin typeface="+mn-lt"/>
        <a:ea typeface="+mn-ea"/>
        <a:cs typeface="+mn-cs"/>
      </a:defRPr>
    </a:lvl7pPr>
    <a:lvl8pPr marL="10635501" algn="l" defTabSz="3038715" rtl="0" eaLnBrk="1" latinLnBrk="0" hangingPunct="1">
      <a:defRPr sz="6000" kern="1200">
        <a:solidFill>
          <a:schemeClr val="tx1"/>
        </a:solidFill>
        <a:latin typeface="+mn-lt"/>
        <a:ea typeface="+mn-ea"/>
        <a:cs typeface="+mn-cs"/>
      </a:defRPr>
    </a:lvl8pPr>
    <a:lvl9pPr marL="12154859" algn="l" defTabSz="3038715" rtl="0" eaLnBrk="1" latinLnBrk="0" hangingPunct="1">
      <a:defRPr sz="6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53">
          <p15:clr>
            <a:srgbClr val="A4A3A4"/>
          </p15:clr>
        </p15:guide>
        <p15:guide id="2" orient="horz" pos="265">
          <p15:clr>
            <a:srgbClr val="A4A3A4"/>
          </p15:clr>
        </p15:guide>
        <p15:guide id="3" orient="horz" pos="18541">
          <p15:clr>
            <a:srgbClr val="A4A3A4"/>
          </p15:clr>
        </p15:guide>
        <p15:guide id="4" orient="horz">
          <p15:clr>
            <a:srgbClr val="A4A3A4"/>
          </p15:clr>
        </p15:guide>
        <p15:guide id="5" pos="1319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95" autoAdjust="0"/>
    <p:restoredTop sz="93911" autoAdjust="0"/>
  </p:normalViewPr>
  <p:slideViewPr>
    <p:cSldViewPr snapToGrid="0" snapToObjects="1" showGuides="1">
      <p:cViewPr>
        <p:scale>
          <a:sx n="59" d="100"/>
          <a:sy n="59" d="100"/>
        </p:scale>
        <p:origin x="1146" y="-6036"/>
      </p:cViewPr>
      <p:guideLst>
        <p:guide orient="horz" pos="3053"/>
        <p:guide orient="horz" pos="265"/>
        <p:guide orient="horz" pos="18541"/>
        <p:guide orient="horz"/>
        <p:guide pos="1319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4/30/2018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3911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4/30/2018</a:t>
            </a:fld>
            <a:endParaRPr lang="en-US" dirty="0"/>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09100856"/>
      </p:ext>
    </p:extLst>
  </p:cSld>
  <p:clrMap bg1="lt1" tx1="dk1" bg2="lt2" tx2="dk2" accent1="accent1" accent2="accent2" accent3="accent3" accent4="accent4" accent5="accent5" accent6="accent6" hlink="hlink" folHlink="folHlink"/>
  <p:notesStyle>
    <a:lvl1pPr marL="0" algn="l" defTabSz="3038715" rtl="0" eaLnBrk="1" latinLnBrk="0" hangingPunct="1">
      <a:defRPr sz="4100" kern="1200">
        <a:solidFill>
          <a:schemeClr val="tx1"/>
        </a:solidFill>
        <a:latin typeface="+mn-lt"/>
        <a:ea typeface="+mn-ea"/>
        <a:cs typeface="+mn-cs"/>
      </a:defRPr>
    </a:lvl1pPr>
    <a:lvl2pPr marL="1519358" algn="l" defTabSz="3038715" rtl="0" eaLnBrk="1" latinLnBrk="0" hangingPunct="1">
      <a:defRPr sz="4100" kern="1200">
        <a:solidFill>
          <a:schemeClr val="tx1"/>
        </a:solidFill>
        <a:latin typeface="+mn-lt"/>
        <a:ea typeface="+mn-ea"/>
        <a:cs typeface="+mn-cs"/>
      </a:defRPr>
    </a:lvl2pPr>
    <a:lvl3pPr marL="3038715" algn="l" defTabSz="3038715" rtl="0" eaLnBrk="1" latinLnBrk="0" hangingPunct="1">
      <a:defRPr sz="4100" kern="1200">
        <a:solidFill>
          <a:schemeClr val="tx1"/>
        </a:solidFill>
        <a:latin typeface="+mn-lt"/>
        <a:ea typeface="+mn-ea"/>
        <a:cs typeface="+mn-cs"/>
      </a:defRPr>
    </a:lvl3pPr>
    <a:lvl4pPr marL="4558071" algn="l" defTabSz="3038715" rtl="0" eaLnBrk="1" latinLnBrk="0" hangingPunct="1">
      <a:defRPr sz="4100" kern="1200">
        <a:solidFill>
          <a:schemeClr val="tx1"/>
        </a:solidFill>
        <a:latin typeface="+mn-lt"/>
        <a:ea typeface="+mn-ea"/>
        <a:cs typeface="+mn-cs"/>
      </a:defRPr>
    </a:lvl4pPr>
    <a:lvl5pPr marL="6077429" algn="l" defTabSz="3038715" rtl="0" eaLnBrk="1" latinLnBrk="0" hangingPunct="1">
      <a:defRPr sz="4100" kern="1200">
        <a:solidFill>
          <a:schemeClr val="tx1"/>
        </a:solidFill>
        <a:latin typeface="+mn-lt"/>
        <a:ea typeface="+mn-ea"/>
        <a:cs typeface="+mn-cs"/>
      </a:defRPr>
    </a:lvl5pPr>
    <a:lvl6pPr marL="7596786" algn="l" defTabSz="3038715" rtl="0" eaLnBrk="1" latinLnBrk="0" hangingPunct="1">
      <a:defRPr sz="4100" kern="1200">
        <a:solidFill>
          <a:schemeClr val="tx1"/>
        </a:solidFill>
        <a:latin typeface="+mn-lt"/>
        <a:ea typeface="+mn-ea"/>
        <a:cs typeface="+mn-cs"/>
      </a:defRPr>
    </a:lvl6pPr>
    <a:lvl7pPr marL="9116145" algn="l" defTabSz="3038715" rtl="0" eaLnBrk="1" latinLnBrk="0" hangingPunct="1">
      <a:defRPr sz="4100" kern="1200">
        <a:solidFill>
          <a:schemeClr val="tx1"/>
        </a:solidFill>
        <a:latin typeface="+mn-lt"/>
        <a:ea typeface="+mn-ea"/>
        <a:cs typeface="+mn-cs"/>
      </a:defRPr>
    </a:lvl7pPr>
    <a:lvl8pPr marL="10635501" algn="l" defTabSz="3038715" rtl="0" eaLnBrk="1" latinLnBrk="0" hangingPunct="1">
      <a:defRPr sz="4100" kern="1200">
        <a:solidFill>
          <a:schemeClr val="tx1"/>
        </a:solidFill>
        <a:latin typeface="+mn-lt"/>
        <a:ea typeface="+mn-ea"/>
        <a:cs typeface="+mn-cs"/>
      </a:defRPr>
    </a:lvl8pPr>
    <a:lvl9pPr marL="12154859" algn="l" defTabSz="3038715"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183462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40616" y="5365571"/>
            <a:ext cx="10101856"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449463" y="4842926"/>
            <a:ext cx="10093882"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449461" y="13071318"/>
            <a:ext cx="10096349"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edit)  OBJECTIVES</a:t>
            </a:r>
          </a:p>
        </p:txBody>
      </p:sp>
      <p:sp>
        <p:nvSpPr>
          <p:cNvPr id="25" name="Text Placeholder 5"/>
          <p:cNvSpPr>
            <a:spLocks noGrp="1"/>
          </p:cNvSpPr>
          <p:nvPr>
            <p:ph type="body" sz="quarter" idx="25" hasCustomPrompt="1"/>
          </p:nvPr>
        </p:nvSpPr>
        <p:spPr>
          <a:xfrm>
            <a:off x="10846594" y="4842926"/>
            <a:ext cx="10093752"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10846594" y="5365571"/>
            <a:ext cx="10093752"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0846595" y="13087287"/>
            <a:ext cx="10090978"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10842726" y="13648379"/>
            <a:ext cx="10094847"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0854419" y="23617471"/>
            <a:ext cx="10085926"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10846595" y="24192709"/>
            <a:ext cx="10090978"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440616" y="13633726"/>
            <a:ext cx="10102728"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2890078" y="3554249"/>
            <a:ext cx="15608232" cy="769233"/>
          </a:xfrm>
          <a:prstGeom prst="rect">
            <a:avLst/>
          </a:prstGeom>
        </p:spPr>
        <p:txBody>
          <a:bodyPr lIns="54681" tIns="27341" rIns="54681" bIns="27341">
            <a:normAutofit/>
          </a:bodyPr>
          <a:lstStyle>
            <a:lvl1pPr marL="0" indent="0" algn="ctr">
              <a:buFontTx/>
              <a:buNone/>
              <a:defRPr sz="4300">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a:t>Click here to add affiliations</a:t>
            </a:r>
          </a:p>
        </p:txBody>
      </p:sp>
      <p:sp>
        <p:nvSpPr>
          <p:cNvPr id="79" name="Text Placeholder 76"/>
          <p:cNvSpPr>
            <a:spLocks noGrp="1"/>
          </p:cNvSpPr>
          <p:nvPr>
            <p:ph type="body" sz="quarter" idx="151" hasCustomPrompt="1"/>
          </p:nvPr>
        </p:nvSpPr>
        <p:spPr>
          <a:xfrm>
            <a:off x="2890078" y="2235565"/>
            <a:ext cx="15608232" cy="1318684"/>
          </a:xfrm>
          <a:prstGeom prst="rect">
            <a:avLst/>
          </a:prstGeom>
        </p:spPr>
        <p:txBody>
          <a:bodyPr lIns="54681" tIns="27341" rIns="54681" bIns="27341" anchor="t" anchorCtr="1">
            <a:normAutofit/>
          </a:bodyPr>
          <a:lstStyle>
            <a:lvl1pPr marL="0" indent="0" algn="ctr">
              <a:buFontTx/>
              <a:buNone/>
              <a:defRPr sz="6900">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a:t>Click here to add authors</a:t>
            </a:r>
          </a:p>
        </p:txBody>
      </p:sp>
      <p:sp>
        <p:nvSpPr>
          <p:cNvPr id="80" name="Text Placeholder 76"/>
          <p:cNvSpPr>
            <a:spLocks noGrp="1"/>
          </p:cNvSpPr>
          <p:nvPr>
            <p:ph type="body" sz="quarter" idx="153" hasCustomPrompt="1"/>
          </p:nvPr>
        </p:nvSpPr>
        <p:spPr>
          <a:xfrm>
            <a:off x="2890078" y="348658"/>
            <a:ext cx="15608232" cy="1886907"/>
          </a:xfrm>
          <a:prstGeom prst="rect">
            <a:avLst/>
          </a:prstGeom>
        </p:spPr>
        <p:txBody>
          <a:bodyPr lIns="54681" tIns="27341" rIns="54681" bIns="27341" anchor="t" anchorCtr="1">
            <a:normAutofit/>
          </a:bodyPr>
          <a:lstStyle>
            <a:lvl1pPr marL="0" indent="0" algn="ctr">
              <a:buFontTx/>
              <a:buNone/>
              <a:defRPr sz="9900" b="1">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40616" y="5404020"/>
            <a:ext cx="4900732"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449463" y="4842926"/>
            <a:ext cx="4896865" cy="553829"/>
          </a:xfrm>
          <a:prstGeom prst="rect">
            <a:avLst/>
          </a:prstGeom>
          <a:noFill/>
        </p:spPr>
        <p:txBody>
          <a:bodyPr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add) ABSTRACT</a:t>
            </a:r>
          </a:p>
        </p:txBody>
      </p:sp>
      <p:sp>
        <p:nvSpPr>
          <p:cNvPr id="19" name="Text Placeholder 3"/>
          <p:cNvSpPr>
            <a:spLocks noGrp="1"/>
          </p:cNvSpPr>
          <p:nvPr>
            <p:ph type="body" sz="quarter" idx="19" hasCustomPrompt="1"/>
          </p:nvPr>
        </p:nvSpPr>
        <p:spPr>
          <a:xfrm>
            <a:off x="439841" y="13602881"/>
            <a:ext cx="4901505"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449461" y="13071318"/>
            <a:ext cx="4897637"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5646479" y="5396720"/>
            <a:ext cx="10096977"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5646481" y="4842926"/>
            <a:ext cx="10096977"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5646481" y="19943639"/>
            <a:ext cx="10096977"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5646481" y="19382548"/>
            <a:ext cx="10096977"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6044385" y="4842926"/>
            <a:ext cx="4895959"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6044385" y="5404020"/>
            <a:ext cx="4895959"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16041612" y="13126708"/>
            <a:ext cx="4895959"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6073011" y="13687799"/>
            <a:ext cx="4860425"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16044385" y="24050024"/>
            <a:ext cx="4895959" cy="553829"/>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add)  CONTACT</a:t>
            </a:r>
          </a:p>
        </p:txBody>
      </p:sp>
      <p:sp>
        <p:nvSpPr>
          <p:cNvPr id="30" name="Text Placeholder 3"/>
          <p:cNvSpPr>
            <a:spLocks noGrp="1"/>
          </p:cNvSpPr>
          <p:nvPr>
            <p:ph type="body" sz="quarter" idx="30" hasCustomPrompt="1"/>
          </p:nvPr>
        </p:nvSpPr>
        <p:spPr>
          <a:xfrm>
            <a:off x="16035023" y="24659708"/>
            <a:ext cx="4898411" cy="634878"/>
          </a:xfrm>
          <a:prstGeom prst="rect">
            <a:avLst/>
          </a:prstGeom>
        </p:spPr>
        <p:txBody>
          <a:bodyPr wrap="square" lIns="158267" tIns="158267" rIns="158267" bIns="158267">
            <a:spAutoFit/>
          </a:bodyPr>
          <a:lstStyle>
            <a:lvl1pPr marL="47625" indent="-47625">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Enter your text here</a:t>
            </a:r>
          </a:p>
        </p:txBody>
      </p:sp>
      <p:sp>
        <p:nvSpPr>
          <p:cNvPr id="84" name="Text Placeholder 76"/>
          <p:cNvSpPr>
            <a:spLocks noGrp="1"/>
          </p:cNvSpPr>
          <p:nvPr>
            <p:ph type="body" sz="quarter" idx="150" hasCustomPrompt="1"/>
          </p:nvPr>
        </p:nvSpPr>
        <p:spPr>
          <a:xfrm>
            <a:off x="2890078" y="3554249"/>
            <a:ext cx="15608232" cy="769233"/>
          </a:xfrm>
          <a:prstGeom prst="rect">
            <a:avLst/>
          </a:prstGeom>
        </p:spPr>
        <p:txBody>
          <a:bodyPr lIns="54681" tIns="27341" rIns="54681" bIns="27341">
            <a:normAutofit/>
          </a:bodyPr>
          <a:lstStyle>
            <a:lvl1pPr marL="0" indent="0" algn="ctr">
              <a:buFontTx/>
              <a:buNone/>
              <a:defRPr sz="4300">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a:t>Click here to add affiliations</a:t>
            </a:r>
          </a:p>
        </p:txBody>
      </p:sp>
      <p:sp>
        <p:nvSpPr>
          <p:cNvPr id="85" name="Text Placeholder 76"/>
          <p:cNvSpPr>
            <a:spLocks noGrp="1"/>
          </p:cNvSpPr>
          <p:nvPr>
            <p:ph type="body" sz="quarter" idx="151" hasCustomPrompt="1"/>
          </p:nvPr>
        </p:nvSpPr>
        <p:spPr>
          <a:xfrm>
            <a:off x="2890078" y="2235565"/>
            <a:ext cx="15608232" cy="1318684"/>
          </a:xfrm>
          <a:prstGeom prst="rect">
            <a:avLst/>
          </a:prstGeom>
        </p:spPr>
        <p:txBody>
          <a:bodyPr lIns="54681" tIns="27341" rIns="54681" bIns="27341" anchor="t" anchorCtr="1">
            <a:normAutofit/>
          </a:bodyPr>
          <a:lstStyle>
            <a:lvl1pPr marL="0" indent="0" algn="ctr">
              <a:buFontTx/>
              <a:buNone/>
              <a:defRPr sz="6900">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a:t>Click here to add authors</a:t>
            </a:r>
          </a:p>
        </p:txBody>
      </p:sp>
      <p:sp>
        <p:nvSpPr>
          <p:cNvPr id="86" name="Text Placeholder 76"/>
          <p:cNvSpPr>
            <a:spLocks noGrp="1"/>
          </p:cNvSpPr>
          <p:nvPr>
            <p:ph type="body" sz="quarter" idx="178" hasCustomPrompt="1"/>
          </p:nvPr>
        </p:nvSpPr>
        <p:spPr>
          <a:xfrm>
            <a:off x="2890078" y="348658"/>
            <a:ext cx="15608232" cy="1886907"/>
          </a:xfrm>
          <a:prstGeom prst="rect">
            <a:avLst/>
          </a:prstGeom>
        </p:spPr>
        <p:txBody>
          <a:bodyPr lIns="54681" tIns="27341" rIns="54681" bIns="27341" anchor="t" anchorCtr="1">
            <a:normAutofit/>
          </a:bodyPr>
          <a:lstStyle>
            <a:lvl1pPr marL="0" indent="0" algn="ctr">
              <a:buFontTx/>
              <a:buNone/>
              <a:defRPr sz="9900" b="1">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1388388" cy="4415135"/>
          </a:xfrm>
          <a:prstGeom prst="rect">
            <a:avLst/>
          </a:prstGeom>
          <a:solidFill>
            <a:schemeClr val="accent5">
              <a:lumMod val="75000"/>
            </a:schemeClr>
          </a:solidFill>
          <a:ln w="9525">
            <a:solidFill>
              <a:schemeClr val="tx1"/>
            </a:solidFill>
            <a:miter lim="800000"/>
            <a:headEnd/>
            <a:tailEnd/>
          </a:ln>
          <a:effectLst/>
        </p:spPr>
        <p:txBody>
          <a:bodyPr wrap="none" lIns="63307" tIns="31653" rIns="63307" bIns="31653" anchor="ctr"/>
          <a:lstStyle/>
          <a:p>
            <a:pPr>
              <a:defRPr/>
            </a:pPr>
            <a:endParaRPr lang="en-US" dirty="0"/>
          </a:p>
        </p:txBody>
      </p:sp>
      <p:sp>
        <p:nvSpPr>
          <p:cNvPr id="9" name="Rectangle 9"/>
          <p:cNvSpPr>
            <a:spLocks noChangeArrowheads="1"/>
          </p:cNvSpPr>
          <p:nvPr/>
        </p:nvSpPr>
        <p:spPr bwMode="auto">
          <a:xfrm>
            <a:off x="0" y="4419518"/>
            <a:ext cx="21388388" cy="140162"/>
          </a:xfrm>
          <a:prstGeom prst="rect">
            <a:avLst/>
          </a:prstGeom>
          <a:solidFill>
            <a:schemeClr val="accent5">
              <a:lumMod val="50000"/>
            </a:schemeClr>
          </a:solidFill>
          <a:ln w="152400">
            <a:noFill/>
            <a:miter lim="800000"/>
            <a:headEnd/>
            <a:tailEnd/>
          </a:ln>
          <a:effectLst/>
        </p:spPr>
        <p:txBody>
          <a:bodyPr wrap="none" lIns="63307" tIns="31653" rIns="63307" bIns="31653" anchor="ctr"/>
          <a:lstStyle/>
          <a:p>
            <a:pPr>
              <a:defRPr/>
            </a:pPr>
            <a:endParaRPr lang="en-US" dirty="0"/>
          </a:p>
        </p:txBody>
      </p:sp>
      <p:sp>
        <p:nvSpPr>
          <p:cNvPr id="16" name="Rectangle 33"/>
          <p:cNvSpPr>
            <a:spLocks noChangeArrowheads="1"/>
          </p:cNvSpPr>
          <p:nvPr/>
        </p:nvSpPr>
        <p:spPr bwMode="auto">
          <a:xfrm>
            <a:off x="448263" y="4830140"/>
            <a:ext cx="10096204" cy="24598611"/>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63307" tIns="31653" rIns="63307" bIns="31653" anchor="ctr"/>
          <a:lstStyle/>
          <a:p>
            <a:pPr>
              <a:defRPr/>
            </a:pPr>
            <a:endParaRPr lang="en-US" dirty="0"/>
          </a:p>
        </p:txBody>
      </p:sp>
      <p:sp>
        <p:nvSpPr>
          <p:cNvPr id="21" name="Rectangle 33"/>
          <p:cNvSpPr>
            <a:spLocks noChangeArrowheads="1"/>
          </p:cNvSpPr>
          <p:nvPr userDrawn="1"/>
        </p:nvSpPr>
        <p:spPr bwMode="auto">
          <a:xfrm>
            <a:off x="10843922" y="4830140"/>
            <a:ext cx="10096204" cy="24598611"/>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63307" tIns="31653" rIns="63307" bIns="31653" anchor="ctr"/>
          <a:lstStyle/>
          <a:p>
            <a:pPr>
              <a:defRPr/>
            </a:pPr>
            <a:endParaRPr lang="en-US" dirty="0"/>
          </a:p>
        </p:txBody>
      </p:sp>
      <p:sp>
        <p:nvSpPr>
          <p:cNvPr id="36" name="Text Box 14"/>
          <p:cNvSpPr txBox="1">
            <a:spLocks noChangeArrowheads="1"/>
          </p:cNvSpPr>
          <p:nvPr userDrawn="1"/>
        </p:nvSpPr>
        <p:spPr bwMode="auto">
          <a:xfrm>
            <a:off x="1011866" y="29670236"/>
            <a:ext cx="2736269" cy="283084"/>
          </a:xfrm>
          <a:prstGeom prst="rect">
            <a:avLst/>
          </a:prstGeom>
          <a:noFill/>
          <a:ln w="9525">
            <a:noFill/>
            <a:miter lim="800000"/>
            <a:headEnd/>
            <a:tailEnd/>
          </a:ln>
          <a:effectLst/>
        </p:spPr>
        <p:txBody>
          <a:bodyPr wrap="square" lIns="63187" tIns="31588" rIns="63187" bIns="31588">
            <a:spAutoFit/>
          </a:bodyPr>
          <a:lstStyle/>
          <a:p>
            <a:pPr eaLnBrk="0" hangingPunct="0">
              <a:lnSpc>
                <a:spcPct val="65000"/>
              </a:lnSpc>
              <a:spcBef>
                <a:spcPct val="50000"/>
              </a:spcBef>
              <a:defRPr/>
            </a:pPr>
            <a:r>
              <a:rPr lang="en-US" sz="6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3038715" rtl="0" eaLnBrk="1" latinLnBrk="0" hangingPunct="1">
        <a:spcBef>
          <a:spcPct val="0"/>
        </a:spcBef>
        <a:buNone/>
        <a:defRPr sz="6000" kern="1200">
          <a:solidFill>
            <a:schemeClr val="bg1"/>
          </a:solidFill>
          <a:latin typeface="Trebuchet MS" pitchFamily="34" charset="0"/>
          <a:ea typeface="+mj-ea"/>
          <a:cs typeface="+mj-cs"/>
        </a:defRPr>
      </a:lvl1pPr>
    </p:titleStyle>
    <p:bodyStyle>
      <a:lvl1pPr marL="1139518" indent="-1139518" algn="l" defTabSz="3038715" rtl="0" eaLnBrk="1" latinLnBrk="0" hangingPunct="1">
        <a:spcBef>
          <a:spcPct val="20000"/>
        </a:spcBef>
        <a:buFont typeface="Arial" pitchFamily="34" charset="0"/>
        <a:buChar char="•"/>
        <a:defRPr sz="10600" kern="1200">
          <a:solidFill>
            <a:schemeClr val="tx1"/>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p:bodyStyle>
    <p:otherStyle>
      <a:defPPr>
        <a:defRPr lang="en-US"/>
      </a:defPPr>
      <a:lvl1pPr marL="0" algn="l" defTabSz="3038715" rtl="0" eaLnBrk="1" latinLnBrk="0" hangingPunct="1">
        <a:defRPr sz="6000" kern="1200">
          <a:solidFill>
            <a:schemeClr val="tx1"/>
          </a:solidFill>
          <a:latin typeface="+mn-lt"/>
          <a:ea typeface="+mn-ea"/>
          <a:cs typeface="+mn-cs"/>
        </a:defRPr>
      </a:lvl1pPr>
      <a:lvl2pPr marL="1519358" algn="l" defTabSz="3038715" rtl="0" eaLnBrk="1" latinLnBrk="0" hangingPunct="1">
        <a:defRPr sz="6000" kern="1200">
          <a:solidFill>
            <a:schemeClr val="tx1"/>
          </a:solidFill>
          <a:latin typeface="+mn-lt"/>
          <a:ea typeface="+mn-ea"/>
          <a:cs typeface="+mn-cs"/>
        </a:defRPr>
      </a:lvl2pPr>
      <a:lvl3pPr marL="3038715" algn="l" defTabSz="3038715" rtl="0" eaLnBrk="1" latinLnBrk="0" hangingPunct="1">
        <a:defRPr sz="6000" kern="1200">
          <a:solidFill>
            <a:schemeClr val="tx1"/>
          </a:solidFill>
          <a:latin typeface="+mn-lt"/>
          <a:ea typeface="+mn-ea"/>
          <a:cs typeface="+mn-cs"/>
        </a:defRPr>
      </a:lvl3pPr>
      <a:lvl4pPr marL="4558071" algn="l" defTabSz="3038715" rtl="0" eaLnBrk="1" latinLnBrk="0" hangingPunct="1">
        <a:defRPr sz="6000" kern="1200">
          <a:solidFill>
            <a:schemeClr val="tx1"/>
          </a:solidFill>
          <a:latin typeface="+mn-lt"/>
          <a:ea typeface="+mn-ea"/>
          <a:cs typeface="+mn-cs"/>
        </a:defRPr>
      </a:lvl4pPr>
      <a:lvl5pPr marL="6077429" algn="l" defTabSz="3038715" rtl="0" eaLnBrk="1" latinLnBrk="0" hangingPunct="1">
        <a:defRPr sz="6000" kern="1200">
          <a:solidFill>
            <a:schemeClr val="tx1"/>
          </a:solidFill>
          <a:latin typeface="+mn-lt"/>
          <a:ea typeface="+mn-ea"/>
          <a:cs typeface="+mn-cs"/>
        </a:defRPr>
      </a:lvl5pPr>
      <a:lvl6pPr marL="7596786" algn="l" defTabSz="3038715" rtl="0" eaLnBrk="1" latinLnBrk="0" hangingPunct="1">
        <a:defRPr sz="6000" kern="1200">
          <a:solidFill>
            <a:schemeClr val="tx1"/>
          </a:solidFill>
          <a:latin typeface="+mn-lt"/>
          <a:ea typeface="+mn-ea"/>
          <a:cs typeface="+mn-cs"/>
        </a:defRPr>
      </a:lvl6pPr>
      <a:lvl7pPr marL="9116145" algn="l" defTabSz="3038715" rtl="0" eaLnBrk="1" latinLnBrk="0" hangingPunct="1">
        <a:defRPr sz="6000" kern="1200">
          <a:solidFill>
            <a:schemeClr val="tx1"/>
          </a:solidFill>
          <a:latin typeface="+mn-lt"/>
          <a:ea typeface="+mn-ea"/>
          <a:cs typeface="+mn-cs"/>
        </a:defRPr>
      </a:lvl7pPr>
      <a:lvl8pPr marL="10635501" algn="l" defTabSz="3038715" rtl="0" eaLnBrk="1" latinLnBrk="0" hangingPunct="1">
        <a:defRPr sz="6000" kern="1200">
          <a:solidFill>
            <a:schemeClr val="tx1"/>
          </a:solidFill>
          <a:latin typeface="+mn-lt"/>
          <a:ea typeface="+mn-ea"/>
          <a:cs typeface="+mn-cs"/>
        </a:defRPr>
      </a:lvl8pPr>
      <a:lvl9pPr marL="12154859" algn="l" defTabSz="3038715" rtl="0" eaLnBrk="1" latinLnBrk="0" hangingPunct="1">
        <a:defRPr sz="6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1388388" cy="4415135"/>
          </a:xfrm>
          <a:prstGeom prst="rect">
            <a:avLst/>
          </a:prstGeom>
          <a:solidFill>
            <a:schemeClr val="accent5">
              <a:lumMod val="75000"/>
            </a:schemeClr>
          </a:solidFill>
          <a:ln w="9525">
            <a:solidFill>
              <a:schemeClr val="tx1"/>
            </a:solidFill>
            <a:miter lim="800000"/>
            <a:headEnd/>
            <a:tailEnd/>
          </a:ln>
          <a:effectLst/>
        </p:spPr>
        <p:txBody>
          <a:bodyPr wrap="none" lIns="63307" tIns="31653" rIns="63307" bIns="31653" anchor="ctr"/>
          <a:lstStyle/>
          <a:p>
            <a:pPr>
              <a:defRPr/>
            </a:pPr>
            <a:endParaRPr lang="en-US" dirty="0"/>
          </a:p>
        </p:txBody>
      </p:sp>
      <p:sp>
        <p:nvSpPr>
          <p:cNvPr id="8" name="Rectangle 33"/>
          <p:cNvSpPr>
            <a:spLocks noChangeArrowheads="1"/>
          </p:cNvSpPr>
          <p:nvPr/>
        </p:nvSpPr>
        <p:spPr bwMode="auto">
          <a:xfrm>
            <a:off x="445592" y="4835626"/>
            <a:ext cx="20494884" cy="24598611"/>
          </a:xfrm>
          <a:prstGeom prst="roundRect">
            <a:avLst>
              <a:gd name="adj" fmla="val 2277"/>
            </a:avLst>
          </a:prstGeom>
          <a:gradFill flip="none" rotWithShape="1">
            <a:gsLst>
              <a:gs pos="0">
                <a:srgbClr val="CDD2DE"/>
              </a:gs>
              <a:gs pos="0">
                <a:srgbClr val="CDD2DE"/>
              </a:gs>
              <a:gs pos="100000">
                <a:srgbClr val="F3F5FA"/>
              </a:gs>
            </a:gsLst>
            <a:lin ang="16200000" scaled="1"/>
            <a:tileRect/>
          </a:gradFill>
          <a:ln w="9525">
            <a:solidFill>
              <a:schemeClr val="tx2"/>
            </a:solidFill>
            <a:miter lim="800000"/>
            <a:headEnd/>
            <a:tailEnd/>
          </a:ln>
          <a:effectLst/>
        </p:spPr>
        <p:txBody>
          <a:bodyPr wrap="none" lIns="63307" tIns="31653" rIns="63307" bIns="31653" anchor="ctr"/>
          <a:lstStyle/>
          <a:p>
            <a:pPr>
              <a:defRPr/>
            </a:pPr>
            <a:endParaRPr lang="en-US" dirty="0"/>
          </a:p>
        </p:txBody>
      </p:sp>
      <p:sp>
        <p:nvSpPr>
          <p:cNvPr id="9" name="Rectangle 9"/>
          <p:cNvSpPr>
            <a:spLocks noChangeArrowheads="1"/>
          </p:cNvSpPr>
          <p:nvPr/>
        </p:nvSpPr>
        <p:spPr bwMode="auto">
          <a:xfrm>
            <a:off x="0" y="4419518"/>
            <a:ext cx="21388388" cy="140162"/>
          </a:xfrm>
          <a:prstGeom prst="rect">
            <a:avLst/>
          </a:prstGeom>
          <a:solidFill>
            <a:schemeClr val="accent5">
              <a:lumMod val="50000"/>
            </a:schemeClr>
          </a:solidFill>
          <a:ln w="152400">
            <a:noFill/>
            <a:miter lim="800000"/>
            <a:headEnd/>
            <a:tailEnd/>
          </a:ln>
          <a:effectLst/>
        </p:spPr>
        <p:txBody>
          <a:bodyPr wrap="none" lIns="63307" tIns="31653" rIns="63307" bIns="31653" anchor="ctr"/>
          <a:lstStyle/>
          <a:p>
            <a:pPr>
              <a:defRPr/>
            </a:pPr>
            <a:endParaRPr lang="en-US" dirty="0"/>
          </a:p>
        </p:txBody>
      </p:sp>
      <p:grpSp>
        <p:nvGrpSpPr>
          <p:cNvPr id="22" name="Group 21"/>
          <p:cNvGrpSpPr/>
          <p:nvPr userDrawn="1"/>
        </p:nvGrpSpPr>
        <p:grpSpPr>
          <a:xfrm>
            <a:off x="-12658121" y="-48126"/>
            <a:ext cx="12259293" cy="30323340"/>
            <a:chOff x="-11225189" y="0"/>
            <a:chExt cx="11018865" cy="27255145"/>
          </a:xfrm>
        </p:grpSpPr>
        <p:sp>
          <p:nvSpPr>
            <p:cNvPr id="23" name="Rectangle 22"/>
            <p:cNvSpPr/>
            <p:nvPr/>
          </p:nvSpPr>
          <p:spPr>
            <a:xfrm>
              <a:off x="-11216136" y="0"/>
              <a:ext cx="11009812" cy="2725514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an</a:t>
              </a:r>
              <a:r>
                <a:rPr lang="en-US" sz="2800" i="0" baseline="0" dirty="0">
                  <a:latin typeface="Trebuchet MS" pitchFamily="34" charset="0"/>
                </a:rPr>
                <a:t> A1</a:t>
              </a:r>
              <a:r>
                <a:rPr lang="en-US" sz="2800" i="0" dirty="0">
                  <a:latin typeface="Trebuchet MS" pitchFamily="34" charset="0"/>
                </a:rPr>
                <a:t> 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2527300" indent="-650875" algn="l" defTabSz="850900">
                <a:tabLst/>
              </a:pPr>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24" name="Straight Connector 23"/>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userDrawn="1"/>
          </p:nvPicPr>
          <p:blipFill>
            <a:blip r:embed="rId4"/>
            <a:stretch>
              <a:fillRect/>
            </a:stretch>
          </p:blipFill>
          <p:spPr>
            <a:xfrm>
              <a:off x="-10479105" y="8732868"/>
              <a:ext cx="1597666" cy="1201935"/>
            </a:xfrm>
            <a:prstGeom prst="rect">
              <a:avLst/>
            </a:prstGeom>
          </p:spPr>
        </p:pic>
        <p:pic>
          <p:nvPicPr>
            <p:cNvPr id="28" name="Picture 27"/>
            <p:cNvPicPr>
              <a:picLocks noChangeAspect="1"/>
            </p:cNvPicPr>
            <p:nvPr userDrawn="1"/>
          </p:nvPicPr>
          <p:blipFill>
            <a:blip r:embed="rId5"/>
            <a:stretch>
              <a:fillRect/>
            </a:stretch>
          </p:blipFill>
          <p:spPr>
            <a:xfrm>
              <a:off x="-10732765" y="13076183"/>
              <a:ext cx="9986808" cy="1053596"/>
            </a:xfrm>
            <a:prstGeom prst="rect">
              <a:avLst/>
            </a:prstGeom>
          </p:spPr>
        </p:pic>
        <p:grpSp>
          <p:nvGrpSpPr>
            <p:cNvPr id="29" name="Group 28"/>
            <p:cNvGrpSpPr/>
            <p:nvPr userDrawn="1"/>
          </p:nvGrpSpPr>
          <p:grpSpPr>
            <a:xfrm>
              <a:off x="-9744993" y="19604585"/>
              <a:ext cx="7531182" cy="2120441"/>
              <a:chOff x="-4470427" y="9208123"/>
              <a:chExt cx="3470785" cy="974221"/>
            </a:xfrm>
          </p:grpSpPr>
          <p:grpSp>
            <p:nvGrpSpPr>
              <p:cNvPr id="35" name="Group 34"/>
              <p:cNvGrpSpPr/>
              <p:nvPr userDrawn="1"/>
            </p:nvGrpSpPr>
            <p:grpSpPr>
              <a:xfrm>
                <a:off x="-2783495" y="9252356"/>
                <a:ext cx="624431" cy="898923"/>
                <a:chOff x="-3958697" y="8525819"/>
                <a:chExt cx="779338" cy="1288150"/>
              </a:xfrm>
            </p:grpSpPr>
            <p:pic>
              <p:nvPicPr>
                <p:cNvPr id="55" name="Picture 54"/>
                <p:cNvPicPr>
                  <a:picLocks noChangeAspect="1"/>
                </p:cNvPicPr>
                <p:nvPr userDrawn="1"/>
              </p:nvPicPr>
              <p:blipFill>
                <a:blip r:embed="rId6"/>
                <a:stretch>
                  <a:fillRect/>
                </a:stretch>
              </p:blipFill>
              <p:spPr>
                <a:xfrm>
                  <a:off x="-3948160" y="8525819"/>
                  <a:ext cx="768801" cy="1090857"/>
                </a:xfrm>
                <a:prstGeom prst="rect">
                  <a:avLst/>
                </a:prstGeom>
              </p:spPr>
            </p:pic>
            <p:sp>
              <p:nvSpPr>
                <p:cNvPr id="56" name="TextBox 55"/>
                <p:cNvSpPr txBox="1"/>
                <p:nvPr userDrawn="1"/>
              </p:nvSpPr>
              <p:spPr>
                <a:xfrm>
                  <a:off x="-3958697" y="9522560"/>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a:solidFill>
                        <a:schemeClr val="tx1"/>
                      </a:solidFill>
                    </a:rPr>
                    <a:t>ORIGINAL</a:t>
                  </a:r>
                </a:p>
              </p:txBody>
            </p:sp>
          </p:grpSp>
          <p:grpSp>
            <p:nvGrpSpPr>
              <p:cNvPr id="45" name="Group 44"/>
              <p:cNvGrpSpPr/>
              <p:nvPr userDrawn="1"/>
            </p:nvGrpSpPr>
            <p:grpSpPr>
              <a:xfrm>
                <a:off x="-2033159" y="9252361"/>
                <a:ext cx="1033517" cy="898915"/>
                <a:chOff x="-2921738" y="8714808"/>
                <a:chExt cx="1420279" cy="1235304"/>
              </a:xfrm>
            </p:grpSpPr>
            <p:pic>
              <p:nvPicPr>
                <p:cNvPr id="51" name="Picture 50"/>
                <p:cNvPicPr>
                  <a:picLocks noChangeAspect="1"/>
                </p:cNvPicPr>
                <p:nvPr userDrawn="1"/>
              </p:nvPicPr>
              <p:blipFill>
                <a:blip r:embed="rId6"/>
                <a:stretch>
                  <a:fillRect/>
                </a:stretch>
              </p:blipFill>
              <p:spPr>
                <a:xfrm>
                  <a:off x="-2921738" y="8714808"/>
                  <a:ext cx="1420279" cy="1029694"/>
                </a:xfrm>
                <a:prstGeom prst="rect">
                  <a:avLst/>
                </a:prstGeom>
              </p:spPr>
            </p:pic>
            <p:sp>
              <p:nvSpPr>
                <p:cNvPr id="52" name="TextBox 51"/>
                <p:cNvSpPr txBox="1"/>
                <p:nvPr userDrawn="1"/>
              </p:nvSpPr>
              <p:spPr>
                <a:xfrm>
                  <a:off x="-2918991" y="9670656"/>
                  <a:ext cx="1417532" cy="279456"/>
                </a:xfrm>
                <a:prstGeom prst="rect">
                  <a:avLst/>
                </a:prstGeom>
                <a:solidFill>
                  <a:srgbClr val="FF0000"/>
                </a:solidFill>
              </p:spPr>
              <p:txBody>
                <a:bodyPr wrap="square" lIns="457200" tIns="91440" rIns="457200" bIns="91440" rtlCol="0">
                  <a:spAutoFit/>
                </a:bodyPr>
                <a:lstStyle/>
                <a:p>
                  <a:pPr algn="ctr"/>
                  <a:r>
                    <a:rPr lang="en-US" sz="2000" b="1" dirty="0">
                      <a:solidFill>
                        <a:schemeClr val="bg1"/>
                      </a:solidFill>
                    </a:rPr>
                    <a:t>DISTORTED</a:t>
                  </a:r>
                  <a:endParaRPr lang="en-US" sz="9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9208123"/>
                <a:ext cx="1098742" cy="847761"/>
              </a:xfrm>
              <a:prstGeom prst="rect">
                <a:avLst/>
              </a:prstGeom>
            </p:spPr>
          </p:pic>
          <p:sp>
            <p:nvSpPr>
              <p:cNvPr id="50" name="TextBox 49"/>
              <p:cNvSpPr txBox="1"/>
              <p:nvPr userDrawn="1"/>
            </p:nvSpPr>
            <p:spPr>
              <a:xfrm>
                <a:off x="-4440600" y="9857111"/>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30" name="Group 29"/>
            <p:cNvGrpSpPr/>
            <p:nvPr userDrawn="1"/>
          </p:nvGrpSpPr>
          <p:grpSpPr>
            <a:xfrm>
              <a:off x="-10409330" y="23738192"/>
              <a:ext cx="9344084" cy="2453251"/>
              <a:chOff x="-4759852" y="10890293"/>
              <a:chExt cx="4306270" cy="1127128"/>
            </a:xfrm>
          </p:grpSpPr>
          <p:graphicFrame>
            <p:nvGraphicFramePr>
              <p:cNvPr id="31" name="Object 30"/>
              <p:cNvGraphicFramePr>
                <a:graphicFrameLocks noChangeAspect="1"/>
              </p:cNvGraphicFramePr>
              <p:nvPr userDrawn="1">
                <p:extLst>
                  <p:ext uri="{D42A27DB-BD31-4B8C-83A1-F6EECF244321}">
                    <p14:modId xmlns:p14="http://schemas.microsoft.com/office/powerpoint/2010/main" val="780725776"/>
                  </p:ext>
                </p:extLst>
              </p:nvPr>
            </p:nvGraphicFramePr>
            <p:xfrm>
              <a:off x="-4533347" y="10890299"/>
              <a:ext cx="1828800" cy="1117600"/>
            </p:xfrm>
            <a:graphic>
              <a:graphicData uri="http://schemas.openxmlformats.org/presentationml/2006/ole">
                <mc:AlternateContent xmlns:mc="http://schemas.openxmlformats.org/markup-compatibility/2006">
                  <mc:Choice xmlns:v="urn:schemas-microsoft-com:vml" Requires="v">
                    <p:oleObj spid="_x0000_s210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0890299"/>
                            <a:ext cx="1828800" cy="1117600"/>
                          </a:xfrm>
                          <a:prstGeom prst="rect">
                            <a:avLst/>
                          </a:prstGeom>
                        </p:spPr>
                      </p:pic>
                    </p:oleObj>
                  </mc:Fallback>
                </mc:AlternateContent>
              </a:graphicData>
            </a:graphic>
          </p:graphicFrame>
          <p:graphicFrame>
            <p:nvGraphicFramePr>
              <p:cNvPr id="32" name="Object 31"/>
              <p:cNvGraphicFramePr>
                <a:graphicFrameLocks noChangeAspect="1"/>
              </p:cNvGraphicFramePr>
              <p:nvPr userDrawn="1">
                <p:extLst>
                  <p:ext uri="{D42A27DB-BD31-4B8C-83A1-F6EECF244321}">
                    <p14:modId xmlns:p14="http://schemas.microsoft.com/office/powerpoint/2010/main" val="1253610385"/>
                  </p:ext>
                </p:extLst>
              </p:nvPr>
            </p:nvGraphicFramePr>
            <p:xfrm>
              <a:off x="-2456641" y="10893992"/>
              <a:ext cx="1828800" cy="1117600"/>
            </p:xfrm>
            <a:graphic>
              <a:graphicData uri="http://schemas.openxmlformats.org/presentationml/2006/ole">
                <mc:AlternateContent xmlns:mc="http://schemas.openxmlformats.org/markup-compatibility/2006">
                  <mc:Choice xmlns:v="urn:schemas-microsoft-com:vml" Requires="v">
                    <p:oleObj spid="_x0000_s210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0893992"/>
                            <a:ext cx="1828800" cy="1117600"/>
                          </a:xfrm>
                          <a:prstGeom prst="rect">
                            <a:avLst/>
                          </a:prstGeom>
                        </p:spPr>
                      </p:pic>
                    </p:oleObj>
                  </mc:Fallback>
                </mc:AlternateContent>
              </a:graphicData>
            </a:graphic>
          </p:graphicFrame>
          <p:sp>
            <p:nvSpPr>
              <p:cNvPr id="33" name="TextBox 32"/>
              <p:cNvSpPr txBox="1"/>
              <p:nvPr userDrawn="1"/>
            </p:nvSpPr>
            <p:spPr>
              <a:xfrm rot="16200000">
                <a:off x="-5235785" y="11366226"/>
                <a:ext cx="1117601" cy="165735"/>
              </a:xfrm>
              <a:prstGeom prst="rect">
                <a:avLst/>
              </a:prstGeom>
              <a:noFill/>
            </p:spPr>
            <p:txBody>
              <a:bodyPr wrap="square" lIns="91440" tIns="91440" rIns="91440" bIns="0" rtlCol="0">
                <a:spAutoFit/>
              </a:bodyPr>
              <a:lstStyle/>
              <a:p>
                <a:pPr algn="ctr"/>
                <a:r>
                  <a:rPr lang="en-US" sz="2000" dirty="0">
                    <a:solidFill>
                      <a:srgbClr val="92D050"/>
                    </a:solidFill>
                  </a:rPr>
                  <a:t>Good</a:t>
                </a:r>
                <a:r>
                  <a:rPr lang="en-US" sz="2000" baseline="0" dirty="0">
                    <a:solidFill>
                      <a:srgbClr val="92D050"/>
                    </a:solidFill>
                  </a:rPr>
                  <a:t> </a:t>
                </a:r>
                <a:r>
                  <a:rPr lang="en-US" sz="2000" baseline="0" dirty="0">
                    <a:solidFill>
                      <a:schemeClr val="bg1"/>
                    </a:solidFill>
                  </a:rPr>
                  <a:t>printing quality</a:t>
                </a:r>
                <a:endParaRPr lang="en-US" sz="2000" dirty="0">
                  <a:solidFill>
                    <a:schemeClr val="bg1"/>
                  </a:solidFill>
                </a:endParaRPr>
              </a:p>
            </p:txBody>
          </p:sp>
          <p:sp>
            <p:nvSpPr>
              <p:cNvPr id="34" name="TextBox 33"/>
              <p:cNvSpPr txBox="1"/>
              <p:nvPr userDrawn="1"/>
            </p:nvSpPr>
            <p:spPr>
              <a:xfrm rot="16200000">
                <a:off x="-1095250" y="11375753"/>
                <a:ext cx="1117601" cy="165735"/>
              </a:xfrm>
              <a:prstGeom prst="rect">
                <a:avLst/>
              </a:prstGeom>
              <a:noFill/>
            </p:spPr>
            <p:txBody>
              <a:bodyPr wrap="square" lIns="91440" tIns="91440" rIns="91440" bIns="0" rtlCol="0">
                <a:spAutoFit/>
              </a:bodyPr>
              <a:lstStyle/>
              <a:p>
                <a:pPr algn="ctr"/>
                <a:r>
                  <a:rPr lang="en-US" sz="2000" dirty="0">
                    <a:solidFill>
                      <a:srgbClr val="FF0000"/>
                    </a:solidFill>
                  </a:rPr>
                  <a:t>Bad </a:t>
                </a:r>
                <a:r>
                  <a:rPr lang="en-US" sz="2000" dirty="0">
                    <a:solidFill>
                      <a:schemeClr val="bg1"/>
                    </a:solidFill>
                  </a:rPr>
                  <a:t>printing quality</a:t>
                </a:r>
              </a:p>
            </p:txBody>
          </p:sp>
        </p:grpSp>
      </p:grpSp>
      <p:grpSp>
        <p:nvGrpSpPr>
          <p:cNvPr id="57" name="Group 56"/>
          <p:cNvGrpSpPr/>
          <p:nvPr userDrawn="1"/>
        </p:nvGrpSpPr>
        <p:grpSpPr>
          <a:xfrm>
            <a:off x="21787216" y="1"/>
            <a:ext cx="12284832" cy="30275214"/>
            <a:chOff x="44157839" y="-55064"/>
            <a:chExt cx="11062139" cy="27261962"/>
          </a:xfrm>
        </p:grpSpPr>
        <p:sp>
          <p:nvSpPr>
            <p:cNvPr id="58" name="Rectangle 57"/>
            <p:cNvSpPr/>
            <p:nvPr userDrawn="1"/>
          </p:nvSpPr>
          <p:spPr>
            <a:xfrm>
              <a:off x="44157839" y="-55064"/>
              <a:ext cx="11062139" cy="2726196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429000"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Tables</a:t>
              </a:r>
            </a:p>
            <a:p>
              <a:pPr marL="2000250"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p:txBody>
        </p:sp>
        <p:graphicFrame>
          <p:nvGraphicFramePr>
            <p:cNvPr id="59" name="Object 58"/>
            <p:cNvGraphicFramePr>
              <a:graphicFrameLocks noChangeAspect="1"/>
            </p:cNvGraphicFramePr>
            <p:nvPr userDrawn="1">
              <p:extLst>
                <p:ext uri="{D42A27DB-BD31-4B8C-83A1-F6EECF244321}">
                  <p14:modId xmlns:p14="http://schemas.microsoft.com/office/powerpoint/2010/main" val="1425904806"/>
                </p:ext>
              </p:extLst>
            </p:nvPr>
          </p:nvGraphicFramePr>
          <p:xfrm>
            <a:off x="46871237" y="3286607"/>
            <a:ext cx="5586150" cy="2063772"/>
          </p:xfrm>
          <a:graphic>
            <a:graphicData uri="http://schemas.openxmlformats.org/presentationml/2006/ole">
              <mc:AlternateContent xmlns:mc="http://schemas.openxmlformats.org/markup-compatibility/2006">
                <mc:Choice xmlns:v="urn:schemas-microsoft-com:vml" Requires="v">
                  <p:oleObj spid="_x0000_s210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3286607"/>
                          <a:ext cx="5586150" cy="2063772"/>
                        </a:xfrm>
                        <a:prstGeom prst="rect">
                          <a:avLst/>
                        </a:prstGeom>
                      </p:spPr>
                    </p:pic>
                  </p:oleObj>
                </mc:Fallback>
              </mc:AlternateContent>
            </a:graphicData>
          </a:graphic>
        </p:graphicFrame>
        <p:pic>
          <p:nvPicPr>
            <p:cNvPr id="60" name="Picture 59"/>
            <p:cNvPicPr>
              <a:picLocks noChangeAspect="1"/>
            </p:cNvPicPr>
            <p:nvPr userDrawn="1"/>
          </p:nvPicPr>
          <p:blipFill>
            <a:blip r:embed="rId14"/>
            <a:stretch>
              <a:fillRect/>
            </a:stretch>
          </p:blipFill>
          <p:spPr>
            <a:xfrm>
              <a:off x="44487207" y="7579895"/>
              <a:ext cx="2969584" cy="1370577"/>
            </a:xfrm>
            <a:prstGeom prst="rect">
              <a:avLst/>
            </a:prstGeom>
            <a:ln>
              <a:noFill/>
            </a:ln>
          </p:spPr>
        </p:pic>
        <p:graphicFrame>
          <p:nvGraphicFramePr>
            <p:cNvPr id="61" name="Object 60"/>
            <p:cNvGraphicFramePr>
              <a:graphicFrameLocks noChangeAspect="1"/>
            </p:cNvGraphicFramePr>
            <p:nvPr userDrawn="1">
              <p:extLst>
                <p:ext uri="{D42A27DB-BD31-4B8C-83A1-F6EECF244321}">
                  <p14:modId xmlns:p14="http://schemas.microsoft.com/office/powerpoint/2010/main" val="3407085520"/>
                </p:ext>
              </p:extLst>
            </p:nvPr>
          </p:nvGraphicFramePr>
          <p:xfrm>
            <a:off x="44629619" y="11328671"/>
            <a:ext cx="1482266" cy="992162"/>
          </p:xfrm>
          <a:graphic>
            <a:graphicData uri="http://schemas.openxmlformats.org/presentationml/2006/ole">
              <mc:AlternateContent xmlns:mc="http://schemas.openxmlformats.org/markup-compatibility/2006">
                <mc:Choice xmlns:v="urn:schemas-microsoft-com:vml" Requires="v">
                  <p:oleObj spid="_x0000_s210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1328671"/>
                          <a:ext cx="1482266" cy="992162"/>
                        </a:xfrm>
                        <a:prstGeom prst="rect">
                          <a:avLst/>
                        </a:prstGeom>
                      </p:spPr>
                    </p:pic>
                  </p:oleObj>
                </mc:Fallback>
              </mc:AlternateContent>
            </a:graphicData>
          </a:graphic>
        </p:graphicFrame>
        <p:grpSp>
          <p:nvGrpSpPr>
            <p:cNvPr id="62" name="Group 61"/>
            <p:cNvGrpSpPr/>
            <p:nvPr userDrawn="1"/>
          </p:nvGrpSpPr>
          <p:grpSpPr>
            <a:xfrm>
              <a:off x="44487207" y="23850394"/>
              <a:ext cx="10354213" cy="1265612"/>
              <a:chOff x="44200453" y="23567551"/>
              <a:chExt cx="9771399" cy="1090622"/>
            </a:xfrm>
          </p:grpSpPr>
          <p:sp>
            <p:nvSpPr>
              <p:cNvPr id="64" name="Rounded Rectangle 63"/>
              <p:cNvSpPr/>
              <p:nvPr userDrawn="1"/>
            </p:nvSpPr>
            <p:spPr>
              <a:xfrm>
                <a:off x="44200453" y="23567551"/>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3665884"/>
                <a:ext cx="914401" cy="914399"/>
              </a:xfrm>
              <a:prstGeom prst="rect">
                <a:avLst/>
              </a:prstGeom>
              <a:noFill/>
              <a:ln>
                <a:noFill/>
              </a:ln>
            </p:spPr>
          </p:pic>
          <p:sp>
            <p:nvSpPr>
              <p:cNvPr id="66" name="TextBox 65"/>
              <p:cNvSpPr txBox="1"/>
              <p:nvPr userDrawn="1"/>
            </p:nvSpPr>
            <p:spPr>
              <a:xfrm>
                <a:off x="45300663" y="23757475"/>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6" name="TextBox 35"/>
          <p:cNvSpPr txBox="1"/>
          <p:nvPr userDrawn="1"/>
        </p:nvSpPr>
        <p:spPr>
          <a:xfrm>
            <a:off x="22152989" y="28455994"/>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a:solidFill>
                  <a:schemeClr val="bg1"/>
                </a:solidFill>
              </a:rPr>
              <a:t>© 2015</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400" dirty="0">
                <a:solidFill>
                  <a:schemeClr val="bg1"/>
                </a:solidFill>
              </a:rPr>
              <a:t>2117 Fourth Street ,</a:t>
            </a:r>
            <a:r>
              <a:rPr lang="en-US" sz="2400" baseline="0" dirty="0">
                <a:solidFill>
                  <a:schemeClr val="bg1"/>
                </a:solidFill>
              </a:rPr>
              <a:t> Unit C        </a:t>
            </a:r>
          </a:p>
          <a:p>
            <a:pPr marL="400050" indent="0">
              <a:lnSpc>
                <a:spcPts val="2600"/>
              </a:lnSpc>
            </a:pPr>
            <a:r>
              <a:rPr lang="en-US" sz="2400" baseline="0" dirty="0">
                <a:solidFill>
                  <a:schemeClr val="bg1"/>
                </a:solidFill>
              </a:rPr>
              <a:t>Berkeley CA </a:t>
            </a:r>
            <a:r>
              <a:rPr lang="en-US" sz="2000" baseline="0" dirty="0">
                <a:solidFill>
                  <a:schemeClr val="bg1"/>
                </a:solidFill>
              </a:rPr>
              <a:t>94710</a:t>
            </a:r>
            <a:br>
              <a:rPr lang="en-US" sz="2400" baseline="0" dirty="0">
                <a:solidFill>
                  <a:schemeClr val="bg1"/>
                </a:solidFill>
              </a:rPr>
            </a:br>
            <a:r>
              <a:rPr lang="en-US" sz="2400" b="1" baseline="0" dirty="0">
                <a:solidFill>
                  <a:srgbClr val="FFFF00"/>
                </a:solidFill>
              </a:rPr>
              <a:t>posterpresenter@gmail.com</a:t>
            </a:r>
            <a:endParaRPr lang="en-US" sz="2800" b="1" dirty="0">
              <a:solidFill>
                <a:srgbClr val="FFFF00"/>
              </a:solidFill>
            </a:endParaRPr>
          </a:p>
        </p:txBody>
      </p:sp>
      <p:sp>
        <p:nvSpPr>
          <p:cNvPr id="37" name="Text Box 14"/>
          <p:cNvSpPr txBox="1">
            <a:spLocks noChangeArrowheads="1"/>
          </p:cNvSpPr>
          <p:nvPr userDrawn="1"/>
        </p:nvSpPr>
        <p:spPr bwMode="auto">
          <a:xfrm>
            <a:off x="1011866" y="29670236"/>
            <a:ext cx="2736269" cy="283084"/>
          </a:xfrm>
          <a:prstGeom prst="rect">
            <a:avLst/>
          </a:prstGeom>
          <a:noFill/>
          <a:ln w="9525">
            <a:noFill/>
            <a:miter lim="800000"/>
            <a:headEnd/>
            <a:tailEnd/>
          </a:ln>
          <a:effectLst/>
        </p:spPr>
        <p:txBody>
          <a:bodyPr wrap="square" lIns="63187" tIns="31588" rIns="63187" bIns="31588">
            <a:spAutoFit/>
          </a:bodyPr>
          <a:lstStyle/>
          <a:p>
            <a:pPr eaLnBrk="0" hangingPunct="0">
              <a:lnSpc>
                <a:spcPct val="65000"/>
              </a:lnSpc>
              <a:spcBef>
                <a:spcPct val="50000"/>
              </a:spcBef>
              <a:defRPr/>
            </a:pPr>
            <a:r>
              <a:rPr lang="en-US" sz="6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3038715" rtl="0" eaLnBrk="1" latinLnBrk="0" hangingPunct="1">
        <a:spcBef>
          <a:spcPct val="0"/>
        </a:spcBef>
        <a:buNone/>
        <a:defRPr sz="6000" kern="1200">
          <a:solidFill>
            <a:schemeClr val="bg1"/>
          </a:solidFill>
          <a:latin typeface="Trebuchet MS" pitchFamily="34" charset="0"/>
          <a:ea typeface="+mj-ea"/>
          <a:cs typeface="+mj-cs"/>
        </a:defRPr>
      </a:lvl1pPr>
    </p:titleStyle>
    <p:bodyStyle>
      <a:lvl1pPr marL="1139518" indent="-1139518" algn="l" defTabSz="3038715" rtl="0" eaLnBrk="1" latinLnBrk="0" hangingPunct="1">
        <a:spcBef>
          <a:spcPct val="20000"/>
        </a:spcBef>
        <a:buFont typeface="Arial" pitchFamily="34" charset="0"/>
        <a:buChar char="•"/>
        <a:defRPr sz="10600" kern="1200">
          <a:solidFill>
            <a:schemeClr val="tx1"/>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p:bodyStyle>
    <p:otherStyle>
      <a:defPPr>
        <a:defRPr lang="en-US"/>
      </a:defPPr>
      <a:lvl1pPr marL="0" algn="l" defTabSz="3038715" rtl="0" eaLnBrk="1" latinLnBrk="0" hangingPunct="1">
        <a:defRPr sz="6000" kern="1200">
          <a:solidFill>
            <a:schemeClr val="tx1"/>
          </a:solidFill>
          <a:latin typeface="+mn-lt"/>
          <a:ea typeface="+mn-ea"/>
          <a:cs typeface="+mn-cs"/>
        </a:defRPr>
      </a:lvl1pPr>
      <a:lvl2pPr marL="1519358" algn="l" defTabSz="3038715" rtl="0" eaLnBrk="1" latinLnBrk="0" hangingPunct="1">
        <a:defRPr sz="6000" kern="1200">
          <a:solidFill>
            <a:schemeClr val="tx1"/>
          </a:solidFill>
          <a:latin typeface="+mn-lt"/>
          <a:ea typeface="+mn-ea"/>
          <a:cs typeface="+mn-cs"/>
        </a:defRPr>
      </a:lvl2pPr>
      <a:lvl3pPr marL="3038715" algn="l" defTabSz="3038715" rtl="0" eaLnBrk="1" latinLnBrk="0" hangingPunct="1">
        <a:defRPr sz="6000" kern="1200">
          <a:solidFill>
            <a:schemeClr val="tx1"/>
          </a:solidFill>
          <a:latin typeface="+mn-lt"/>
          <a:ea typeface="+mn-ea"/>
          <a:cs typeface="+mn-cs"/>
        </a:defRPr>
      </a:lvl3pPr>
      <a:lvl4pPr marL="4558071" algn="l" defTabSz="3038715" rtl="0" eaLnBrk="1" latinLnBrk="0" hangingPunct="1">
        <a:defRPr sz="6000" kern="1200">
          <a:solidFill>
            <a:schemeClr val="tx1"/>
          </a:solidFill>
          <a:latin typeface="+mn-lt"/>
          <a:ea typeface="+mn-ea"/>
          <a:cs typeface="+mn-cs"/>
        </a:defRPr>
      </a:lvl4pPr>
      <a:lvl5pPr marL="6077429" algn="l" defTabSz="3038715" rtl="0" eaLnBrk="1" latinLnBrk="0" hangingPunct="1">
        <a:defRPr sz="6000" kern="1200">
          <a:solidFill>
            <a:schemeClr val="tx1"/>
          </a:solidFill>
          <a:latin typeface="+mn-lt"/>
          <a:ea typeface="+mn-ea"/>
          <a:cs typeface="+mn-cs"/>
        </a:defRPr>
      </a:lvl5pPr>
      <a:lvl6pPr marL="7596786" algn="l" defTabSz="3038715" rtl="0" eaLnBrk="1" latinLnBrk="0" hangingPunct="1">
        <a:defRPr sz="6000" kern="1200">
          <a:solidFill>
            <a:schemeClr val="tx1"/>
          </a:solidFill>
          <a:latin typeface="+mn-lt"/>
          <a:ea typeface="+mn-ea"/>
          <a:cs typeface="+mn-cs"/>
        </a:defRPr>
      </a:lvl6pPr>
      <a:lvl7pPr marL="9116145" algn="l" defTabSz="3038715" rtl="0" eaLnBrk="1" latinLnBrk="0" hangingPunct="1">
        <a:defRPr sz="6000" kern="1200">
          <a:solidFill>
            <a:schemeClr val="tx1"/>
          </a:solidFill>
          <a:latin typeface="+mn-lt"/>
          <a:ea typeface="+mn-ea"/>
          <a:cs typeface="+mn-cs"/>
        </a:defRPr>
      </a:lvl7pPr>
      <a:lvl8pPr marL="10635501" algn="l" defTabSz="3038715" rtl="0" eaLnBrk="1" latinLnBrk="0" hangingPunct="1">
        <a:defRPr sz="6000" kern="1200">
          <a:solidFill>
            <a:schemeClr val="tx1"/>
          </a:solidFill>
          <a:latin typeface="+mn-lt"/>
          <a:ea typeface="+mn-ea"/>
          <a:cs typeface="+mn-cs"/>
        </a:defRPr>
      </a:lvl8pPr>
      <a:lvl9pPr marL="12154859" algn="l" defTabSz="3038715"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png"/><Relationship Id="rId7" Type="http://schemas.openxmlformats.org/officeDocument/2006/relationships/image" Target="../media/image1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png"/><Relationship Id="rId9"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Text Placeholder 231"/>
          <p:cNvSpPr>
            <a:spLocks noGrp="1"/>
          </p:cNvSpPr>
          <p:nvPr>
            <p:ph type="body" sz="quarter" idx="10"/>
          </p:nvPr>
        </p:nvSpPr>
        <p:spPr>
          <a:xfrm>
            <a:off x="449463" y="5522017"/>
            <a:ext cx="10101856" cy="1242955"/>
          </a:xfrm>
        </p:spPr>
        <p:txBody>
          <a:bodyPr/>
          <a:lstStyle/>
          <a:p>
            <a:r>
              <a:rPr lang="sk-SK" dirty="0"/>
              <a:t>V práci analyzuje rôzne prístupy k zvyšovaniu povedomia a metódy ktoré možno pri ňom použiť. Cieľom praktickej časti je implementácia systému na zvyšovanie povedomia s využitím modifikovaného systému na manažovanie vzdelávania.</a:t>
            </a:r>
            <a:endParaRPr lang="en-US" dirty="0"/>
          </a:p>
        </p:txBody>
      </p:sp>
      <p:sp>
        <p:nvSpPr>
          <p:cNvPr id="233" name="Text Placeholder 232"/>
          <p:cNvSpPr>
            <a:spLocks noGrp="1"/>
          </p:cNvSpPr>
          <p:nvPr>
            <p:ph type="body" sz="quarter" idx="11"/>
          </p:nvPr>
        </p:nvSpPr>
        <p:spPr/>
        <p:txBody>
          <a:bodyPr/>
          <a:lstStyle/>
          <a:p>
            <a:r>
              <a:rPr lang="sk-SK" dirty="0"/>
              <a:t>Úvod </a:t>
            </a:r>
            <a:endParaRPr lang="en-US" dirty="0"/>
          </a:p>
        </p:txBody>
      </p:sp>
      <p:sp>
        <p:nvSpPr>
          <p:cNvPr id="236" name="Text Placeholder 235"/>
          <p:cNvSpPr>
            <a:spLocks noGrp="1"/>
          </p:cNvSpPr>
          <p:nvPr>
            <p:ph type="body" sz="quarter" idx="20"/>
          </p:nvPr>
        </p:nvSpPr>
        <p:spPr>
          <a:xfrm>
            <a:off x="407696" y="7093709"/>
            <a:ext cx="10096349" cy="566030"/>
          </a:xfrm>
        </p:spPr>
        <p:txBody>
          <a:bodyPr/>
          <a:lstStyle/>
          <a:p>
            <a:r>
              <a:rPr lang="sk-SK" dirty="0"/>
              <a:t>Spôsoby zvyšovania povedomia</a:t>
            </a:r>
            <a:endParaRPr lang="en-US" dirty="0"/>
          </a:p>
        </p:txBody>
      </p:sp>
      <p:sp>
        <p:nvSpPr>
          <p:cNvPr id="240" name="Text Placeholder 239"/>
          <p:cNvSpPr>
            <a:spLocks noGrp="1"/>
          </p:cNvSpPr>
          <p:nvPr>
            <p:ph type="body" sz="quarter" idx="28"/>
          </p:nvPr>
        </p:nvSpPr>
        <p:spPr>
          <a:xfrm>
            <a:off x="10883078" y="22545835"/>
            <a:ext cx="10094847" cy="6290490"/>
          </a:xfrm>
        </p:spPr>
        <p:txBody>
          <a:bodyPr/>
          <a:lstStyle/>
          <a:p>
            <a:r>
              <a:rPr lang="sk-SK" dirty="0" err="1"/>
              <a:t>Gardner</a:t>
            </a:r>
            <a:r>
              <a:rPr lang="sk-SK" dirty="0"/>
              <a:t>, B. , Thomas, V.  </a:t>
            </a:r>
            <a:r>
              <a:rPr lang="sk-SK" dirty="0" err="1"/>
              <a:t>Building</a:t>
            </a:r>
            <a:r>
              <a:rPr lang="sk-SK" dirty="0"/>
              <a:t> </a:t>
            </a:r>
            <a:r>
              <a:rPr lang="sk-SK" dirty="0" err="1"/>
              <a:t>an</a:t>
            </a:r>
            <a:r>
              <a:rPr lang="sk-SK" dirty="0"/>
              <a:t> </a:t>
            </a:r>
            <a:r>
              <a:rPr lang="sk-SK" dirty="0" err="1"/>
              <a:t>Information</a:t>
            </a:r>
            <a:r>
              <a:rPr lang="sk-SK" dirty="0"/>
              <a:t> </a:t>
            </a:r>
            <a:r>
              <a:rPr lang="sk-SK" dirty="0" err="1"/>
              <a:t>Security</a:t>
            </a:r>
            <a:r>
              <a:rPr lang="sk-SK" dirty="0"/>
              <a:t> </a:t>
            </a:r>
            <a:r>
              <a:rPr lang="sk-SK" dirty="0" err="1"/>
              <a:t>Awareness</a:t>
            </a:r>
            <a:r>
              <a:rPr lang="sk-SK" dirty="0"/>
              <a:t> Program. </a:t>
            </a:r>
            <a:r>
              <a:rPr lang="sk-SK" dirty="0" err="1"/>
              <a:t>Defending</a:t>
            </a:r>
            <a:r>
              <a:rPr lang="sk-SK" dirty="0"/>
              <a:t> </a:t>
            </a:r>
            <a:r>
              <a:rPr lang="sk-SK" dirty="0" err="1"/>
              <a:t>Against</a:t>
            </a:r>
            <a:r>
              <a:rPr lang="sk-SK" dirty="0"/>
              <a:t> </a:t>
            </a:r>
            <a:r>
              <a:rPr lang="sk-SK" dirty="0" err="1"/>
              <a:t>Social</a:t>
            </a:r>
            <a:r>
              <a:rPr lang="sk-SK" dirty="0"/>
              <a:t> </a:t>
            </a:r>
            <a:r>
              <a:rPr lang="sk-SK" dirty="0" err="1"/>
              <a:t>Engineering</a:t>
            </a:r>
            <a:r>
              <a:rPr lang="sk-SK" dirty="0"/>
              <a:t> and </a:t>
            </a:r>
            <a:r>
              <a:rPr lang="sk-SK" dirty="0" err="1"/>
              <a:t>Technical</a:t>
            </a:r>
            <a:r>
              <a:rPr lang="sk-SK" dirty="0"/>
              <a:t> </a:t>
            </a:r>
            <a:r>
              <a:rPr lang="sk-SK" dirty="0" err="1"/>
              <a:t>Threats</a:t>
            </a:r>
            <a:r>
              <a:rPr lang="sk-SK" dirty="0"/>
              <a:t> . </a:t>
            </a:r>
            <a:r>
              <a:rPr lang="sk-SK" dirty="0" err="1"/>
              <a:t>Waltham</a:t>
            </a:r>
            <a:r>
              <a:rPr lang="sk-SK" dirty="0"/>
              <a:t> (USA): </a:t>
            </a:r>
            <a:r>
              <a:rPr lang="sk-SK" dirty="0" err="1"/>
              <a:t>Syngress</a:t>
            </a:r>
            <a:r>
              <a:rPr lang="sk-SK" dirty="0"/>
              <a:t>, 2014. ISBN 978-0-12-419967-5.</a:t>
            </a:r>
            <a:endParaRPr lang="en-US" dirty="0"/>
          </a:p>
          <a:p>
            <a:r>
              <a:rPr lang="en-US" dirty="0"/>
              <a:t> </a:t>
            </a:r>
            <a:r>
              <a:rPr lang="sk-SK" dirty="0" err="1"/>
              <a:t>Herold</a:t>
            </a:r>
            <a:r>
              <a:rPr lang="sk-SK" dirty="0"/>
              <a:t>, R. </a:t>
            </a:r>
            <a:r>
              <a:rPr lang="sk-SK" dirty="0" err="1"/>
              <a:t>Managing</a:t>
            </a:r>
            <a:r>
              <a:rPr lang="sk-SK" dirty="0"/>
              <a:t> </a:t>
            </a:r>
            <a:r>
              <a:rPr lang="sk-SK" dirty="0" err="1"/>
              <a:t>an</a:t>
            </a:r>
            <a:r>
              <a:rPr lang="sk-SK" dirty="0"/>
              <a:t> </a:t>
            </a:r>
            <a:r>
              <a:rPr lang="sk-SK" dirty="0" err="1"/>
              <a:t>Information</a:t>
            </a:r>
            <a:r>
              <a:rPr lang="sk-SK" dirty="0"/>
              <a:t> </a:t>
            </a:r>
            <a:r>
              <a:rPr lang="sk-SK" dirty="0" err="1"/>
              <a:t>Security</a:t>
            </a:r>
            <a:r>
              <a:rPr lang="sk-SK" dirty="0"/>
              <a:t> and </a:t>
            </a:r>
            <a:r>
              <a:rPr lang="sk-SK" dirty="0" err="1"/>
              <a:t>Privacy</a:t>
            </a:r>
            <a:r>
              <a:rPr lang="sk-SK" dirty="0"/>
              <a:t> </a:t>
            </a:r>
            <a:r>
              <a:rPr lang="sk-SK" dirty="0" err="1"/>
              <a:t>Awareness</a:t>
            </a:r>
            <a:r>
              <a:rPr lang="sk-SK" dirty="0"/>
              <a:t> and </a:t>
            </a:r>
            <a:r>
              <a:rPr lang="sk-SK" dirty="0" err="1"/>
              <a:t>Training</a:t>
            </a:r>
            <a:r>
              <a:rPr lang="sk-SK" dirty="0"/>
              <a:t> Program. </a:t>
            </a:r>
            <a:r>
              <a:rPr lang="sk-SK" dirty="0" err="1"/>
              <a:t>Second</a:t>
            </a:r>
            <a:r>
              <a:rPr lang="sk-SK" dirty="0"/>
              <a:t> </a:t>
            </a:r>
            <a:r>
              <a:rPr lang="sk-SK" dirty="0" err="1"/>
              <a:t>Edition</a:t>
            </a:r>
            <a:r>
              <a:rPr lang="sk-SK" dirty="0"/>
              <a:t>. New York: CRC Press, 2011. ISBN 978-1-4398-1050-7.</a:t>
            </a:r>
          </a:p>
          <a:p>
            <a:r>
              <a:rPr lang="sk-SK" dirty="0"/>
              <a:t>Obr. 1: </a:t>
            </a:r>
            <a:r>
              <a:rPr lang="en-US" dirty="0"/>
              <a:t>Laws, P., D. Sokoloff, and R. Thornton, “Promoting Active Learning Using the Results of Physics Education Research,” </a:t>
            </a:r>
            <a:r>
              <a:rPr lang="en-US" dirty="0" err="1"/>
              <a:t>UniServe</a:t>
            </a:r>
            <a:r>
              <a:rPr lang="en-US" dirty="0"/>
              <a:t> Science News, Vol. 13, July 1999.</a:t>
            </a:r>
            <a:endParaRPr lang="sk-SK" dirty="0"/>
          </a:p>
          <a:p>
            <a:r>
              <a:rPr lang="sk-SK" dirty="0"/>
              <a:t>Obr. 2: </a:t>
            </a:r>
            <a:r>
              <a:rPr lang="en-US" dirty="0" err="1"/>
              <a:t>Dicheva</a:t>
            </a:r>
            <a:r>
              <a:rPr lang="en-US" dirty="0"/>
              <a:t>, D., </a:t>
            </a:r>
            <a:r>
              <a:rPr lang="en-US" dirty="0" err="1"/>
              <a:t>Dichev</a:t>
            </a:r>
            <a:r>
              <a:rPr lang="en-US" dirty="0"/>
              <a:t>, C., </a:t>
            </a:r>
            <a:r>
              <a:rPr lang="en-US" dirty="0" err="1"/>
              <a:t>Agre</a:t>
            </a:r>
            <a:r>
              <a:rPr lang="en-US" dirty="0"/>
              <a:t>, G. and </a:t>
            </a:r>
            <a:r>
              <a:rPr lang="en-US" dirty="0" err="1"/>
              <a:t>Angelova</a:t>
            </a:r>
            <a:r>
              <a:rPr lang="en-US" dirty="0"/>
              <a:t>, G., 2015. Gamification in education: a systematic mapping study. Journal of Educational Technology &amp; Society, 18(3), p.75.</a:t>
            </a:r>
            <a:endParaRPr lang="sk-SK" dirty="0"/>
          </a:p>
          <a:p>
            <a:r>
              <a:rPr lang="sk-SK" dirty="0"/>
              <a:t>Obr. 3: </a:t>
            </a:r>
            <a:r>
              <a:rPr lang="en-US" dirty="0" err="1"/>
              <a:t>Gagné</a:t>
            </a:r>
            <a:r>
              <a:rPr lang="en-US" dirty="0"/>
              <a:t>, M. and Deci, E.L., 2005. Self‐determination theory and work motivation. </a:t>
            </a:r>
            <a:r>
              <a:rPr lang="en-US" i="1" dirty="0"/>
              <a:t>Journal of Organizational behavior</a:t>
            </a:r>
            <a:r>
              <a:rPr lang="en-US" dirty="0"/>
              <a:t>, </a:t>
            </a:r>
            <a:r>
              <a:rPr lang="en-US" i="1" dirty="0"/>
              <a:t>26</a:t>
            </a:r>
            <a:r>
              <a:rPr lang="en-US" dirty="0"/>
              <a:t>(4), pp.331-362.</a:t>
            </a:r>
            <a:endParaRPr lang="sk-SK" dirty="0"/>
          </a:p>
          <a:p>
            <a:r>
              <a:rPr lang="sk-SK" dirty="0"/>
              <a:t>Obr. 4: </a:t>
            </a:r>
            <a:r>
              <a:rPr lang="en-US" dirty="0" err="1"/>
              <a:t>Ajzen</a:t>
            </a:r>
            <a:r>
              <a:rPr lang="en-US" dirty="0"/>
              <a:t>, I. and Fishbein, M., 2005. The influence of attitudes on behavior. </a:t>
            </a:r>
            <a:r>
              <a:rPr lang="en-US" i="1" dirty="0"/>
              <a:t>The handbook of attitudes</a:t>
            </a:r>
            <a:r>
              <a:rPr lang="en-US" dirty="0"/>
              <a:t>, </a:t>
            </a:r>
            <a:r>
              <a:rPr lang="en-US" i="1" dirty="0"/>
              <a:t>173</a:t>
            </a:r>
            <a:r>
              <a:rPr lang="en-US" dirty="0"/>
              <a:t>(221), p.31.</a:t>
            </a:r>
            <a:endParaRPr lang="sk-SK" dirty="0"/>
          </a:p>
          <a:p>
            <a:r>
              <a:rPr lang="sk-SK" dirty="0"/>
              <a:t>Obr. 5 a 6: </a:t>
            </a:r>
            <a:r>
              <a:rPr lang="en-US" dirty="0" err="1"/>
              <a:t>Brockner</a:t>
            </a:r>
            <a:r>
              <a:rPr lang="en-US" dirty="0"/>
              <a:t>, J. and Higgins, E.T., 2001. Regulatory focus theory: Implications for the study of emotions at work. </a:t>
            </a:r>
            <a:r>
              <a:rPr lang="en-US" i="1" dirty="0"/>
              <a:t>Organizational behavior and human decision processes</a:t>
            </a:r>
            <a:r>
              <a:rPr lang="en-US" dirty="0"/>
              <a:t>, </a:t>
            </a:r>
            <a:r>
              <a:rPr lang="en-US" i="1" dirty="0"/>
              <a:t>86</a:t>
            </a:r>
            <a:r>
              <a:rPr lang="en-US" dirty="0"/>
              <a:t>(1), pp.35-66.</a:t>
            </a:r>
            <a:endParaRPr lang="sk-SK" dirty="0"/>
          </a:p>
          <a:p>
            <a:r>
              <a:rPr lang="sk-SK" dirty="0"/>
              <a:t>Obr. 7: </a:t>
            </a:r>
            <a:r>
              <a:rPr lang="en-US" dirty="0"/>
              <a:t>Betz, N.E., 2004. Contributions of self‐efficacy theory to career counseling: A personal perspective. </a:t>
            </a:r>
            <a:r>
              <a:rPr lang="en-US" i="1" dirty="0"/>
              <a:t>The Career Development Quarterly</a:t>
            </a:r>
            <a:r>
              <a:rPr lang="en-US" dirty="0"/>
              <a:t>, </a:t>
            </a:r>
            <a:r>
              <a:rPr lang="en-US" i="1" dirty="0"/>
              <a:t>52</a:t>
            </a:r>
            <a:r>
              <a:rPr lang="en-US" dirty="0"/>
              <a:t>(4), pp.340-353.</a:t>
            </a:r>
          </a:p>
        </p:txBody>
      </p:sp>
      <p:sp>
        <p:nvSpPr>
          <p:cNvPr id="281" name="Text Placeholder 280"/>
          <p:cNvSpPr>
            <a:spLocks noGrp="1"/>
          </p:cNvSpPr>
          <p:nvPr>
            <p:ph type="body" sz="quarter" idx="150"/>
          </p:nvPr>
        </p:nvSpPr>
        <p:spPr>
          <a:xfrm>
            <a:off x="247650" y="3604246"/>
            <a:ext cx="9944100" cy="769233"/>
          </a:xfrm>
        </p:spPr>
        <p:txBody>
          <a:bodyPr/>
          <a:lstStyle/>
          <a:p>
            <a:pPr algn="l"/>
            <a:r>
              <a:rPr lang="sk-SK" dirty="0"/>
              <a:t>Vedúci práce: JUDr. RNDr. Pavol Sokol, PhD. </a:t>
            </a:r>
            <a:endParaRPr lang="en-US" dirty="0"/>
          </a:p>
        </p:txBody>
      </p:sp>
      <p:sp>
        <p:nvSpPr>
          <p:cNvPr id="282" name="Text Placeholder 281"/>
          <p:cNvSpPr>
            <a:spLocks noGrp="1"/>
          </p:cNvSpPr>
          <p:nvPr>
            <p:ph type="body" sz="quarter" idx="151"/>
          </p:nvPr>
        </p:nvSpPr>
        <p:spPr/>
        <p:txBody>
          <a:bodyPr/>
          <a:lstStyle/>
          <a:p>
            <a:r>
              <a:rPr lang="sk-SK" dirty="0"/>
              <a:t>Peter Chomič</a:t>
            </a:r>
            <a:endParaRPr lang="en-US" dirty="0"/>
          </a:p>
        </p:txBody>
      </p:sp>
      <p:sp>
        <p:nvSpPr>
          <p:cNvPr id="283" name="Text Placeholder 282"/>
          <p:cNvSpPr>
            <a:spLocks noGrp="1"/>
          </p:cNvSpPr>
          <p:nvPr>
            <p:ph type="body" sz="quarter" idx="153"/>
          </p:nvPr>
        </p:nvSpPr>
        <p:spPr/>
        <p:txBody>
          <a:bodyPr>
            <a:normAutofit fontScale="70000" lnSpcReduction="20000"/>
          </a:bodyPr>
          <a:lstStyle/>
          <a:p>
            <a:r>
              <a:rPr lang="sk-SK" dirty="0"/>
              <a:t>Systém na zvyšovanie povedomia v oblasti informačnej bezpečnosti</a:t>
            </a:r>
            <a:endParaRPr lang="en-US" dirty="0"/>
          </a:p>
          <a:p>
            <a:endParaRPr lang="en-US" b="1" dirty="0"/>
          </a:p>
        </p:txBody>
      </p:sp>
      <p:sp>
        <p:nvSpPr>
          <p:cNvPr id="12" name="BlokTextu 11">
            <a:extLst>
              <a:ext uri="{FF2B5EF4-FFF2-40B4-BE49-F238E27FC236}">
                <a16:creationId xmlns:a16="http://schemas.microsoft.com/office/drawing/2014/main" id="{DADBBCA2-BB30-4AF1-8C59-D55CFD7F00A8}"/>
              </a:ext>
            </a:extLst>
          </p:cNvPr>
          <p:cNvSpPr txBox="1"/>
          <p:nvPr/>
        </p:nvSpPr>
        <p:spPr>
          <a:xfrm>
            <a:off x="438137" y="19200615"/>
            <a:ext cx="10087502" cy="523220"/>
          </a:xfrm>
          <a:prstGeom prst="rect">
            <a:avLst/>
          </a:prstGeom>
          <a:noFill/>
        </p:spPr>
        <p:txBody>
          <a:bodyPr wrap="square" rtlCol="0">
            <a:spAutoFit/>
          </a:bodyPr>
          <a:lstStyle/>
          <a:p>
            <a:pPr algn="ctr"/>
            <a:r>
              <a:rPr lang="sk-SK" sz="2800" b="1" u="sng" dirty="0">
                <a:solidFill>
                  <a:srgbClr val="002060"/>
                </a:solidFill>
                <a:latin typeface="+mj-lt"/>
                <a:cs typeface="Times New Roman" panose="02020603050405020304" pitchFamily="18" charset="0"/>
              </a:rPr>
              <a:t>Spôsoby zvyšovania motivácie</a:t>
            </a:r>
            <a:endParaRPr lang="en-US" sz="2800" b="1" u="sng" dirty="0">
              <a:solidFill>
                <a:srgbClr val="002060"/>
              </a:solidFill>
              <a:latin typeface="+mj-lt"/>
              <a:cs typeface="Times New Roman" panose="02020603050405020304" pitchFamily="18" charset="0"/>
            </a:endParaRPr>
          </a:p>
        </p:txBody>
      </p:sp>
      <p:sp>
        <p:nvSpPr>
          <p:cNvPr id="26" name="Text Placeholder 238">
            <a:extLst>
              <a:ext uri="{FF2B5EF4-FFF2-40B4-BE49-F238E27FC236}">
                <a16:creationId xmlns:a16="http://schemas.microsoft.com/office/drawing/2014/main" id="{AB1B004F-21BD-4E40-8468-5509F66FF3B7}"/>
              </a:ext>
            </a:extLst>
          </p:cNvPr>
          <p:cNvSpPr>
            <a:spLocks noGrp="1"/>
          </p:cNvSpPr>
          <p:nvPr>
            <p:ph type="body" sz="quarter" idx="27"/>
          </p:nvPr>
        </p:nvSpPr>
        <p:spPr>
          <a:xfrm>
            <a:off x="10842096" y="21913616"/>
            <a:ext cx="10090978" cy="566030"/>
          </a:xfrm>
        </p:spPr>
        <p:txBody>
          <a:bodyPr/>
          <a:lstStyle/>
          <a:p>
            <a:r>
              <a:rPr lang="sk-SK" dirty="0"/>
              <a:t>Zdroje</a:t>
            </a:r>
            <a:endParaRPr lang="en-US" dirty="0"/>
          </a:p>
        </p:txBody>
      </p:sp>
      <p:sp>
        <p:nvSpPr>
          <p:cNvPr id="4" name="BlokTextu 3">
            <a:extLst>
              <a:ext uri="{FF2B5EF4-FFF2-40B4-BE49-F238E27FC236}">
                <a16:creationId xmlns:a16="http://schemas.microsoft.com/office/drawing/2014/main" id="{A6B90111-BC89-4F7E-9928-AC54B852AE78}"/>
              </a:ext>
            </a:extLst>
          </p:cNvPr>
          <p:cNvSpPr txBox="1"/>
          <p:nvPr/>
        </p:nvSpPr>
        <p:spPr>
          <a:xfrm>
            <a:off x="10551319" y="3604246"/>
            <a:ext cx="10545662" cy="754053"/>
          </a:xfrm>
          <a:prstGeom prst="rect">
            <a:avLst/>
          </a:prstGeom>
          <a:noFill/>
        </p:spPr>
        <p:txBody>
          <a:bodyPr wrap="square" rtlCol="0">
            <a:spAutoFit/>
          </a:bodyPr>
          <a:lstStyle/>
          <a:p>
            <a:r>
              <a:rPr lang="sk-SK" sz="4300" dirty="0">
                <a:solidFill>
                  <a:schemeClr val="bg1"/>
                </a:solidFill>
                <a:latin typeface="+mj-lt"/>
                <a:cs typeface="Times New Roman" panose="02020603050405020304" pitchFamily="18" charset="0"/>
              </a:rPr>
              <a:t>Konzultant: doc. RNDr. Ľubomír </a:t>
            </a:r>
            <a:r>
              <a:rPr lang="sk-SK" sz="4300" dirty="0" err="1">
                <a:solidFill>
                  <a:schemeClr val="bg1"/>
                </a:solidFill>
                <a:latin typeface="+mj-lt"/>
                <a:cs typeface="Times New Roman" panose="02020603050405020304" pitchFamily="18" charset="0"/>
              </a:rPr>
              <a:t>Šnajder</a:t>
            </a:r>
            <a:r>
              <a:rPr lang="sk-SK" sz="4300" dirty="0">
                <a:solidFill>
                  <a:schemeClr val="bg1"/>
                </a:solidFill>
                <a:latin typeface="+mj-lt"/>
                <a:cs typeface="Times New Roman" panose="02020603050405020304" pitchFamily="18" charset="0"/>
              </a:rPr>
              <a:t>, PhD.</a:t>
            </a:r>
            <a:endParaRPr lang="en-US" sz="2000" dirty="0">
              <a:latin typeface="Times New Roman" panose="02020603050405020304" pitchFamily="18" charset="0"/>
              <a:cs typeface="Times New Roman" panose="02020603050405020304" pitchFamily="18" charset="0"/>
            </a:endParaRPr>
          </a:p>
        </p:txBody>
      </p:sp>
      <p:sp>
        <p:nvSpPr>
          <p:cNvPr id="6" name="BlokTextu 5">
            <a:extLst>
              <a:ext uri="{FF2B5EF4-FFF2-40B4-BE49-F238E27FC236}">
                <a16:creationId xmlns:a16="http://schemas.microsoft.com/office/drawing/2014/main" id="{D3529790-0A30-48DB-AFAA-A1AF6C268CFD}"/>
              </a:ext>
            </a:extLst>
          </p:cNvPr>
          <p:cNvSpPr txBox="1"/>
          <p:nvPr/>
        </p:nvSpPr>
        <p:spPr>
          <a:xfrm>
            <a:off x="449463" y="7988476"/>
            <a:ext cx="4484487" cy="3170099"/>
          </a:xfrm>
          <a:prstGeom prst="rect">
            <a:avLst/>
          </a:prstGeom>
          <a:noFill/>
        </p:spPr>
        <p:txBody>
          <a:bodyPr wrap="square" rtlCol="0">
            <a:spAutoFit/>
          </a:bodyPr>
          <a:lstStyle/>
          <a:p>
            <a:pPr algn="just"/>
            <a:r>
              <a:rPr lang="sk-SK" sz="2000" dirty="0">
                <a:solidFill>
                  <a:schemeClr val="accent5">
                    <a:lumMod val="50000"/>
                  </a:schemeClr>
                </a:solidFill>
                <a:latin typeface="Times New Roman" panose="02020603050405020304" pitchFamily="18" charset="0"/>
                <a:cs typeface="Times New Roman" panose="02020603050405020304" pitchFamily="18" charset="0"/>
              </a:rPr>
              <a:t>Interaktívne učenie je opakom statickej prednášky. Aby mohli byť účastníci považovaní za aktívne zapojených je potrebné zahrnúť aktivity vyžadujúce vyššie myslenie ako je analýza, syntéza a vyhodnocovanie. Medzi techniky interaktívneho učenia patrí učenie založené na riešení problémov, kooperatívne učenie, debaty, hranie na roly, kvízové posedenia a iné.</a:t>
            </a:r>
            <a:endParaRPr lang="en-US" sz="2000" dirty="0">
              <a:solidFill>
                <a:schemeClr val="accent5">
                  <a:lumMod val="50000"/>
                </a:schemeClr>
              </a:solidFill>
              <a:latin typeface="Times New Roman" panose="02020603050405020304" pitchFamily="18" charset="0"/>
              <a:cs typeface="Times New Roman" panose="02020603050405020304" pitchFamily="18" charset="0"/>
            </a:endParaRPr>
          </a:p>
        </p:txBody>
      </p:sp>
      <p:grpSp>
        <p:nvGrpSpPr>
          <p:cNvPr id="8" name="Group 3">
            <a:extLst>
              <a:ext uri="{FF2B5EF4-FFF2-40B4-BE49-F238E27FC236}">
                <a16:creationId xmlns:a16="http://schemas.microsoft.com/office/drawing/2014/main" id="{B7572387-E435-47E7-957F-85D7B6F3E57D}"/>
              </a:ext>
            </a:extLst>
          </p:cNvPr>
          <p:cNvGrpSpPr>
            <a:grpSpLocks noChangeAspect="1"/>
          </p:cNvGrpSpPr>
          <p:nvPr/>
        </p:nvGrpSpPr>
        <p:grpSpPr bwMode="auto">
          <a:xfrm>
            <a:off x="5046663" y="8087486"/>
            <a:ext cx="5380547" cy="2850578"/>
            <a:chOff x="2885" y="7495"/>
            <a:chExt cx="7703" cy="4081"/>
          </a:xfrm>
        </p:grpSpPr>
        <p:sp>
          <p:nvSpPr>
            <p:cNvPr id="9" name="AutoShape 2">
              <a:extLst>
                <a:ext uri="{FF2B5EF4-FFF2-40B4-BE49-F238E27FC236}">
                  <a16:creationId xmlns:a16="http://schemas.microsoft.com/office/drawing/2014/main" id="{F6B8EC3B-6832-4F0A-9D96-FC6A17009799}"/>
                </a:ext>
              </a:extLst>
            </p:cNvPr>
            <p:cNvSpPr>
              <a:spLocks noChangeAspect="1" noChangeArrowheads="1" noTextEdit="1"/>
            </p:cNvSpPr>
            <p:nvPr/>
          </p:nvSpPr>
          <p:spPr bwMode="auto">
            <a:xfrm>
              <a:off x="2885" y="7495"/>
              <a:ext cx="7703" cy="4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3076" name="Picture 4">
              <a:extLst>
                <a:ext uri="{FF2B5EF4-FFF2-40B4-BE49-F238E27FC236}">
                  <a16:creationId xmlns:a16="http://schemas.microsoft.com/office/drawing/2014/main" id="{453130F9-F0CF-45E1-A7F7-98D24C21594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5" y="7495"/>
              <a:ext cx="7707" cy="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BlokTextu 9">
            <a:extLst>
              <a:ext uri="{FF2B5EF4-FFF2-40B4-BE49-F238E27FC236}">
                <a16:creationId xmlns:a16="http://schemas.microsoft.com/office/drawing/2014/main" id="{CC6414BB-F948-4486-AE09-D010BED94B51}"/>
              </a:ext>
            </a:extLst>
          </p:cNvPr>
          <p:cNvSpPr txBox="1"/>
          <p:nvPr/>
        </p:nvSpPr>
        <p:spPr>
          <a:xfrm>
            <a:off x="5046663" y="11158575"/>
            <a:ext cx="5380547" cy="707886"/>
          </a:xfrm>
          <a:prstGeom prst="rect">
            <a:avLst/>
          </a:prstGeom>
          <a:noFill/>
        </p:spPr>
        <p:txBody>
          <a:bodyPr wrap="square" rtlCol="0">
            <a:spAutoFit/>
          </a:bodyPr>
          <a:lstStyle/>
          <a:p>
            <a:pPr algn="ctr"/>
            <a:r>
              <a:rPr lang="sk-SK" sz="2000" dirty="0">
                <a:solidFill>
                  <a:schemeClr val="accent5">
                    <a:lumMod val="50000"/>
                  </a:schemeClr>
                </a:solidFill>
                <a:latin typeface="Times New Roman" panose="02020603050405020304" pitchFamily="18" charset="0"/>
                <a:cs typeface="Times New Roman" panose="02020603050405020304" pitchFamily="18" charset="0"/>
              </a:rPr>
              <a:t>Obr. 1 porozumenie konceptov s použitím aktívneho učenia</a:t>
            </a:r>
            <a:endParaRPr lang="en-US" sz="2000"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1" name="BlokTextu 10">
            <a:extLst>
              <a:ext uri="{FF2B5EF4-FFF2-40B4-BE49-F238E27FC236}">
                <a16:creationId xmlns:a16="http://schemas.microsoft.com/office/drawing/2014/main" id="{10609F54-796C-455B-A768-2578C4ED3E2F}"/>
              </a:ext>
            </a:extLst>
          </p:cNvPr>
          <p:cNvSpPr txBox="1"/>
          <p:nvPr/>
        </p:nvSpPr>
        <p:spPr>
          <a:xfrm>
            <a:off x="449463" y="12273470"/>
            <a:ext cx="10093882" cy="1938992"/>
          </a:xfrm>
          <a:prstGeom prst="rect">
            <a:avLst/>
          </a:prstGeom>
          <a:noFill/>
        </p:spPr>
        <p:txBody>
          <a:bodyPr wrap="square" rtlCol="0">
            <a:spAutoFit/>
          </a:bodyPr>
          <a:lstStyle/>
          <a:p>
            <a:pPr algn="just"/>
            <a:r>
              <a:rPr lang="sk-SK" sz="2000" dirty="0">
                <a:solidFill>
                  <a:schemeClr val="accent5">
                    <a:lumMod val="50000"/>
                  </a:schemeClr>
                </a:solidFill>
                <a:latin typeface="Times New Roman" panose="02020603050405020304" pitchFamily="18" charset="0"/>
                <a:cs typeface="Times New Roman" panose="02020603050405020304" pitchFamily="18" charset="0"/>
              </a:rPr>
              <a:t>Technika používaná aj pri zvyšovaní bezpečnostného povedomia je </a:t>
            </a:r>
            <a:r>
              <a:rPr lang="sk-SK" sz="2000" dirty="0" err="1">
                <a:solidFill>
                  <a:schemeClr val="accent5">
                    <a:lumMod val="50000"/>
                  </a:schemeClr>
                </a:solidFill>
                <a:latin typeface="Times New Roman" panose="02020603050405020304" pitchFamily="18" charset="0"/>
                <a:cs typeface="Times New Roman" panose="02020603050405020304" pitchFamily="18" charset="0"/>
              </a:rPr>
              <a:t>gamifikácia</a:t>
            </a:r>
            <a:r>
              <a:rPr lang="sk-SK" sz="2000" dirty="0">
                <a:solidFill>
                  <a:schemeClr val="accent5">
                    <a:lumMod val="50000"/>
                  </a:schemeClr>
                </a:solidFill>
                <a:latin typeface="Times New Roman" panose="02020603050405020304" pitchFamily="18" charset="0"/>
                <a:cs typeface="Times New Roman" panose="02020603050405020304" pitchFamily="18" charset="0"/>
              </a:rPr>
              <a:t>. Pri </a:t>
            </a:r>
            <a:r>
              <a:rPr lang="sk-SK" sz="2000" dirty="0" err="1">
                <a:solidFill>
                  <a:schemeClr val="accent5">
                    <a:lumMod val="50000"/>
                  </a:schemeClr>
                </a:solidFill>
                <a:latin typeface="Times New Roman" panose="02020603050405020304" pitchFamily="18" charset="0"/>
                <a:cs typeface="Times New Roman" panose="02020603050405020304" pitchFamily="18" charset="0"/>
              </a:rPr>
              <a:t>gamifikácii</a:t>
            </a:r>
            <a:r>
              <a:rPr lang="sk-SK" sz="2000" dirty="0">
                <a:solidFill>
                  <a:schemeClr val="accent5">
                    <a:lumMod val="50000"/>
                  </a:schemeClr>
                </a:solidFill>
                <a:latin typeface="Times New Roman" panose="02020603050405020304" pitchFamily="18" charset="0"/>
                <a:cs typeface="Times New Roman" panose="02020603050405020304" pitchFamily="18" charset="0"/>
              </a:rPr>
              <a:t> sa do kurzu pridajú rôzne herné prvky ako sú levely, trofeje či odznaky, tutoriál, výzvy, skúsenostné body namiesto známok. Využitie levelov dobre slúži na kontrolu toho, či účastníci zvládli čiastkové učivo. Rozkorenené úlohy v hrách môžu byť motivujúce kvôli ilúzii voľby. V hre nemôžu chýbať ani odmeny. Existuje naozaj veľké množstvo spôsobov ako </a:t>
            </a:r>
            <a:r>
              <a:rPr lang="sk-SK" sz="2000" dirty="0" err="1">
                <a:solidFill>
                  <a:schemeClr val="accent5">
                    <a:lumMod val="50000"/>
                  </a:schemeClr>
                </a:solidFill>
                <a:latin typeface="Times New Roman" panose="02020603050405020304" pitchFamily="18" charset="0"/>
                <a:cs typeface="Times New Roman" panose="02020603050405020304" pitchFamily="18" charset="0"/>
              </a:rPr>
              <a:t>gamifikovať</a:t>
            </a:r>
            <a:r>
              <a:rPr lang="sk-SK" sz="2000" dirty="0">
                <a:solidFill>
                  <a:schemeClr val="accent5">
                    <a:lumMod val="50000"/>
                  </a:schemeClr>
                </a:solidFill>
                <a:latin typeface="Times New Roman" panose="02020603050405020304" pitchFamily="18" charset="0"/>
                <a:cs typeface="Times New Roman" panose="02020603050405020304" pitchFamily="18" charset="0"/>
              </a:rPr>
              <a:t> kurz, a rôzne štúdie preferujú rôzne spôsoby.</a:t>
            </a:r>
          </a:p>
        </p:txBody>
      </p:sp>
      <p:grpSp>
        <p:nvGrpSpPr>
          <p:cNvPr id="18" name="Group 7">
            <a:extLst>
              <a:ext uri="{FF2B5EF4-FFF2-40B4-BE49-F238E27FC236}">
                <a16:creationId xmlns:a16="http://schemas.microsoft.com/office/drawing/2014/main" id="{18AADB73-F934-4408-B693-EC2AC5DA81F7}"/>
              </a:ext>
            </a:extLst>
          </p:cNvPr>
          <p:cNvGrpSpPr>
            <a:grpSpLocks noChangeAspect="1"/>
          </p:cNvGrpSpPr>
          <p:nvPr/>
        </p:nvGrpSpPr>
        <p:grpSpPr bwMode="auto">
          <a:xfrm>
            <a:off x="1399284" y="14445416"/>
            <a:ext cx="8026083" cy="3192622"/>
            <a:chOff x="1201" y="9788"/>
            <a:chExt cx="2974" cy="1183"/>
          </a:xfrm>
        </p:grpSpPr>
        <p:sp>
          <p:nvSpPr>
            <p:cNvPr id="19" name="AutoShape 6">
              <a:extLst>
                <a:ext uri="{FF2B5EF4-FFF2-40B4-BE49-F238E27FC236}">
                  <a16:creationId xmlns:a16="http://schemas.microsoft.com/office/drawing/2014/main" id="{D9461B78-2D4F-4AA1-90EF-11132BC0FFB1}"/>
                </a:ext>
              </a:extLst>
            </p:cNvPr>
            <p:cNvSpPr>
              <a:spLocks noChangeAspect="1" noChangeArrowheads="1" noTextEdit="1"/>
            </p:cNvSpPr>
            <p:nvPr/>
          </p:nvSpPr>
          <p:spPr bwMode="auto">
            <a:xfrm>
              <a:off x="1201" y="9788"/>
              <a:ext cx="2974" cy="1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3080" name="Picture 8">
              <a:extLst>
                <a:ext uri="{FF2B5EF4-FFF2-40B4-BE49-F238E27FC236}">
                  <a16:creationId xmlns:a16="http://schemas.microsoft.com/office/drawing/2014/main" id="{DA8C5E1E-D05A-4D2A-8F1E-DABFE7F38A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1" y="9788"/>
              <a:ext cx="2978" cy="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 name="BlokTextu 20">
            <a:extLst>
              <a:ext uri="{FF2B5EF4-FFF2-40B4-BE49-F238E27FC236}">
                <a16:creationId xmlns:a16="http://schemas.microsoft.com/office/drawing/2014/main" id="{7EB81855-596C-4B97-80FB-9C2C145D01A9}"/>
              </a:ext>
            </a:extLst>
          </p:cNvPr>
          <p:cNvSpPr txBox="1"/>
          <p:nvPr/>
        </p:nvSpPr>
        <p:spPr>
          <a:xfrm>
            <a:off x="1433008" y="17954579"/>
            <a:ext cx="8036878" cy="400110"/>
          </a:xfrm>
          <a:prstGeom prst="rect">
            <a:avLst/>
          </a:prstGeom>
          <a:noFill/>
        </p:spPr>
        <p:txBody>
          <a:bodyPr wrap="square" rtlCol="0">
            <a:spAutoFit/>
          </a:bodyPr>
          <a:lstStyle/>
          <a:p>
            <a:pPr algn="ctr"/>
            <a:r>
              <a:rPr lang="sk-SK" sz="2000" dirty="0">
                <a:solidFill>
                  <a:schemeClr val="accent5">
                    <a:lumMod val="50000"/>
                  </a:schemeClr>
                </a:solidFill>
                <a:latin typeface="Times New Roman" panose="02020603050405020304" pitchFamily="18" charset="0"/>
                <a:cs typeface="Times New Roman" panose="02020603050405020304" pitchFamily="18" charset="0"/>
              </a:rPr>
              <a:t>Obr. 2 distribúcia vedeckých prác podľa </a:t>
            </a:r>
            <a:r>
              <a:rPr lang="sk-SK" sz="2000" dirty="0" err="1">
                <a:solidFill>
                  <a:schemeClr val="accent5">
                    <a:lumMod val="50000"/>
                  </a:schemeClr>
                </a:solidFill>
                <a:latin typeface="Times New Roman" panose="02020603050405020304" pitchFamily="18" charset="0"/>
                <a:cs typeface="Times New Roman" panose="02020603050405020304" pitchFamily="18" charset="0"/>
              </a:rPr>
              <a:t>gamifikačných</a:t>
            </a:r>
            <a:r>
              <a:rPr lang="sk-SK" sz="2000" dirty="0">
                <a:solidFill>
                  <a:schemeClr val="accent5">
                    <a:lumMod val="50000"/>
                  </a:schemeClr>
                </a:solidFill>
                <a:latin typeface="Times New Roman" panose="02020603050405020304" pitchFamily="18" charset="0"/>
                <a:cs typeface="Times New Roman" panose="02020603050405020304" pitchFamily="18" charset="0"/>
              </a:rPr>
              <a:t> princípov</a:t>
            </a:r>
            <a:endParaRPr lang="en-US" sz="2000"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24" name="BlokTextu 23">
            <a:extLst>
              <a:ext uri="{FF2B5EF4-FFF2-40B4-BE49-F238E27FC236}">
                <a16:creationId xmlns:a16="http://schemas.microsoft.com/office/drawing/2014/main" id="{19D2697E-8ED2-49B0-9586-465D52929F34}"/>
              </a:ext>
            </a:extLst>
          </p:cNvPr>
          <p:cNvSpPr txBox="1"/>
          <p:nvPr/>
        </p:nvSpPr>
        <p:spPr>
          <a:xfrm>
            <a:off x="11915775" y="16297275"/>
            <a:ext cx="184731" cy="400110"/>
          </a:xfrm>
          <a:prstGeom prst="rect">
            <a:avLst/>
          </a:prstGeom>
          <a:noFill/>
        </p:spPr>
        <p:txBody>
          <a:bodyPr wrap="none" rtlCol="0">
            <a:spAutoFit/>
          </a:bodyPr>
          <a:lstStyle/>
          <a:p>
            <a:endParaRPr lang="en-US" sz="2000" dirty="0">
              <a:latin typeface="Times New Roman" panose="02020603050405020304" pitchFamily="18" charset="0"/>
              <a:cs typeface="Times New Roman" panose="02020603050405020304" pitchFamily="18" charset="0"/>
            </a:endParaRPr>
          </a:p>
        </p:txBody>
      </p:sp>
      <p:sp>
        <p:nvSpPr>
          <p:cNvPr id="25" name="BlokTextu 24">
            <a:extLst>
              <a:ext uri="{FF2B5EF4-FFF2-40B4-BE49-F238E27FC236}">
                <a16:creationId xmlns:a16="http://schemas.microsoft.com/office/drawing/2014/main" id="{436D96E4-C494-43A9-AF1A-6797F9403297}"/>
              </a:ext>
            </a:extLst>
          </p:cNvPr>
          <p:cNvSpPr txBox="1"/>
          <p:nvPr/>
        </p:nvSpPr>
        <p:spPr>
          <a:xfrm>
            <a:off x="6181725" y="20114852"/>
            <a:ext cx="4313473" cy="5016758"/>
          </a:xfrm>
          <a:prstGeom prst="rect">
            <a:avLst/>
          </a:prstGeom>
          <a:noFill/>
        </p:spPr>
        <p:txBody>
          <a:bodyPr wrap="square" rtlCol="0">
            <a:spAutoFit/>
          </a:bodyPr>
          <a:lstStyle/>
          <a:p>
            <a:pPr algn="just"/>
            <a:r>
              <a:rPr lang="sk-SK" sz="2000" dirty="0">
                <a:solidFill>
                  <a:schemeClr val="accent5">
                    <a:lumMod val="50000"/>
                  </a:schemeClr>
                </a:solidFill>
                <a:latin typeface="Times New Roman" panose="02020603050405020304" pitchFamily="18" charset="0"/>
                <a:cs typeface="Times New Roman" panose="02020603050405020304" pitchFamily="18" charset="0"/>
              </a:rPr>
              <a:t>Motivácia sa delí na vnútornú a vonkajšiu. Pri vnútorne motivovanom správaní ide človeku o radosť z vykonávania aktivity. Človek podopiera svoje správanie vlastnými vnútornými dôvodmi a túžbami. Primárny faktor je slobodná vôľa a pocit slobody. Medzi ďalšie elementy patrí napríklad pocit výzvy. Človek je vnútorne motivovaný, aj keď robí niečo, čo nechce, ale zhoduje sa to s jeho vnútornými normami a robí to preto, lebo verí, že by sa to malo robiť alebo preto, lebo tým chce dosiahnuť svoje vysnívané ja. Vonkajšia motivácia je spojená s túžbou vyhnúť sa niečomu negatívnemu, </a:t>
            </a:r>
            <a:endParaRPr lang="en-US" sz="2000" dirty="0">
              <a:solidFill>
                <a:schemeClr val="accent5">
                  <a:lumMod val="50000"/>
                </a:schemeClr>
              </a:solidFill>
              <a:latin typeface="Times New Roman" panose="02020603050405020304" pitchFamily="18" charset="0"/>
              <a:cs typeface="Times New Roman" panose="02020603050405020304" pitchFamily="18" charset="0"/>
            </a:endParaRPr>
          </a:p>
        </p:txBody>
      </p:sp>
      <p:pic>
        <p:nvPicPr>
          <p:cNvPr id="27" name="Obrázok 26">
            <a:extLst>
              <a:ext uri="{FF2B5EF4-FFF2-40B4-BE49-F238E27FC236}">
                <a16:creationId xmlns:a16="http://schemas.microsoft.com/office/drawing/2014/main" id="{F1078F54-DE38-442E-90D6-5C3A5600C88A}"/>
              </a:ext>
            </a:extLst>
          </p:cNvPr>
          <p:cNvPicPr>
            <a:picLocks noChangeAspect="1"/>
          </p:cNvPicPr>
          <p:nvPr/>
        </p:nvPicPr>
        <p:blipFill>
          <a:blip r:embed="rId5"/>
          <a:stretch>
            <a:fillRect/>
          </a:stretch>
        </p:blipFill>
        <p:spPr>
          <a:xfrm>
            <a:off x="473788" y="20225992"/>
            <a:ext cx="5655361" cy="3741627"/>
          </a:xfrm>
          <a:prstGeom prst="rect">
            <a:avLst/>
          </a:prstGeom>
        </p:spPr>
      </p:pic>
      <p:sp>
        <p:nvSpPr>
          <p:cNvPr id="28" name="BlokTextu 27">
            <a:extLst>
              <a:ext uri="{FF2B5EF4-FFF2-40B4-BE49-F238E27FC236}">
                <a16:creationId xmlns:a16="http://schemas.microsoft.com/office/drawing/2014/main" id="{EB7143EC-DB84-4156-BAEE-49CD160CF6F4}"/>
              </a:ext>
            </a:extLst>
          </p:cNvPr>
          <p:cNvSpPr txBox="1"/>
          <p:nvPr/>
        </p:nvSpPr>
        <p:spPr>
          <a:xfrm>
            <a:off x="449463" y="24364311"/>
            <a:ext cx="5655361" cy="400110"/>
          </a:xfrm>
          <a:prstGeom prst="rect">
            <a:avLst/>
          </a:prstGeom>
          <a:noFill/>
        </p:spPr>
        <p:txBody>
          <a:bodyPr wrap="square" rtlCol="0">
            <a:spAutoFit/>
          </a:bodyPr>
          <a:lstStyle/>
          <a:p>
            <a:pPr algn="ctr"/>
            <a:r>
              <a:rPr lang="sk-SK" sz="2000" dirty="0">
                <a:solidFill>
                  <a:schemeClr val="accent5">
                    <a:lumMod val="50000"/>
                  </a:schemeClr>
                </a:solidFill>
                <a:latin typeface="Times New Roman" panose="02020603050405020304" pitchFamily="18" charset="0"/>
                <a:cs typeface="Times New Roman" panose="02020603050405020304" pitchFamily="18" charset="0"/>
              </a:rPr>
              <a:t>Obr. 3 seba-rozhodujúce kontinuum</a:t>
            </a:r>
            <a:endParaRPr lang="en-US" sz="2000" dirty="0">
              <a:solidFill>
                <a:schemeClr val="accent5">
                  <a:lumMod val="50000"/>
                </a:schemeClr>
              </a:solidFill>
              <a:latin typeface="Times New Roman" panose="02020603050405020304" pitchFamily="18" charset="0"/>
              <a:cs typeface="Times New Roman" panose="02020603050405020304" pitchFamily="18" charset="0"/>
            </a:endParaRPr>
          </a:p>
        </p:txBody>
      </p:sp>
      <p:pic>
        <p:nvPicPr>
          <p:cNvPr id="29" name="Obrázok 28">
            <a:extLst>
              <a:ext uri="{FF2B5EF4-FFF2-40B4-BE49-F238E27FC236}">
                <a16:creationId xmlns:a16="http://schemas.microsoft.com/office/drawing/2014/main" id="{4ACEA1CF-AD61-42BB-A5BA-92026F225C33}"/>
              </a:ext>
            </a:extLst>
          </p:cNvPr>
          <p:cNvPicPr>
            <a:picLocks noChangeAspect="1"/>
          </p:cNvPicPr>
          <p:nvPr/>
        </p:nvPicPr>
        <p:blipFill>
          <a:blip r:embed="rId6"/>
          <a:stretch>
            <a:fillRect/>
          </a:stretch>
        </p:blipFill>
        <p:spPr>
          <a:xfrm>
            <a:off x="15680256" y="4921811"/>
            <a:ext cx="5183221" cy="3427037"/>
          </a:xfrm>
          <a:prstGeom prst="rect">
            <a:avLst/>
          </a:prstGeom>
        </p:spPr>
      </p:pic>
      <p:sp>
        <p:nvSpPr>
          <p:cNvPr id="30" name="BlokTextu 29">
            <a:extLst>
              <a:ext uri="{FF2B5EF4-FFF2-40B4-BE49-F238E27FC236}">
                <a16:creationId xmlns:a16="http://schemas.microsoft.com/office/drawing/2014/main" id="{54D31404-5EA1-421C-9632-0368CBDFB85C}"/>
              </a:ext>
            </a:extLst>
          </p:cNvPr>
          <p:cNvSpPr txBox="1"/>
          <p:nvPr/>
        </p:nvSpPr>
        <p:spPr>
          <a:xfrm>
            <a:off x="384269" y="26052130"/>
            <a:ext cx="10045735" cy="2554545"/>
          </a:xfrm>
          <a:prstGeom prst="rect">
            <a:avLst/>
          </a:prstGeom>
          <a:noFill/>
        </p:spPr>
        <p:txBody>
          <a:bodyPr wrap="square" rtlCol="0">
            <a:spAutoFit/>
          </a:bodyPr>
          <a:lstStyle/>
          <a:p>
            <a:pPr algn="just"/>
            <a:r>
              <a:rPr lang="sk-SK" sz="2000" dirty="0">
                <a:solidFill>
                  <a:schemeClr val="accent5">
                    <a:lumMod val="50000"/>
                  </a:schemeClr>
                </a:solidFill>
                <a:latin typeface="Times New Roman" panose="02020603050405020304" pitchFamily="18" charset="0"/>
                <a:cs typeface="Times New Roman" panose="02020603050405020304" pitchFamily="18" charset="0"/>
              </a:rPr>
              <a:t>Teória odôvodneného správania navrhuje vnútorný rozhodovací mechanizmus, založený na predpoklade, že zámer je bezprostredný determinant korešpondujúceho správania sa. Psychologické požiadavky zamýšľaného správania sú postoj, ktorý zahŕňa očakávané dôsledky správania a subjektívne normy, ktoré sa skladajú z vnímaných noriem a motivácie podriadiť sa normám. Preto je dôležité vždy spomínať možné záporné následky, ktoré môžu nastať pri zanedbaní bezpečného správania v danej situácii a to, že zmena správania redukuje alebo odstráni riziko, keďže motiváciou mnohých je ich blaho. Blaho je používané ako jeden z prístupov na získanie motivácie. </a:t>
            </a:r>
            <a:endParaRPr lang="en-US" sz="2000"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226" name="BlokTextu 225">
            <a:extLst>
              <a:ext uri="{FF2B5EF4-FFF2-40B4-BE49-F238E27FC236}">
                <a16:creationId xmlns:a16="http://schemas.microsoft.com/office/drawing/2014/main" id="{3A2C661B-87B3-42C0-B1D7-8C531D8C9B91}"/>
              </a:ext>
            </a:extLst>
          </p:cNvPr>
          <p:cNvSpPr txBox="1"/>
          <p:nvPr/>
        </p:nvSpPr>
        <p:spPr>
          <a:xfrm>
            <a:off x="11003229" y="4921811"/>
            <a:ext cx="4532998" cy="4708981"/>
          </a:xfrm>
          <a:prstGeom prst="rect">
            <a:avLst/>
          </a:prstGeom>
          <a:noFill/>
        </p:spPr>
        <p:txBody>
          <a:bodyPr wrap="square" rtlCol="0">
            <a:spAutoFit/>
          </a:bodyPr>
          <a:lstStyle/>
          <a:p>
            <a:pPr algn="just"/>
            <a:r>
              <a:rPr lang="sk-SK" sz="2000" dirty="0">
                <a:solidFill>
                  <a:schemeClr val="accent5">
                    <a:lumMod val="50000"/>
                  </a:schemeClr>
                </a:solidFill>
                <a:latin typeface="Times New Roman" panose="02020603050405020304" pitchFamily="18" charset="0"/>
                <a:cs typeface="Times New Roman" panose="02020603050405020304" pitchFamily="18" charset="0"/>
              </a:rPr>
              <a:t>Teória plánovaného správania vznikla z teórie odôvodneného správania a je založená na rovnakom predpoklade, ale jej nový základný komponent je behaviorálny zámer. Behaviorálne zámery sú ovplyvňované postojom k pravdepodobnosti, že správanie bude mať chcený výsledok a subjektívnym vyhodnotením rizík a benefitov výsledku. Teória hovorí, že behaviorálne výkony záležia od motivácie (zámeru) a schopnosti (kontrole správania – aká náročná/reálna je možnosť meniť svoje správanie). Skladá sa zo šiestich konštruktov:</a:t>
            </a:r>
            <a:endParaRPr lang="en-US" sz="2000"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227" name="BlokTextu 226">
            <a:extLst>
              <a:ext uri="{FF2B5EF4-FFF2-40B4-BE49-F238E27FC236}">
                <a16:creationId xmlns:a16="http://schemas.microsoft.com/office/drawing/2014/main" id="{7CB9FA3B-2FC1-46B6-8906-CA57BE390C9F}"/>
              </a:ext>
            </a:extLst>
          </p:cNvPr>
          <p:cNvSpPr txBox="1"/>
          <p:nvPr/>
        </p:nvSpPr>
        <p:spPr>
          <a:xfrm>
            <a:off x="15680256" y="8550613"/>
            <a:ext cx="5183221" cy="707886"/>
          </a:xfrm>
          <a:prstGeom prst="rect">
            <a:avLst/>
          </a:prstGeom>
          <a:noFill/>
        </p:spPr>
        <p:txBody>
          <a:bodyPr wrap="square" rtlCol="0">
            <a:spAutoFit/>
          </a:bodyPr>
          <a:lstStyle/>
          <a:p>
            <a:pPr algn="ctr"/>
            <a:r>
              <a:rPr lang="sk-SK" sz="2000" dirty="0">
                <a:solidFill>
                  <a:schemeClr val="accent5">
                    <a:lumMod val="50000"/>
                  </a:schemeClr>
                </a:solidFill>
                <a:latin typeface="Times New Roman" panose="02020603050405020304" pitchFamily="18" charset="0"/>
                <a:cs typeface="Times New Roman" panose="02020603050405020304" pitchFamily="18" charset="0"/>
              </a:rPr>
              <a:t>Obr. 4 teória odôvodneného a plánovaného správania</a:t>
            </a:r>
            <a:endParaRPr lang="en-US" sz="2000"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229" name="BlokTextu 228">
            <a:extLst>
              <a:ext uri="{FF2B5EF4-FFF2-40B4-BE49-F238E27FC236}">
                <a16:creationId xmlns:a16="http://schemas.microsoft.com/office/drawing/2014/main" id="{ACCC464D-4AA1-4BAE-BB45-A8106A528E1E}"/>
              </a:ext>
            </a:extLst>
          </p:cNvPr>
          <p:cNvSpPr txBox="1"/>
          <p:nvPr/>
        </p:nvSpPr>
        <p:spPr>
          <a:xfrm>
            <a:off x="461625" y="24966104"/>
            <a:ext cx="10069557" cy="707886"/>
          </a:xfrm>
          <a:prstGeom prst="rect">
            <a:avLst/>
          </a:prstGeom>
          <a:noFill/>
        </p:spPr>
        <p:txBody>
          <a:bodyPr wrap="square" rtlCol="0">
            <a:spAutoFit/>
          </a:bodyPr>
          <a:lstStyle/>
          <a:p>
            <a:pPr algn="just"/>
            <a:r>
              <a:rPr lang="sk-SK" sz="2000" dirty="0">
                <a:solidFill>
                  <a:schemeClr val="accent5">
                    <a:lumMod val="50000"/>
                  </a:schemeClr>
                </a:solidFill>
                <a:latin typeface="Times New Roman" panose="02020603050405020304" pitchFamily="18" charset="0"/>
                <a:cs typeface="Times New Roman" panose="02020603050405020304" pitchFamily="18" charset="0"/>
              </a:rPr>
              <a:t>napríklad sankcii za nedodržanie bezpečnostných noriem alebo s túžbou dosiahnuť niečo pozitívne.</a:t>
            </a:r>
            <a:endParaRPr lang="en-US" sz="2000" dirty="0">
              <a:latin typeface="Times New Roman" panose="02020603050405020304" pitchFamily="18" charset="0"/>
              <a:cs typeface="Times New Roman" panose="02020603050405020304" pitchFamily="18" charset="0"/>
            </a:endParaRPr>
          </a:p>
        </p:txBody>
      </p:sp>
      <p:sp>
        <p:nvSpPr>
          <p:cNvPr id="230" name="BlokTextu 229">
            <a:extLst>
              <a:ext uri="{FF2B5EF4-FFF2-40B4-BE49-F238E27FC236}">
                <a16:creationId xmlns:a16="http://schemas.microsoft.com/office/drawing/2014/main" id="{0E3E6848-8AAD-4268-B015-0EBDF0225045}"/>
              </a:ext>
            </a:extLst>
          </p:cNvPr>
          <p:cNvSpPr txBox="1"/>
          <p:nvPr/>
        </p:nvSpPr>
        <p:spPr>
          <a:xfrm>
            <a:off x="10865918" y="9537724"/>
            <a:ext cx="10067979" cy="1631216"/>
          </a:xfrm>
          <a:prstGeom prst="rect">
            <a:avLst/>
          </a:prstGeom>
          <a:noFill/>
        </p:spPr>
        <p:txBody>
          <a:bodyPr wrap="square" rtlCol="0">
            <a:spAutoFit/>
          </a:bodyPr>
          <a:lstStyle/>
          <a:p>
            <a:pPr algn="just"/>
            <a:r>
              <a:rPr lang="sk-SK" sz="2000" dirty="0">
                <a:solidFill>
                  <a:schemeClr val="accent5">
                    <a:lumMod val="50000"/>
                  </a:schemeClr>
                </a:solidFill>
                <a:latin typeface="Times New Roman" panose="02020603050405020304" pitchFamily="18" charset="0"/>
                <a:cs typeface="Times New Roman" panose="02020603050405020304" pitchFamily="18" charset="0"/>
              </a:rPr>
              <a:t>postoje, zámery, úmysly, subjektívne normy, sociálne normy, vnímaná moc, vnímaná kontrola správania. Posledné dve sú veľmi dôležité pri tvorbe kampane. Vnímaná moc je prítomnosť faktorov, ktoré môžu uľahčiť alebo brániť vykonaniu činnosti, patriacej ku správaniu tak, ako ich vníma daný človek. Vnímaná kontrola správania je to, do akej miery si človek myslí, že má kontrolu nad tým, čo robí.</a:t>
            </a:r>
            <a:endParaRPr lang="en-US" sz="2000" dirty="0">
              <a:solidFill>
                <a:schemeClr val="accent5">
                  <a:lumMod val="50000"/>
                </a:schemeClr>
              </a:solidFill>
              <a:latin typeface="Times New Roman" panose="02020603050405020304" pitchFamily="18" charset="0"/>
              <a:cs typeface="Times New Roman" panose="02020603050405020304" pitchFamily="18" charset="0"/>
            </a:endParaRPr>
          </a:p>
        </p:txBody>
      </p:sp>
      <p:pic>
        <p:nvPicPr>
          <p:cNvPr id="231" name="Obrázok 230">
            <a:extLst>
              <a:ext uri="{FF2B5EF4-FFF2-40B4-BE49-F238E27FC236}">
                <a16:creationId xmlns:a16="http://schemas.microsoft.com/office/drawing/2014/main" id="{DA69F8EC-3A9E-4F9F-BC96-A9619E82D6E8}"/>
              </a:ext>
            </a:extLst>
          </p:cNvPr>
          <p:cNvPicPr>
            <a:picLocks noChangeAspect="1"/>
          </p:cNvPicPr>
          <p:nvPr/>
        </p:nvPicPr>
        <p:blipFill>
          <a:blip r:embed="rId7"/>
          <a:stretch>
            <a:fillRect/>
          </a:stretch>
        </p:blipFill>
        <p:spPr>
          <a:xfrm>
            <a:off x="16418896" y="11503476"/>
            <a:ext cx="4515001" cy="2008487"/>
          </a:xfrm>
          <a:prstGeom prst="rect">
            <a:avLst/>
          </a:prstGeom>
        </p:spPr>
      </p:pic>
      <p:pic>
        <p:nvPicPr>
          <p:cNvPr id="234" name="Obrázok 233">
            <a:extLst>
              <a:ext uri="{FF2B5EF4-FFF2-40B4-BE49-F238E27FC236}">
                <a16:creationId xmlns:a16="http://schemas.microsoft.com/office/drawing/2014/main" id="{CEBBBB44-C06A-4D00-880C-1294CD65868D}"/>
              </a:ext>
            </a:extLst>
          </p:cNvPr>
          <p:cNvPicPr>
            <a:picLocks noChangeAspect="1"/>
          </p:cNvPicPr>
          <p:nvPr/>
        </p:nvPicPr>
        <p:blipFill>
          <a:blip r:embed="rId8"/>
          <a:stretch>
            <a:fillRect/>
          </a:stretch>
        </p:blipFill>
        <p:spPr>
          <a:xfrm>
            <a:off x="10865918" y="14339878"/>
            <a:ext cx="4478881" cy="2008487"/>
          </a:xfrm>
          <a:prstGeom prst="rect">
            <a:avLst/>
          </a:prstGeom>
        </p:spPr>
      </p:pic>
      <p:sp>
        <p:nvSpPr>
          <p:cNvPr id="235" name="BlokTextu 234">
            <a:extLst>
              <a:ext uri="{FF2B5EF4-FFF2-40B4-BE49-F238E27FC236}">
                <a16:creationId xmlns:a16="http://schemas.microsoft.com/office/drawing/2014/main" id="{5E670612-8639-4CD0-8055-BDAE69F91FF8}"/>
              </a:ext>
            </a:extLst>
          </p:cNvPr>
          <p:cNvSpPr txBox="1"/>
          <p:nvPr/>
        </p:nvSpPr>
        <p:spPr>
          <a:xfrm>
            <a:off x="10836189" y="11445601"/>
            <a:ext cx="5405998" cy="1631216"/>
          </a:xfrm>
          <a:prstGeom prst="rect">
            <a:avLst/>
          </a:prstGeom>
          <a:noFill/>
        </p:spPr>
        <p:txBody>
          <a:bodyPr wrap="square" rtlCol="0">
            <a:spAutoFit/>
          </a:bodyPr>
          <a:lstStyle/>
          <a:p>
            <a:pPr algn="just"/>
            <a:r>
              <a:rPr lang="en-US" sz="2000" dirty="0" err="1">
                <a:solidFill>
                  <a:schemeClr val="accent5">
                    <a:lumMod val="50000"/>
                  </a:schemeClr>
                </a:solidFill>
                <a:latin typeface="Times New Roman" panose="02020603050405020304" pitchFamily="18" charset="0"/>
                <a:cs typeface="Times New Roman" panose="02020603050405020304" pitchFamily="18" charset="0"/>
              </a:rPr>
              <a:t>Teória</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regulačného</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zamerania</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tvrdí</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že</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existujú</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dve</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spôsoby</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samoregulácie</a:t>
            </a:r>
            <a:r>
              <a:rPr lang="en-US" sz="2000" dirty="0">
                <a:solidFill>
                  <a:schemeClr val="accent5">
                    <a:lumMod val="50000"/>
                  </a:schemeClr>
                </a:solidFill>
                <a:latin typeface="Times New Roman" panose="02020603050405020304" pitchFamily="18" charset="0"/>
                <a:cs typeface="Times New Roman" panose="02020603050405020304" pitchFamily="18" charset="0"/>
              </a:rPr>
              <a:t>. V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promočne</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zameranom</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spôsobe</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sa</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správanie</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ľudí</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riadi</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potrebou</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dosiahnuť</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blaho</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túžbou</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dosiahnuť</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svoje</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ideálne</a:t>
            </a:r>
            <a:r>
              <a:rPr lang="en-US" sz="2000" dirty="0">
                <a:solidFill>
                  <a:schemeClr val="accent5">
                    <a:lumMod val="50000"/>
                  </a:schemeClr>
                </a:solidFill>
                <a:latin typeface="Times New Roman" panose="02020603050405020304" pitchFamily="18" charset="0"/>
                <a:cs typeface="Times New Roman" panose="02020603050405020304" pitchFamily="18" charset="0"/>
              </a:rPr>
              <a:t> ja a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dosiahnuť</a:t>
            </a:r>
            <a:r>
              <a:rPr 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US" sz="2000" dirty="0" err="1">
                <a:solidFill>
                  <a:schemeClr val="accent5">
                    <a:lumMod val="50000"/>
                  </a:schemeClr>
                </a:solidFill>
                <a:latin typeface="Times New Roman" panose="02020603050405020304" pitchFamily="18" charset="0"/>
                <a:cs typeface="Times New Roman" panose="02020603050405020304" pitchFamily="18" charset="0"/>
              </a:rPr>
              <a:t>zisky</a:t>
            </a:r>
            <a:r>
              <a:rPr lang="en-US" sz="2000" dirty="0">
                <a:solidFill>
                  <a:schemeClr val="accent5">
                    <a:lumMod val="50000"/>
                  </a:schemeClr>
                </a:solidFill>
                <a:latin typeface="Times New Roman" panose="02020603050405020304" pitchFamily="18" charset="0"/>
                <a:cs typeface="Times New Roman" panose="02020603050405020304" pitchFamily="18" charset="0"/>
              </a:rPr>
              <a:t>.</a:t>
            </a:r>
          </a:p>
        </p:txBody>
      </p:sp>
      <p:sp>
        <p:nvSpPr>
          <p:cNvPr id="239" name="BlokTextu 238">
            <a:extLst>
              <a:ext uri="{FF2B5EF4-FFF2-40B4-BE49-F238E27FC236}">
                <a16:creationId xmlns:a16="http://schemas.microsoft.com/office/drawing/2014/main" id="{73748B7B-4F3E-4718-A3C5-9DF3CB32070A}"/>
              </a:ext>
            </a:extLst>
          </p:cNvPr>
          <p:cNvSpPr txBox="1"/>
          <p:nvPr/>
        </p:nvSpPr>
        <p:spPr>
          <a:xfrm>
            <a:off x="16500816" y="13707867"/>
            <a:ext cx="4444581" cy="400110"/>
          </a:xfrm>
          <a:prstGeom prst="rect">
            <a:avLst/>
          </a:prstGeom>
          <a:noFill/>
        </p:spPr>
        <p:txBody>
          <a:bodyPr wrap="square" rtlCol="0">
            <a:spAutoFit/>
          </a:bodyPr>
          <a:lstStyle/>
          <a:p>
            <a:pPr algn="ctr"/>
            <a:r>
              <a:rPr lang="sk-SK" sz="2000" dirty="0">
                <a:solidFill>
                  <a:srgbClr val="002060"/>
                </a:solidFill>
                <a:latin typeface="Times New Roman" panose="02020603050405020304" pitchFamily="18" charset="0"/>
                <a:cs typeface="Times New Roman" panose="02020603050405020304" pitchFamily="18" charset="0"/>
              </a:rPr>
              <a:t>Obr. 5 promočné zameranie</a:t>
            </a:r>
            <a:endParaRPr lang="en-US" sz="2000" dirty="0">
              <a:solidFill>
                <a:srgbClr val="002060"/>
              </a:solidFill>
              <a:latin typeface="Times New Roman" panose="02020603050405020304" pitchFamily="18" charset="0"/>
              <a:cs typeface="Times New Roman" panose="02020603050405020304" pitchFamily="18" charset="0"/>
            </a:endParaRPr>
          </a:p>
        </p:txBody>
      </p:sp>
      <p:sp>
        <p:nvSpPr>
          <p:cNvPr id="55" name="BlokTextu 54">
            <a:extLst>
              <a:ext uri="{FF2B5EF4-FFF2-40B4-BE49-F238E27FC236}">
                <a16:creationId xmlns:a16="http://schemas.microsoft.com/office/drawing/2014/main" id="{E5683E10-C199-4741-8C22-A819C1AAC668}"/>
              </a:ext>
            </a:extLst>
          </p:cNvPr>
          <p:cNvSpPr txBox="1"/>
          <p:nvPr/>
        </p:nvSpPr>
        <p:spPr>
          <a:xfrm>
            <a:off x="10865918" y="16609884"/>
            <a:ext cx="4444581" cy="400110"/>
          </a:xfrm>
          <a:prstGeom prst="rect">
            <a:avLst/>
          </a:prstGeom>
          <a:noFill/>
        </p:spPr>
        <p:txBody>
          <a:bodyPr wrap="square" rtlCol="0">
            <a:spAutoFit/>
          </a:bodyPr>
          <a:lstStyle/>
          <a:p>
            <a:pPr algn="ctr"/>
            <a:r>
              <a:rPr lang="sk-SK" sz="2000" dirty="0">
                <a:solidFill>
                  <a:srgbClr val="002060"/>
                </a:solidFill>
                <a:latin typeface="Times New Roman" panose="02020603050405020304" pitchFamily="18" charset="0"/>
                <a:cs typeface="Times New Roman" panose="02020603050405020304" pitchFamily="18" charset="0"/>
              </a:rPr>
              <a:t>Obr. 6 prevenčné zameranie</a:t>
            </a:r>
            <a:endParaRPr lang="en-US" sz="2000" dirty="0">
              <a:solidFill>
                <a:srgbClr val="002060"/>
              </a:solidFill>
              <a:latin typeface="Times New Roman" panose="02020603050405020304" pitchFamily="18" charset="0"/>
              <a:cs typeface="Times New Roman" panose="02020603050405020304" pitchFamily="18" charset="0"/>
            </a:endParaRPr>
          </a:p>
        </p:txBody>
      </p:sp>
      <p:sp>
        <p:nvSpPr>
          <p:cNvPr id="243" name="BlokTextu 242">
            <a:extLst>
              <a:ext uri="{FF2B5EF4-FFF2-40B4-BE49-F238E27FC236}">
                <a16:creationId xmlns:a16="http://schemas.microsoft.com/office/drawing/2014/main" id="{030EFF2B-14B3-44EA-8D52-F8AA6FC6D1D6}"/>
              </a:ext>
            </a:extLst>
          </p:cNvPr>
          <p:cNvSpPr txBox="1"/>
          <p:nvPr/>
        </p:nvSpPr>
        <p:spPr>
          <a:xfrm>
            <a:off x="15536227" y="14212462"/>
            <a:ext cx="5396847" cy="2554545"/>
          </a:xfrm>
          <a:prstGeom prst="rect">
            <a:avLst/>
          </a:prstGeom>
          <a:noFill/>
        </p:spPr>
        <p:txBody>
          <a:bodyPr wrap="square" rtlCol="0">
            <a:spAutoFit/>
          </a:bodyPr>
          <a:lstStyle/>
          <a:p>
            <a:pPr algn="just"/>
            <a:r>
              <a:rPr lang="sk-SK" sz="2000" dirty="0">
                <a:solidFill>
                  <a:schemeClr val="accent5">
                    <a:lumMod val="50000"/>
                  </a:schemeClr>
                </a:solidFill>
                <a:latin typeface="Times New Roman" panose="02020603050405020304" pitchFamily="18" charset="0"/>
                <a:cs typeface="Times New Roman" panose="02020603050405020304" pitchFamily="18" charset="0"/>
              </a:rPr>
              <a:t>V prevenčne zameranom spôsobe samoregulácie sa správanie ľudí riadi potrebou cítiť sa bezpečne a potrebou zosúladiť svoje ja s tým ja, ktorým by podľa vlastného presvedčenia mali byť. To dosahujú plnením povinností a nariadení, prípadne morálneho kódu. Prevencia sa prejavuje tak, že namiesto toho, aby sa primárne snažili o zisk, je ich snaha smerovaná k tomu, aby sa vyhli stratám. </a:t>
            </a:r>
            <a:endParaRPr lang="en-US" sz="2000" dirty="0">
              <a:solidFill>
                <a:schemeClr val="accent5">
                  <a:lumMod val="50000"/>
                </a:schemeClr>
              </a:solidFill>
              <a:latin typeface="Times New Roman" panose="02020603050405020304" pitchFamily="18" charset="0"/>
              <a:cs typeface="Times New Roman" panose="02020603050405020304" pitchFamily="18" charset="0"/>
            </a:endParaRPr>
          </a:p>
        </p:txBody>
      </p:sp>
      <p:pic>
        <p:nvPicPr>
          <p:cNvPr id="245" name="Obrázok 244">
            <a:extLst>
              <a:ext uri="{FF2B5EF4-FFF2-40B4-BE49-F238E27FC236}">
                <a16:creationId xmlns:a16="http://schemas.microsoft.com/office/drawing/2014/main" id="{637E39AB-B84D-456D-99FB-AF9FEDA9B3BB}"/>
              </a:ext>
            </a:extLst>
          </p:cNvPr>
          <p:cNvPicPr>
            <a:picLocks noChangeAspect="1"/>
          </p:cNvPicPr>
          <p:nvPr/>
        </p:nvPicPr>
        <p:blipFill>
          <a:blip r:embed="rId9"/>
          <a:stretch>
            <a:fillRect/>
          </a:stretch>
        </p:blipFill>
        <p:spPr>
          <a:xfrm>
            <a:off x="16369516" y="17394361"/>
            <a:ext cx="4569181" cy="3017234"/>
          </a:xfrm>
          <a:prstGeom prst="rect">
            <a:avLst/>
          </a:prstGeom>
        </p:spPr>
      </p:pic>
      <p:sp>
        <p:nvSpPr>
          <p:cNvPr id="246" name="BlokTextu 245">
            <a:extLst>
              <a:ext uri="{FF2B5EF4-FFF2-40B4-BE49-F238E27FC236}">
                <a16:creationId xmlns:a16="http://schemas.microsoft.com/office/drawing/2014/main" id="{063C320B-FEC7-4439-A1B6-8FCE7F145CE5}"/>
              </a:ext>
            </a:extLst>
          </p:cNvPr>
          <p:cNvSpPr txBox="1"/>
          <p:nvPr/>
        </p:nvSpPr>
        <p:spPr>
          <a:xfrm>
            <a:off x="10883078" y="17301797"/>
            <a:ext cx="5377339" cy="2862322"/>
          </a:xfrm>
          <a:prstGeom prst="rect">
            <a:avLst/>
          </a:prstGeom>
          <a:noFill/>
        </p:spPr>
        <p:txBody>
          <a:bodyPr wrap="square" rtlCol="0">
            <a:spAutoFit/>
          </a:bodyPr>
          <a:lstStyle/>
          <a:p>
            <a:pPr algn="just"/>
            <a:r>
              <a:rPr lang="sk-SK" sz="2000" dirty="0">
                <a:solidFill>
                  <a:srgbClr val="002060"/>
                </a:solidFill>
                <a:latin typeface="Times New Roman" panose="02020603050405020304" pitchFamily="18" charset="0"/>
                <a:cs typeface="Times New Roman" panose="02020603050405020304" pitchFamily="18" charset="0"/>
              </a:rPr>
              <a:t>Téme adopcie preventívneho správania sa venuje aj teória seba účinnosti, podľa ktorej táto adopcia závisí od troch faktorov, ktoré je potrebné v kampani na zvyšovanie povedomia docieliť. Prvým je uvedomenie si, že osobe hrozí riziko, druhým je očakávanie, že daná zmena správania redukuje riziko a tretím je presvedčenie človeka, že je dosť schopný na to, aby sa začal správať preventívne alebo nesprával sa rizikovo. </a:t>
            </a:r>
            <a:endParaRPr lang="en-US" sz="2000" dirty="0">
              <a:solidFill>
                <a:srgbClr val="002060"/>
              </a:solidFill>
              <a:latin typeface="Times New Roman" panose="02020603050405020304" pitchFamily="18" charset="0"/>
              <a:cs typeface="Times New Roman" panose="02020603050405020304" pitchFamily="18" charset="0"/>
            </a:endParaRPr>
          </a:p>
        </p:txBody>
      </p:sp>
      <p:sp>
        <p:nvSpPr>
          <p:cNvPr id="247" name="BlokTextu 246">
            <a:extLst>
              <a:ext uri="{FF2B5EF4-FFF2-40B4-BE49-F238E27FC236}">
                <a16:creationId xmlns:a16="http://schemas.microsoft.com/office/drawing/2014/main" id="{B84DF645-25F4-4082-8A45-397F68AD73E4}"/>
              </a:ext>
            </a:extLst>
          </p:cNvPr>
          <p:cNvSpPr txBox="1"/>
          <p:nvPr/>
        </p:nvSpPr>
        <p:spPr>
          <a:xfrm>
            <a:off x="16376216" y="20491098"/>
            <a:ext cx="4569181" cy="707886"/>
          </a:xfrm>
          <a:prstGeom prst="rect">
            <a:avLst/>
          </a:prstGeom>
          <a:noFill/>
        </p:spPr>
        <p:txBody>
          <a:bodyPr wrap="square" rtlCol="0">
            <a:spAutoFit/>
          </a:bodyPr>
          <a:lstStyle/>
          <a:p>
            <a:pPr algn="ctr"/>
            <a:r>
              <a:rPr lang="sk-SK" sz="2000" dirty="0">
                <a:solidFill>
                  <a:schemeClr val="accent5">
                    <a:lumMod val="50000"/>
                  </a:schemeClr>
                </a:solidFill>
                <a:latin typeface="Times New Roman" panose="02020603050405020304" pitchFamily="18" charset="0"/>
                <a:cs typeface="Times New Roman" panose="02020603050405020304" pitchFamily="18" charset="0"/>
              </a:rPr>
              <a:t>Obr. 7 </a:t>
            </a:r>
            <a:r>
              <a:rPr lang="sk-SK" sz="2000" dirty="0" err="1">
                <a:solidFill>
                  <a:schemeClr val="accent5">
                    <a:lumMod val="50000"/>
                  </a:schemeClr>
                </a:solidFill>
                <a:latin typeface="Times New Roman" panose="02020603050405020304" pitchFamily="18" charset="0"/>
                <a:cs typeface="Times New Roman" panose="02020603050405020304" pitchFamily="18" charset="0"/>
              </a:rPr>
              <a:t>Bandurov</a:t>
            </a:r>
            <a:r>
              <a:rPr lang="sk-SK" sz="2000" dirty="0">
                <a:solidFill>
                  <a:schemeClr val="accent5">
                    <a:lumMod val="50000"/>
                  </a:schemeClr>
                </a:solidFill>
                <a:latin typeface="Times New Roman" panose="02020603050405020304" pitchFamily="18" charset="0"/>
                <a:cs typeface="Times New Roman" panose="02020603050405020304" pitchFamily="18" charset="0"/>
              </a:rPr>
              <a:t> model očakávaní seba účinnosti</a:t>
            </a:r>
            <a:endParaRPr lang="en-US" sz="2000" dirty="0">
              <a:solidFill>
                <a:schemeClr val="accent5">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2088974"/>
      </p:ext>
    </p:extLst>
  </p:cSld>
  <p:clrMapOvr>
    <a:masterClrMapping/>
  </p:clrMapOvr>
</p:sld>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375</TotalTime>
  <Words>691</Words>
  <Application>Microsoft Office PowerPoint</Application>
  <PresentationFormat>Vlastná</PresentationFormat>
  <Paragraphs>35</Paragraphs>
  <Slides>1</Slides>
  <Notes>1</Notes>
  <HiddenSlides>0</HiddenSlides>
  <MMClips>0</MMClips>
  <ScaleCrop>false</ScaleCrop>
  <HeadingPairs>
    <vt:vector size="8" baseType="variant">
      <vt:variant>
        <vt:lpstr>Použité písma</vt:lpstr>
      </vt:variant>
      <vt:variant>
        <vt:i4>4</vt:i4>
      </vt:variant>
      <vt:variant>
        <vt:lpstr>Motív</vt:lpstr>
      </vt:variant>
      <vt:variant>
        <vt:i4>2</vt:i4>
      </vt:variant>
      <vt:variant>
        <vt:lpstr>Vložené servery OLE</vt:lpstr>
      </vt:variant>
      <vt:variant>
        <vt:i4>1</vt:i4>
      </vt:variant>
      <vt:variant>
        <vt:lpstr>Nadpisy snímok</vt:lpstr>
      </vt:variant>
      <vt:variant>
        <vt:i4>1</vt:i4>
      </vt:variant>
    </vt:vector>
  </HeadingPairs>
  <TitlesOfParts>
    <vt:vector size="8" baseType="lpstr">
      <vt:lpstr>Arial</vt:lpstr>
      <vt:lpstr>Calibri</vt:lpstr>
      <vt:lpstr>Times New Roman</vt:lpstr>
      <vt:lpstr>Trebuchet MS</vt:lpstr>
      <vt:lpstr>PosterPresentations.com-100CMx140CM</vt:lpstr>
      <vt:lpstr>Classic - Wide Center</vt:lpstr>
      <vt:lpstr>Image</vt:lpstr>
      <vt:lpstr>Prezentácia programu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Peťo Chomič</cp:lastModifiedBy>
  <cp:revision>51</cp:revision>
  <dcterms:created xsi:type="dcterms:W3CDTF">2012-02-10T00:21:22Z</dcterms:created>
  <dcterms:modified xsi:type="dcterms:W3CDTF">2018-04-30T21:38:32Z</dcterms:modified>
</cp:coreProperties>
</file>