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81" r:id="rId4"/>
    <p:sldId id="282" r:id="rId5"/>
    <p:sldId id="283" r:id="rId6"/>
    <p:sldId id="284" r:id="rId7"/>
    <p:sldId id="268" r:id="rId8"/>
    <p:sldId id="285" r:id="rId9"/>
    <p:sldId id="286" r:id="rId10"/>
    <p:sldId id="261" r:id="rId11"/>
    <p:sldId id="273" r:id="rId12"/>
    <p:sldId id="290" r:id="rId13"/>
    <p:sldId id="287" r:id="rId14"/>
    <p:sldId id="289" r:id="rId15"/>
    <p:sldId id="288" r:id="rId16"/>
    <p:sldId id="280" r:id="rId17"/>
    <p:sldId id="291" r:id="rId18"/>
    <p:sldId id="292" r:id="rId19"/>
    <p:sldId id="293" r:id="rId20"/>
    <p:sldId id="294" r:id="rId21"/>
    <p:sldId id="295" r:id="rId22"/>
    <p:sldId id="263" r:id="rId2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F69A20-83C7-432D-B127-0BDD82EF7D11}" v="191" dt="2023-11-22T14:46:58.543"/>
    <p1510:client id="{6AC10755-463B-BD02-07C4-822484736F02}" v="1102" dt="2023-11-22T15:40:11.689"/>
    <p1510:client id="{A47DCFF1-197C-75E8-A620-10E33AD368B4}" v="175" dt="2023-11-22T18:49:04.767"/>
    <p1510:client id="{F14F0141-53E6-46B6-B95C-B6F3B6CA0111}" v="916" dt="2023-11-22T17:17:55.5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920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02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8980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0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0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661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07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6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297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876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317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E55F0-49D3-47F0-9F7C-B48EBAF4ED8F}" type="datetimeFigureOut">
              <a:rPr lang="sk-SK" smtClean="0"/>
              <a:t>22. 11. 2023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1342B-065B-40C6-A6BB-D997923519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524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: zaoblené rohy 3">
            <a:extLst>
              <a:ext uri="{FF2B5EF4-FFF2-40B4-BE49-F238E27FC236}">
                <a16:creationId xmlns:a16="http://schemas.microsoft.com/office/drawing/2014/main" id="{5B8D6E8D-8091-52E9-AF25-AA8F38EB8BD7}"/>
              </a:ext>
            </a:extLst>
          </p:cNvPr>
          <p:cNvSpPr/>
          <p:nvPr/>
        </p:nvSpPr>
        <p:spPr>
          <a:xfrm>
            <a:off x="1559302" y="921007"/>
            <a:ext cx="9083417" cy="141004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0B1C4B9D-3AEE-6B21-B2B9-896E4B929506}"/>
              </a:ext>
            </a:extLst>
          </p:cNvPr>
          <p:cNvSpPr txBox="1"/>
          <p:nvPr/>
        </p:nvSpPr>
        <p:spPr>
          <a:xfrm>
            <a:off x="1922511" y="1106001"/>
            <a:ext cx="834141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000" b="1" dirty="0">
                <a:ea typeface="+mn-lt"/>
                <a:cs typeface="+mn-lt"/>
              </a:rPr>
              <a:t>Analýza vzťahov súdnych rozhodnutí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F5AE2A5D-161C-113D-308E-8AA3B059D8A6}"/>
              </a:ext>
            </a:extLst>
          </p:cNvPr>
          <p:cNvSpPr txBox="1"/>
          <p:nvPr/>
        </p:nvSpPr>
        <p:spPr>
          <a:xfrm>
            <a:off x="2667002" y="1717007"/>
            <a:ext cx="6487025" cy="3793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sk-SK" b="1" dirty="0">
                <a:ea typeface="+mn-lt"/>
                <a:cs typeface="+mn-lt"/>
              </a:rPr>
              <a:t>Univerzita Pavla Jozefa Šafárika v Košiciach Prírodovedecká fakulta</a:t>
            </a:r>
            <a:endParaRPr lang="sk-SK" b="1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CAF3DA2C-F204-943F-7088-C685506D93EA}"/>
              </a:ext>
            </a:extLst>
          </p:cNvPr>
          <p:cNvSpPr txBox="1"/>
          <p:nvPr/>
        </p:nvSpPr>
        <p:spPr>
          <a:xfrm>
            <a:off x="606594" y="3860132"/>
            <a:ext cx="6321591" cy="25237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dirty="0">
                <a:ea typeface="+mn-lt"/>
                <a:cs typeface="+mn-lt"/>
              </a:rPr>
              <a:t>Vedúci práce: </a:t>
            </a:r>
            <a:r>
              <a:rPr lang="sk-SK" sz="2800" b="1" dirty="0">
                <a:ea typeface="+mn-lt"/>
                <a:cs typeface="+mn-lt"/>
              </a:rPr>
              <a:t>RNDr. Peter </a:t>
            </a:r>
            <a:r>
              <a:rPr lang="sk-SK" sz="2800" b="1" dirty="0" err="1">
                <a:ea typeface="+mn-lt"/>
                <a:cs typeface="+mn-lt"/>
              </a:rPr>
              <a:t>Gurský</a:t>
            </a:r>
            <a:r>
              <a:rPr lang="sk-SK" sz="2800" b="1" dirty="0">
                <a:ea typeface="+mn-lt"/>
                <a:cs typeface="+mn-lt"/>
              </a:rPr>
              <a:t>, PhD.</a:t>
            </a:r>
            <a:endParaRPr lang="sk-SK" sz="2800" dirty="0">
              <a:ea typeface="+mn-lt"/>
              <a:cs typeface="+mn-lt"/>
            </a:endParaRPr>
          </a:p>
          <a:p>
            <a:endParaRPr lang="sk-SK" sz="2800" b="1" dirty="0">
              <a:ea typeface="+mn-lt"/>
              <a:cs typeface="+mn-lt"/>
            </a:endParaRPr>
          </a:p>
          <a:p>
            <a:r>
              <a:rPr lang="sk-SK" sz="2800" dirty="0">
                <a:ea typeface="+mn-lt"/>
                <a:cs typeface="+mn-lt"/>
              </a:rPr>
              <a:t>Konzultant: </a:t>
            </a:r>
            <a:r>
              <a:rPr lang="sk-SK" sz="2800" b="1" dirty="0">
                <a:ea typeface="+mn-lt"/>
                <a:cs typeface="+mn-lt"/>
              </a:rPr>
              <a:t>RNDr. Dávid Varga</a:t>
            </a:r>
            <a:endParaRPr lang="sk-SK" b="1" dirty="0">
              <a:ea typeface="+mn-lt"/>
              <a:cs typeface="+mn-lt"/>
            </a:endParaRPr>
          </a:p>
          <a:p>
            <a:endParaRPr lang="sk-SK" sz="2800" dirty="0">
              <a:ea typeface="+mn-lt"/>
              <a:cs typeface="+mn-lt"/>
            </a:endParaRPr>
          </a:p>
          <a:p>
            <a:r>
              <a:rPr lang="sk-SK" sz="2800" dirty="0">
                <a:ea typeface="+mn-lt"/>
                <a:cs typeface="+mn-lt"/>
              </a:rPr>
              <a:t>Študent: </a:t>
            </a:r>
            <a:r>
              <a:rPr lang="sk-SK" sz="2800" b="1" dirty="0">
                <a:ea typeface="+mn-lt"/>
                <a:cs typeface="+mn-lt"/>
              </a:rPr>
              <a:t>Bc. Martin </a:t>
            </a:r>
            <a:r>
              <a:rPr lang="sk-SK" sz="2800" b="1" err="1">
                <a:ea typeface="+mn-lt"/>
                <a:cs typeface="+mn-lt"/>
              </a:rPr>
              <a:t>Gojdič</a:t>
            </a:r>
            <a:r>
              <a:rPr lang="sk-SK" sz="2800" b="1" dirty="0">
                <a:ea typeface="+mn-lt"/>
                <a:cs typeface="+mn-lt"/>
              </a:rPr>
              <a:t> </a:t>
            </a:r>
            <a:r>
              <a:rPr lang="sk-SK" sz="2800" dirty="0">
                <a:ea typeface="+mn-lt"/>
                <a:cs typeface="+mn-lt"/>
              </a:rPr>
              <a:t>  </a:t>
            </a:r>
            <a:endParaRPr lang="sk-SK">
              <a:ea typeface="Calibri"/>
              <a:cs typeface="Calibri"/>
            </a:endParaRPr>
          </a:p>
          <a:p>
            <a:pPr algn="l"/>
            <a:endParaRPr lang="sk-SK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655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299431"/>
            <a:ext cx="1159135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3. Modelovanie vzťahov súdnych rozhodnutí v sémantickom grafe</a:t>
            </a: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2118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299431"/>
            <a:ext cx="1159135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3. Modelovanie vzťahov súdnych rozhodnutí v sémantickom grafe</a:t>
            </a: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1214326" y="2111871"/>
            <a:ext cx="971806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Využívaný na reprezentáciu znalostí extrahovaných z rozhodnutí EÚ súdov a legislatívy EU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89397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299431"/>
            <a:ext cx="1159135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3. Modelovanie vzťahov súdnych rozhodnutí v sémantickom grafe</a:t>
            </a: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1214326" y="2111871"/>
            <a:ext cx="9718068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Využívaný na reprezentáciu znalostí extrahovaných z rozhodnutí EÚ súdov a legislatívy EU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Univerzálny modelovací nástroj</a:t>
            </a:r>
            <a:endParaRPr lang="sk-SK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5957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299431"/>
            <a:ext cx="1159135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3. Modelovanie vzťahov súdnych rozhodnutí v sémantickom grafe</a:t>
            </a: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1214326" y="2111871"/>
            <a:ext cx="9718068" cy="310854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Využívaný na reprezentáciu znalostí extrahovaných z rozhodnutí EÚ súdov a legislatívy EU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Univerzálny modelovací nástroj</a:t>
            </a:r>
            <a:endParaRPr lang="sk-SK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endParaRPr lang="sk-SK" sz="2800" b="1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Objekty/entity (uzly) a vzťahy medzi nimi (šípky)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30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299431"/>
            <a:ext cx="1159135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3. Modelovanie vzťahov súdnych rozhodnutí v sémantickom grafe</a:t>
            </a: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1214326" y="2111871"/>
            <a:ext cx="9718068" cy="39703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Využívaný na reprezentáciu znalostí extrahovaných z rozhodnutí EÚ súdov a legislatívy EU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Univerzálny modelovací nástroj</a:t>
            </a:r>
            <a:endParaRPr lang="sk-SK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endParaRPr lang="sk-SK" sz="2800" b="1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Objekty/entity (uzly) a vzťahy medzi nimi (šípky)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Obmedzenia popísané pomocou deskriptívnej logiky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55796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299431"/>
            <a:ext cx="11591352" cy="181588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3. Modelovanie vzťahov súdnych rozhodnutí v sémantickom grafe</a:t>
            </a: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  <a:p>
            <a:endParaRPr lang="sk-SK" sz="2800" b="1" dirty="0">
              <a:cs typeface="Calibri"/>
            </a:endParaRP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1214326" y="2111871"/>
            <a:ext cx="9718068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Využívaný na reprezentáciu znalostí extrahovaných z rozhodnutí EÚ súdov a legislatívy EU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Univerzálny modelovací nástroj</a:t>
            </a:r>
            <a:endParaRPr lang="sk-SK" dirty="0">
              <a:cs typeface="Calibri"/>
            </a:endParaRPr>
          </a:p>
          <a:p>
            <a:pPr marL="285750" indent="-285750">
              <a:buFont typeface="Calibri"/>
              <a:buChar char="-"/>
            </a:pPr>
            <a:endParaRPr lang="sk-SK" sz="2800" b="1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Objekty/entity (uzly) a vzťahy medzi nimi (šípky)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Obmedzenia popísané pomocou deskriptívnej logiky</a:t>
            </a:r>
          </a:p>
          <a:p>
            <a:pPr marL="285750" indent="-285750">
              <a:buFont typeface="Calibri"/>
              <a:buChar char="-"/>
            </a:pPr>
            <a:endParaRPr lang="sk-SK" sz="28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800" dirty="0">
                <a:ea typeface="Calibri" panose="020F0502020204030204"/>
                <a:cs typeface="Calibri" panose="020F0502020204030204"/>
              </a:rPr>
              <a:t>Možnosť odvodiť nové znalosti na základe už známych znalostí</a:t>
            </a:r>
          </a:p>
        </p:txBody>
      </p:sp>
    </p:spTree>
    <p:extLst>
      <p:ext uri="{BB962C8B-B14F-4D97-AF65-F5344CB8AC3E}">
        <p14:creationId xmlns:p14="http://schemas.microsoft.com/office/powerpoint/2010/main" val="1130382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cs typeface="Calibri"/>
              </a:rPr>
              <a:t>Prvé kroky</a:t>
            </a:r>
            <a:endParaRPr lang="sk-SK" sz="4800" b="1" dirty="0"/>
          </a:p>
        </p:txBody>
      </p:sp>
    </p:spTree>
    <p:extLst>
      <p:ext uri="{BB962C8B-B14F-4D97-AF65-F5344CB8AC3E}">
        <p14:creationId xmlns:p14="http://schemas.microsoft.com/office/powerpoint/2010/main" val="16350379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cs typeface="Calibri"/>
              </a:rPr>
              <a:t>Prvé kroky</a:t>
            </a:r>
            <a:endParaRPr lang="sk-SK" sz="4800" b="1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47212" y="1677820"/>
            <a:ext cx="12148750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odkazov zo slovenských rozhodnutí na EÚ normy a smernice a odkazov na rozhodnutia súdov EÚ aj odkazov z rozhodnutí EU súdov na slovenské rozhodnutia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77317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cs typeface="Calibri"/>
              </a:rPr>
              <a:t>Prvé kroky</a:t>
            </a:r>
            <a:endParaRPr lang="sk-SK" sz="4800" b="1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47212" y="1677820"/>
            <a:ext cx="1214875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odkazov zo slovenských rozhodnutí na EÚ normy a smernice a odkazov na rozhodnutia súdov EÚ aj odkazov z rozhodnutí EU súdov na slovenské rozhodnutia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Vytvorenie anotovanej sady rozhodnutí s odkazmi na legislatívu EÚ a rozhodnutia súdov EÚ a naopak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04413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cs typeface="Calibri"/>
              </a:rPr>
              <a:t>Prvé kroky</a:t>
            </a:r>
            <a:endParaRPr lang="sk-SK" sz="4800" b="1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47212" y="1677820"/>
            <a:ext cx="12148750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odkazov zo slovenských rozhodnutí na EÚ normy a smernice a odkazov na rozhodnutia súdov EÚ aj odkazov z rozhodnutí EU súdov na slovenské rozhodnutia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Vytvorenie anotovanej sady rozhodnutí s odkazmi na legislatívu EÚ a rozhodnutia súdov EÚ a naopak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Oboznámenie sa s jazykmi sémantického webu: RDF, OWL, deskriptívna logika,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dopytovací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jazyk SPARQL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4232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077583"/>
            <a:ext cx="1159135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1.Analýza súčasného stavu v oblasti odhaľovania odkazov a pridružených informácií v právnych textoch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1290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cs typeface="Calibri"/>
              </a:rPr>
              <a:t>Prvé kroky</a:t>
            </a:r>
            <a:endParaRPr lang="sk-SK" sz="4800" b="1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47212" y="1677820"/>
            <a:ext cx="12148750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odkazov zo slovenských rozhodnutí na EÚ normy a smernice a odkazov na rozhodnutia súdov EÚ aj odkazov z rozhodnutí EU súdov na slovenské rozhodnutia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Vytvorenie anotovanej sady rozhodnutí s odkazmi na legislatívu EÚ a rozhodnutia súdov EÚ a naopak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Oboznámenie sa s jazykmi sémantického webu: RDF, OWL, deskriptívna logika,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dopytovací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jazyk SPARQL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Oboznámenie s technológiami a nástrojmi pre tvorbu a prácu so sémantickým grafom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50607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cs typeface="Calibri"/>
              </a:rPr>
              <a:t>Prvé kroky</a:t>
            </a:r>
            <a:endParaRPr lang="sk-SK" sz="4800" b="1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47212" y="1677820"/>
            <a:ext cx="12148750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odkazov zo slovenských rozhodnutí na EÚ normy a smernice a odkazov na rozhodnutia súdov EÚ aj odkazov z rozhodnutí EU súdov na slovenské rozhodnutia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Vytvorenie anotovanej sady rozhodnutí s odkazmi na legislatívu EÚ a rozhodnutia súdov EÚ a naopak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Oboznámenie sa s jazykmi sémantického webu: RDF, OWL, deskriptívna logika,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dopytovací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jazyk SPARQL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Oboznámenie s technológiami a nástrojmi pre tvorbu a prácu so sémantickým grafom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schém a modelov sémantického webu používaných v EÚ inštitúciách</a:t>
            </a:r>
          </a:p>
        </p:txBody>
      </p:sp>
    </p:spTree>
    <p:extLst>
      <p:ext uri="{BB962C8B-B14F-4D97-AF65-F5344CB8AC3E}">
        <p14:creationId xmlns:p14="http://schemas.microsoft.com/office/powerpoint/2010/main" val="2884864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cs typeface="Calibri"/>
              </a:rPr>
              <a:t>Literatúra</a:t>
            </a:r>
            <a:endParaRPr lang="sk-SK" sz="4800" b="1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495B2F2D-11F4-0536-5586-1E66E7D2B28B}"/>
              </a:ext>
            </a:extLst>
          </p:cNvPr>
          <p:cNvSpPr txBox="1"/>
          <p:nvPr/>
        </p:nvSpPr>
        <p:spPr>
          <a:xfrm>
            <a:off x="510199" y="1417390"/>
            <a:ext cx="11299941" cy="63709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dirty="0">
                <a:ea typeface="+mn-lt"/>
                <a:cs typeface="+mn-lt"/>
              </a:rPr>
              <a:t>1.Peikert, Silvio, et al. "</a:t>
            </a:r>
            <a:r>
              <a:rPr lang="sk-SK" sz="2800" dirty="0" err="1">
                <a:ea typeface="+mn-lt"/>
                <a:cs typeface="+mn-lt"/>
              </a:rPr>
              <a:t>Extracting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References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from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German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Legal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Texts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ing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Named</a:t>
            </a:r>
            <a:r>
              <a:rPr lang="sk-SK" sz="2800" dirty="0">
                <a:ea typeface="+mn-lt"/>
                <a:cs typeface="+mn-lt"/>
              </a:rPr>
              <a:t> Entity Recognition1." (2022).</a:t>
            </a:r>
            <a:endParaRPr lang="sk-SK" sz="2800" dirty="0">
              <a:ea typeface="+mn-lt"/>
              <a:cs typeface="Calibri" panose="020F0502020204030204"/>
            </a:endParaRPr>
          </a:p>
          <a:p>
            <a:endParaRPr lang="sk-SK" sz="2800" dirty="0">
              <a:ea typeface="+mn-lt"/>
              <a:cs typeface="+mn-lt"/>
            </a:endParaRPr>
          </a:p>
          <a:p>
            <a:r>
              <a:rPr lang="sk-SK" sz="2800" dirty="0">
                <a:ea typeface="+mn-lt"/>
                <a:cs typeface="+mn-lt"/>
              </a:rPr>
              <a:t>2. </a:t>
            </a:r>
            <a:r>
              <a:rPr lang="sk-SK" sz="2800" dirty="0" err="1">
                <a:ea typeface="+mn-lt"/>
                <a:cs typeface="+mn-lt"/>
              </a:rPr>
              <a:t>Harašta</a:t>
            </a:r>
            <a:r>
              <a:rPr lang="sk-SK" sz="2800" dirty="0">
                <a:ea typeface="+mn-lt"/>
                <a:cs typeface="+mn-lt"/>
              </a:rPr>
              <a:t>, Jakub, et al. "</a:t>
            </a:r>
            <a:r>
              <a:rPr lang="sk-SK" sz="2800" dirty="0" err="1">
                <a:ea typeface="+mn-lt"/>
                <a:cs typeface="+mn-lt"/>
              </a:rPr>
              <a:t>Annotated</a:t>
            </a:r>
            <a:r>
              <a:rPr lang="sk-SK" sz="2800" dirty="0">
                <a:ea typeface="+mn-lt"/>
                <a:cs typeface="+mn-lt"/>
              </a:rPr>
              <a:t> Corpus of </a:t>
            </a:r>
            <a:r>
              <a:rPr lang="sk-SK" sz="2800" dirty="0" err="1">
                <a:ea typeface="+mn-lt"/>
                <a:cs typeface="+mn-lt"/>
              </a:rPr>
              <a:t>Czech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Case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Law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for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Reference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Recognition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Tasks</a:t>
            </a:r>
            <a:r>
              <a:rPr lang="sk-SK" sz="2800" dirty="0">
                <a:ea typeface="+mn-lt"/>
                <a:cs typeface="+mn-lt"/>
              </a:rPr>
              <a:t>." Text, </a:t>
            </a:r>
            <a:r>
              <a:rPr lang="sk-SK" sz="2800" dirty="0" err="1">
                <a:ea typeface="+mn-lt"/>
                <a:cs typeface="+mn-lt"/>
              </a:rPr>
              <a:t>Speech</a:t>
            </a:r>
            <a:r>
              <a:rPr lang="sk-SK" sz="2800" dirty="0">
                <a:ea typeface="+mn-lt"/>
                <a:cs typeface="+mn-lt"/>
              </a:rPr>
              <a:t>, and </a:t>
            </a:r>
            <a:r>
              <a:rPr lang="sk-SK" sz="2800" dirty="0" err="1">
                <a:ea typeface="+mn-lt"/>
                <a:cs typeface="+mn-lt"/>
              </a:rPr>
              <a:t>Dialogue</a:t>
            </a:r>
            <a:r>
              <a:rPr lang="sk-SK" sz="2800" dirty="0">
                <a:ea typeface="+mn-lt"/>
                <a:cs typeface="+mn-lt"/>
              </a:rPr>
              <a:t>: 21st International </a:t>
            </a:r>
            <a:r>
              <a:rPr lang="sk-SK" sz="2800" dirty="0" err="1">
                <a:ea typeface="+mn-lt"/>
                <a:cs typeface="+mn-lt"/>
              </a:rPr>
              <a:t>Conference</a:t>
            </a:r>
            <a:r>
              <a:rPr lang="sk-SK" sz="2800" dirty="0">
                <a:ea typeface="+mn-lt"/>
                <a:cs typeface="+mn-lt"/>
              </a:rPr>
              <a:t>, TSD 2018, Brno, </a:t>
            </a:r>
            <a:r>
              <a:rPr lang="sk-SK" sz="2800" dirty="0" err="1">
                <a:ea typeface="+mn-lt"/>
                <a:cs typeface="+mn-lt"/>
              </a:rPr>
              <a:t>Czech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Republic</a:t>
            </a:r>
            <a:r>
              <a:rPr lang="sk-SK" sz="2800" dirty="0">
                <a:ea typeface="+mn-lt"/>
                <a:cs typeface="+mn-lt"/>
              </a:rPr>
              <a:t>, September 11-14, 2018, </a:t>
            </a:r>
            <a:r>
              <a:rPr lang="sk-SK" sz="2800" dirty="0" err="1">
                <a:ea typeface="+mn-lt"/>
                <a:cs typeface="+mn-lt"/>
              </a:rPr>
              <a:t>Proceedings</a:t>
            </a:r>
            <a:r>
              <a:rPr lang="sk-SK" sz="2800" dirty="0">
                <a:ea typeface="+mn-lt"/>
                <a:cs typeface="+mn-lt"/>
              </a:rPr>
              <a:t> 21. </a:t>
            </a:r>
            <a:r>
              <a:rPr lang="sk-SK" sz="2800" dirty="0" err="1">
                <a:ea typeface="+mn-lt"/>
                <a:cs typeface="+mn-lt"/>
              </a:rPr>
              <a:t>Springer</a:t>
            </a:r>
            <a:r>
              <a:rPr lang="sk-SK" sz="2800" dirty="0">
                <a:ea typeface="+mn-lt"/>
                <a:cs typeface="+mn-lt"/>
              </a:rPr>
              <a:t> International </a:t>
            </a:r>
            <a:r>
              <a:rPr lang="sk-SK" sz="2800" dirty="0" err="1">
                <a:ea typeface="+mn-lt"/>
                <a:cs typeface="+mn-lt"/>
              </a:rPr>
              <a:t>Publishing</a:t>
            </a:r>
            <a:r>
              <a:rPr lang="sk-SK" sz="2800" dirty="0">
                <a:ea typeface="+mn-lt"/>
                <a:cs typeface="+mn-lt"/>
              </a:rPr>
              <a:t>, 2018.</a:t>
            </a:r>
            <a:endParaRPr lang="sk-SK" dirty="0">
              <a:cs typeface="Calibri" panose="020F0502020204030204"/>
            </a:endParaRPr>
          </a:p>
          <a:p>
            <a:endParaRPr lang="sk-SK" sz="2800" dirty="0">
              <a:ea typeface="+mn-lt"/>
              <a:cs typeface="+mn-lt"/>
            </a:endParaRPr>
          </a:p>
          <a:p>
            <a:r>
              <a:rPr lang="sk-SK" sz="2800" dirty="0">
                <a:ea typeface="+mn-lt"/>
                <a:cs typeface="+mn-lt"/>
              </a:rPr>
              <a:t>3. </a:t>
            </a:r>
            <a:r>
              <a:rPr lang="sk-SK" sz="2800" dirty="0" err="1">
                <a:ea typeface="+mn-lt"/>
                <a:cs typeface="+mn-lt"/>
              </a:rPr>
              <a:t>Filtz</a:t>
            </a:r>
            <a:r>
              <a:rPr lang="sk-SK" sz="2800" dirty="0">
                <a:ea typeface="+mn-lt"/>
                <a:cs typeface="+mn-lt"/>
              </a:rPr>
              <a:t>, E. (2017). </a:t>
            </a:r>
            <a:r>
              <a:rPr lang="sk-SK" sz="2800" dirty="0" err="1">
                <a:ea typeface="+mn-lt"/>
                <a:cs typeface="+mn-lt"/>
              </a:rPr>
              <a:t>Building</a:t>
            </a:r>
            <a:r>
              <a:rPr lang="sk-SK" sz="2800" dirty="0">
                <a:ea typeface="+mn-lt"/>
                <a:cs typeface="+mn-lt"/>
              </a:rPr>
              <a:t> and </a:t>
            </a:r>
            <a:r>
              <a:rPr lang="sk-SK" sz="2800" dirty="0" err="1">
                <a:ea typeface="+mn-lt"/>
                <a:cs typeface="+mn-lt"/>
              </a:rPr>
              <a:t>processing</a:t>
            </a:r>
            <a:r>
              <a:rPr lang="sk-SK" sz="2800" dirty="0">
                <a:ea typeface="+mn-lt"/>
                <a:cs typeface="+mn-lt"/>
              </a:rPr>
              <a:t> a </a:t>
            </a:r>
            <a:r>
              <a:rPr lang="sk-SK" sz="2800" dirty="0" err="1">
                <a:ea typeface="+mn-lt"/>
                <a:cs typeface="+mn-lt"/>
              </a:rPr>
              <a:t>knowledge-graph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for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legal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data</a:t>
            </a:r>
            <a:r>
              <a:rPr lang="sk-SK" sz="2800" dirty="0">
                <a:ea typeface="+mn-lt"/>
                <a:cs typeface="+mn-lt"/>
              </a:rPr>
              <a:t>. In </a:t>
            </a:r>
            <a:r>
              <a:rPr lang="sk-SK" sz="2800" dirty="0" err="1">
                <a:ea typeface="+mn-lt"/>
                <a:cs typeface="+mn-lt"/>
              </a:rPr>
              <a:t>The</a:t>
            </a:r>
            <a:r>
              <a:rPr lang="sk-SK" sz="2800" dirty="0">
                <a:ea typeface="+mn-lt"/>
                <a:cs typeface="+mn-lt"/>
              </a:rPr>
              <a:t> </a:t>
            </a:r>
            <a:r>
              <a:rPr lang="sk-SK" sz="2800" dirty="0" err="1">
                <a:ea typeface="+mn-lt"/>
                <a:cs typeface="+mn-lt"/>
              </a:rPr>
              <a:t>Semantic</a:t>
            </a:r>
            <a:r>
              <a:rPr lang="sk-SK" sz="2800" dirty="0">
                <a:ea typeface="+mn-lt"/>
                <a:cs typeface="+mn-lt"/>
              </a:rPr>
              <a:t> Web: 14th International </a:t>
            </a:r>
            <a:r>
              <a:rPr lang="sk-SK" sz="2800" dirty="0" err="1">
                <a:ea typeface="+mn-lt"/>
                <a:cs typeface="+mn-lt"/>
              </a:rPr>
              <a:t>Conference</a:t>
            </a:r>
            <a:r>
              <a:rPr lang="sk-SK" sz="2800" dirty="0">
                <a:ea typeface="+mn-lt"/>
                <a:cs typeface="+mn-lt"/>
              </a:rPr>
              <a:t>, ESWC 2017, </a:t>
            </a:r>
            <a:r>
              <a:rPr lang="sk-SK" sz="2800" dirty="0" err="1">
                <a:ea typeface="+mn-lt"/>
                <a:cs typeface="+mn-lt"/>
              </a:rPr>
              <a:t>Portorož</a:t>
            </a:r>
            <a:r>
              <a:rPr lang="sk-SK" sz="2800" dirty="0">
                <a:ea typeface="+mn-lt"/>
                <a:cs typeface="+mn-lt"/>
              </a:rPr>
              <a:t>, </a:t>
            </a:r>
            <a:r>
              <a:rPr lang="sk-SK" sz="2800" dirty="0" err="1">
                <a:ea typeface="+mn-lt"/>
                <a:cs typeface="+mn-lt"/>
              </a:rPr>
              <a:t>Slovenia</a:t>
            </a:r>
            <a:r>
              <a:rPr lang="sk-SK" sz="2800" dirty="0">
                <a:ea typeface="+mn-lt"/>
                <a:cs typeface="+mn-lt"/>
              </a:rPr>
              <a:t>, May 28–</a:t>
            </a:r>
            <a:r>
              <a:rPr lang="sk-SK" sz="2800" dirty="0" err="1">
                <a:ea typeface="+mn-lt"/>
                <a:cs typeface="+mn-lt"/>
              </a:rPr>
              <a:t>June</a:t>
            </a:r>
            <a:r>
              <a:rPr lang="sk-SK" sz="2800" dirty="0">
                <a:ea typeface="+mn-lt"/>
                <a:cs typeface="+mn-lt"/>
              </a:rPr>
              <a:t> 1, 2017, </a:t>
            </a:r>
            <a:r>
              <a:rPr lang="sk-SK" sz="2800" dirty="0" err="1">
                <a:ea typeface="+mn-lt"/>
                <a:cs typeface="+mn-lt"/>
              </a:rPr>
              <a:t>Proceedings</a:t>
            </a:r>
            <a:r>
              <a:rPr lang="sk-SK" sz="2800" dirty="0">
                <a:ea typeface="+mn-lt"/>
                <a:cs typeface="+mn-lt"/>
              </a:rPr>
              <a:t>, Part II 14 (</a:t>
            </a:r>
            <a:r>
              <a:rPr lang="sk-SK" sz="2800" dirty="0" err="1">
                <a:ea typeface="+mn-lt"/>
                <a:cs typeface="+mn-lt"/>
              </a:rPr>
              <a:t>pp</a:t>
            </a:r>
            <a:r>
              <a:rPr lang="sk-SK" sz="2800" dirty="0">
                <a:ea typeface="+mn-lt"/>
                <a:cs typeface="+mn-lt"/>
              </a:rPr>
              <a:t>. 184-194). </a:t>
            </a:r>
            <a:r>
              <a:rPr lang="sk-SK" sz="2800" dirty="0" err="1">
                <a:ea typeface="+mn-lt"/>
                <a:cs typeface="+mn-lt"/>
              </a:rPr>
              <a:t>Springer</a:t>
            </a:r>
            <a:r>
              <a:rPr lang="sk-SK" sz="2800" dirty="0">
                <a:ea typeface="+mn-lt"/>
                <a:cs typeface="+mn-lt"/>
              </a:rPr>
              <a:t> International </a:t>
            </a:r>
            <a:r>
              <a:rPr lang="sk-SK" sz="2800" dirty="0" err="1">
                <a:ea typeface="+mn-lt"/>
                <a:cs typeface="+mn-lt"/>
              </a:rPr>
              <a:t>Publishing</a:t>
            </a:r>
            <a:r>
              <a:rPr lang="sk-SK" sz="2800" dirty="0">
                <a:ea typeface="+mn-lt"/>
                <a:cs typeface="+mn-lt"/>
              </a:rPr>
              <a:t>.</a:t>
            </a:r>
            <a:endParaRPr lang="sk-SK" dirty="0"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endParaRPr lang="sk-SK" sz="2400" b="1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3915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077583"/>
            <a:ext cx="1159135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1.Analýza súčasného stavu v oblasti odhaľovania odkazov a pridružených informácií v právnych textoch</a:t>
            </a:r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498468A-0661-6F78-5096-E02F3A9D8340}"/>
              </a:ext>
            </a:extLst>
          </p:cNvPr>
          <p:cNvSpPr txBox="1"/>
          <p:nvPr/>
        </p:nvSpPr>
        <p:spPr>
          <a:xfrm>
            <a:off x="1069642" y="2314281"/>
            <a:ext cx="10510977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open-source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projektov a vedeckých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článokov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venujúcich sa extrahovaniu a prezentovaniu údajov zo súdnych rozhodnutí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endParaRPr lang="sk-SK" sz="2400" b="1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endParaRPr lang="sk-SK" sz="2400" b="1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064029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077583"/>
            <a:ext cx="1159135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1.Analýza súčasného stavu v oblasti odhaľovania odkazov a pridružených informácií v právnych textoch</a:t>
            </a:r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498468A-0661-6F78-5096-E02F3A9D8340}"/>
              </a:ext>
            </a:extLst>
          </p:cNvPr>
          <p:cNvSpPr txBox="1"/>
          <p:nvPr/>
        </p:nvSpPr>
        <p:spPr>
          <a:xfrm>
            <a:off x="1069642" y="2314281"/>
            <a:ext cx="10510977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open-source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projektov a vedeckých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článokov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venujúcich sa extrahovaniu a prezentovaniu údajov zo súdnych rozhodnutí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Primárne zameranie na </a:t>
            </a:r>
            <a:r>
              <a:rPr lang="sk-SK" sz="2400" b="1" dirty="0">
                <a:ea typeface="Calibri" panose="020F0502020204030204"/>
                <a:cs typeface="Calibri" panose="020F0502020204030204"/>
              </a:rPr>
              <a:t>Súdny dvor Európskej Únie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a na </a:t>
            </a:r>
            <a:r>
              <a:rPr lang="sk-SK" sz="2400" b="1" dirty="0">
                <a:ea typeface="Calibri" panose="020F0502020204030204"/>
                <a:cs typeface="Calibri" panose="020F0502020204030204"/>
              </a:rPr>
              <a:t>Európsky súd pre ľudské práva</a:t>
            </a:r>
          </a:p>
          <a:p>
            <a:pPr marL="285750" indent="-285750">
              <a:buFont typeface="Calibri"/>
              <a:buChar char="-"/>
            </a:pPr>
            <a:endParaRPr lang="sk-SK" sz="2400" b="1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endParaRPr lang="sk-SK" sz="2400" b="1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1077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077583"/>
            <a:ext cx="1159135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1.Analýza súčasného stavu v oblasti odhaľovania odkazov a pridružených informácií v právnych textoch</a:t>
            </a:r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498468A-0661-6F78-5096-E02F3A9D8340}"/>
              </a:ext>
            </a:extLst>
          </p:cNvPr>
          <p:cNvSpPr txBox="1"/>
          <p:nvPr/>
        </p:nvSpPr>
        <p:spPr>
          <a:xfrm>
            <a:off x="1069642" y="2314281"/>
            <a:ext cx="10510977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open-source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projektov a vedeckých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článokov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venujúcich sa extrahovaniu a prezentovaniu údajov zo súdnych rozhodnutí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Primárne zameranie na </a:t>
            </a:r>
            <a:r>
              <a:rPr lang="sk-SK" sz="2400" b="1" dirty="0">
                <a:ea typeface="Calibri" panose="020F0502020204030204"/>
                <a:cs typeface="Calibri" panose="020F0502020204030204"/>
              </a:rPr>
              <a:t>Súdny dvor Európskej Únie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a na </a:t>
            </a:r>
            <a:r>
              <a:rPr lang="sk-SK" sz="2400" b="1" dirty="0">
                <a:ea typeface="Calibri" panose="020F0502020204030204"/>
                <a:cs typeface="Calibri" panose="020F0502020204030204"/>
              </a:rPr>
              <a:t>Európsky súd pre ľudské práva</a:t>
            </a:r>
          </a:p>
          <a:p>
            <a:pPr marL="285750" indent="-285750">
              <a:buFont typeface="Calibri"/>
              <a:buChar char="-"/>
            </a:pPr>
            <a:endParaRPr lang="sk-SK" sz="2400" b="1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Aké informácie sú z EÚ súdov extrahované (vieme tieto informácie extrahovať aj my</a:t>
            </a:r>
            <a:r>
              <a:rPr lang="en-US" sz="2400" dirty="0">
                <a:ea typeface="Calibri" panose="020F0502020204030204"/>
                <a:cs typeface="Calibri" panose="020F0502020204030204"/>
              </a:rPr>
              <a:t> zo </a:t>
            </a:r>
            <a:r>
              <a:rPr lang="en-US" sz="2400" err="1">
                <a:ea typeface="Calibri" panose="020F0502020204030204"/>
                <a:cs typeface="Calibri" panose="020F0502020204030204"/>
              </a:rPr>
              <a:t>slovensk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ých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súdnych rozhodnutí?)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endParaRPr lang="sk-SK" sz="2400" b="1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30675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077583"/>
            <a:ext cx="11591352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1.Analýza súčasného stavu v oblasti odhaľovania odkazov a pridružených informácií v právnych textoch</a:t>
            </a:r>
            <a:endParaRPr lang="sk-SK" dirty="0"/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498468A-0661-6F78-5096-E02F3A9D8340}"/>
              </a:ext>
            </a:extLst>
          </p:cNvPr>
          <p:cNvSpPr txBox="1"/>
          <p:nvPr/>
        </p:nvSpPr>
        <p:spPr>
          <a:xfrm>
            <a:off x="1069642" y="2314281"/>
            <a:ext cx="1051097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Analýza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open-source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projektov a vedeckých 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článokov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venujúcich sa extrahovaniu a prezentovaniu údajov zo súdnych rozhodnutí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Primárne zameranie na </a:t>
            </a:r>
            <a:r>
              <a:rPr lang="sk-SK" sz="2400" b="1" dirty="0">
                <a:ea typeface="Calibri" panose="020F0502020204030204"/>
                <a:cs typeface="Calibri" panose="020F0502020204030204"/>
              </a:rPr>
              <a:t>Súdny dvor Európskej Únie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a na </a:t>
            </a:r>
            <a:r>
              <a:rPr lang="sk-SK" sz="2400" b="1" dirty="0">
                <a:ea typeface="Calibri" panose="020F0502020204030204"/>
                <a:cs typeface="Calibri" panose="020F0502020204030204"/>
              </a:rPr>
              <a:t>Európsky súd pre ľudské práva</a:t>
            </a:r>
          </a:p>
          <a:p>
            <a:pPr marL="285750" indent="-285750">
              <a:buFont typeface="Calibri"/>
              <a:buChar char="-"/>
            </a:pPr>
            <a:endParaRPr lang="sk-SK" sz="2400" b="1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Aké informácie sú z EÚ súdov extrahované (vieme tieto informácie extrahovať aj my</a:t>
            </a:r>
            <a:r>
              <a:rPr lang="en-US" sz="2400" dirty="0">
                <a:ea typeface="Calibri" panose="020F0502020204030204"/>
                <a:cs typeface="Calibri" panose="020F0502020204030204"/>
              </a:rPr>
              <a:t> zo </a:t>
            </a:r>
            <a:r>
              <a:rPr lang="en-US" sz="2400" err="1">
                <a:ea typeface="Calibri" panose="020F0502020204030204"/>
                <a:cs typeface="Calibri" panose="020F0502020204030204"/>
              </a:rPr>
              <a:t>slovensk</a:t>
            </a:r>
            <a:r>
              <a:rPr lang="sk-SK" sz="2400" err="1">
                <a:ea typeface="Calibri" panose="020F0502020204030204"/>
                <a:cs typeface="Calibri" panose="020F0502020204030204"/>
              </a:rPr>
              <a:t>ých</a:t>
            </a:r>
            <a:r>
              <a:rPr lang="sk-SK" sz="2400" dirty="0">
                <a:ea typeface="Calibri" panose="020F0502020204030204"/>
                <a:cs typeface="Calibri" panose="020F0502020204030204"/>
              </a:rPr>
              <a:t> súdnych rozhodnutí?)</a:t>
            </a:r>
          </a:p>
          <a:p>
            <a:pPr marL="285750" indent="-285750">
              <a:buFont typeface="Calibri"/>
              <a:buChar char="-"/>
            </a:pPr>
            <a:endParaRPr lang="sk-SK" sz="2400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Calibri"/>
              <a:buChar char="-"/>
            </a:pPr>
            <a:r>
              <a:rPr lang="sk-SK" sz="2400" dirty="0">
                <a:ea typeface="Calibri" panose="020F0502020204030204"/>
                <a:cs typeface="Calibri" panose="020F0502020204030204"/>
              </a:rPr>
              <a:t>Akým spôsobom je z extrahovaných informácii vytvorený </a:t>
            </a:r>
            <a:r>
              <a:rPr lang="sk-SK" sz="2400" b="1" dirty="0">
                <a:ea typeface="Calibri" panose="020F0502020204030204"/>
                <a:cs typeface="Calibri" panose="020F0502020204030204"/>
              </a:rPr>
              <a:t>sémanticky graf</a:t>
            </a:r>
          </a:p>
          <a:p>
            <a:pPr marL="285750" indent="-285750">
              <a:buFont typeface="Calibri"/>
              <a:buChar char="-"/>
            </a:pPr>
            <a:endParaRPr lang="sk-SK" sz="2400" b="1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54638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077583"/>
            <a:ext cx="11591352" cy="2185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2. Návrh a implementácia nástroja na identifikáciu odkazov v súdnych rozhodnutiach a na automatické odhaľovanie dodatočných informácií k týmto odkazom.</a:t>
            </a:r>
          </a:p>
          <a:p>
            <a:endParaRPr lang="sk-SK" sz="2400" dirty="0">
              <a:ea typeface="+mn-lt"/>
              <a:cs typeface="+mn-lt"/>
            </a:endParaRPr>
          </a:p>
          <a:p>
            <a:endParaRPr lang="sk-SK" sz="28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1396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077583"/>
            <a:ext cx="11591352" cy="2185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2. Návrh a implementácia nástroja na identifikáciu odkazov v súdnych rozhodnutiach a na automatické odhaľovanie dodatočných informácií k týmto odkazom.</a:t>
            </a:r>
          </a:p>
          <a:p>
            <a:endParaRPr lang="sk-SK" sz="2400" dirty="0">
              <a:ea typeface="+mn-lt"/>
              <a:cs typeface="+mn-lt"/>
            </a:endParaRPr>
          </a:p>
          <a:p>
            <a:endParaRPr lang="sk-SK" sz="2800" b="1" dirty="0">
              <a:cs typeface="Calibri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498468A-0661-6F78-5096-E02F3A9D8340}"/>
              </a:ext>
            </a:extLst>
          </p:cNvPr>
          <p:cNvSpPr txBox="1"/>
          <p:nvPr/>
        </p:nvSpPr>
        <p:spPr>
          <a:xfrm>
            <a:off x="1116474" y="2467488"/>
            <a:ext cx="6544678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800" b="1" dirty="0">
                <a:cs typeface="Calibri" panose="020F0502020204030204"/>
              </a:rPr>
              <a:t>Máme:</a:t>
            </a:r>
          </a:p>
          <a:p>
            <a:pPr marL="285750" indent="-285750">
              <a:buFont typeface="Calibri"/>
              <a:buChar char="-"/>
            </a:pPr>
            <a:endParaRPr lang="sk-SK" sz="2400" b="1" dirty="0">
              <a:cs typeface="Calibri" panose="020F0502020204030204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C705DC9A-D9EB-520B-17AE-62A461C70900}"/>
              </a:ext>
            </a:extLst>
          </p:cNvPr>
          <p:cNvSpPr txBox="1"/>
          <p:nvPr/>
        </p:nvSpPr>
        <p:spPr>
          <a:xfrm>
            <a:off x="2564453" y="2797786"/>
            <a:ext cx="658636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Odkazy na slovenskú legislatívu</a:t>
            </a:r>
            <a:endParaRPr lang="sk-SK" sz="2400">
              <a:cs typeface="Calibri"/>
            </a:endParaRPr>
          </a:p>
          <a:p>
            <a:pPr marL="285750" indent="-285750">
              <a:spcAft>
                <a:spcPts val="100"/>
              </a:spcAft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Odkazy na slovenské súdne rozhodnutia</a:t>
            </a:r>
          </a:p>
        </p:txBody>
      </p:sp>
    </p:spTree>
    <p:extLst>
      <p:ext uri="{BB962C8B-B14F-4D97-AF65-F5344CB8AC3E}">
        <p14:creationId xmlns:p14="http://schemas.microsoft.com/office/powerpoint/2010/main" val="201568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: zaoblené rohy 2">
            <a:extLst>
              <a:ext uri="{FF2B5EF4-FFF2-40B4-BE49-F238E27FC236}">
                <a16:creationId xmlns:a16="http://schemas.microsoft.com/office/drawing/2014/main" id="{A7DAC19D-25D6-6A90-3D66-B6A03ED5889E}"/>
              </a:ext>
            </a:extLst>
          </p:cNvPr>
          <p:cNvSpPr/>
          <p:nvPr/>
        </p:nvSpPr>
        <p:spPr>
          <a:xfrm>
            <a:off x="-105066" y="-1414"/>
            <a:ext cx="12532469" cy="101901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B7263642-A96E-EDF6-DAC8-36B9975DD06E}"/>
              </a:ext>
            </a:extLst>
          </p:cNvPr>
          <p:cNvSpPr txBox="1"/>
          <p:nvPr/>
        </p:nvSpPr>
        <p:spPr>
          <a:xfrm>
            <a:off x="223085" y="87730"/>
            <a:ext cx="3685673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4800" b="1" dirty="0">
                <a:ea typeface="Calibri"/>
                <a:cs typeface="Calibri"/>
              </a:rPr>
              <a:t>Ciele práce</a:t>
            </a:r>
            <a:endParaRPr lang="sk-SK" sz="4800" b="1" dirty="0"/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90D2FC39-6333-B0D2-81BF-E243FF266942}"/>
              </a:ext>
            </a:extLst>
          </p:cNvPr>
          <p:cNvSpPr txBox="1"/>
          <p:nvPr/>
        </p:nvSpPr>
        <p:spPr>
          <a:xfrm>
            <a:off x="227781" y="1077583"/>
            <a:ext cx="11591352" cy="218521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k-SK" sz="2800" b="1" dirty="0">
                <a:ea typeface="+mn-lt"/>
                <a:cs typeface="+mn-lt"/>
              </a:rPr>
              <a:t>2. Návrh a implementácia nástroja na identifikáciu odkazov v súdnych rozhodnutiach a na automatické odhaľovanie dodatočných informácií k týmto odkazom.</a:t>
            </a:r>
          </a:p>
          <a:p>
            <a:endParaRPr lang="sk-SK" sz="2400" dirty="0">
              <a:ea typeface="+mn-lt"/>
              <a:cs typeface="+mn-lt"/>
            </a:endParaRPr>
          </a:p>
          <a:p>
            <a:endParaRPr lang="sk-SK" sz="2800" b="1" dirty="0">
              <a:cs typeface="Calibri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0498468A-0661-6F78-5096-E02F3A9D8340}"/>
              </a:ext>
            </a:extLst>
          </p:cNvPr>
          <p:cNvSpPr txBox="1"/>
          <p:nvPr/>
        </p:nvSpPr>
        <p:spPr>
          <a:xfrm>
            <a:off x="1116474" y="2467488"/>
            <a:ext cx="6544678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800" b="1" dirty="0">
                <a:cs typeface="Calibri" panose="020F0502020204030204"/>
              </a:rPr>
              <a:t>Máme:</a:t>
            </a:r>
          </a:p>
          <a:p>
            <a:pPr marL="285750" indent="-285750">
              <a:buFont typeface="Calibri"/>
              <a:buChar char="-"/>
            </a:pPr>
            <a:endParaRPr lang="sk-SK" sz="2400" b="1" dirty="0">
              <a:cs typeface="Calibri" panose="020F0502020204030204"/>
            </a:endParaRP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C705DC9A-D9EB-520B-17AE-62A461C70900}"/>
              </a:ext>
            </a:extLst>
          </p:cNvPr>
          <p:cNvSpPr txBox="1"/>
          <p:nvPr/>
        </p:nvSpPr>
        <p:spPr>
          <a:xfrm>
            <a:off x="2564453" y="2797786"/>
            <a:ext cx="658636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Odkazy na slovenskú legislatívu</a:t>
            </a:r>
            <a:endParaRPr lang="sk-SK" sz="2400">
              <a:cs typeface="Calibri"/>
            </a:endParaRPr>
          </a:p>
          <a:p>
            <a:pPr marL="285750" indent="-285750">
              <a:spcAft>
                <a:spcPts val="100"/>
              </a:spcAft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Odkazy na slovenské súdne rozhodnutia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33E31008-453F-E75A-01E0-DAB4FD3020D8}"/>
              </a:ext>
            </a:extLst>
          </p:cNvPr>
          <p:cNvSpPr txBox="1"/>
          <p:nvPr/>
        </p:nvSpPr>
        <p:spPr>
          <a:xfrm>
            <a:off x="1116474" y="3746546"/>
            <a:ext cx="6544678" cy="8925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Calibri"/>
              <a:buChar char="-"/>
            </a:pPr>
            <a:r>
              <a:rPr lang="sk-SK" sz="2800" b="1" dirty="0">
                <a:cs typeface="Calibri" panose="020F0502020204030204"/>
              </a:rPr>
              <a:t>Nemáme:</a:t>
            </a:r>
          </a:p>
          <a:p>
            <a:pPr marL="285750" indent="-285750">
              <a:buFont typeface="Calibri"/>
              <a:buChar char="-"/>
            </a:pPr>
            <a:endParaRPr lang="sk-SK" sz="2400" b="1" dirty="0">
              <a:cs typeface="Calibri" panose="020F0502020204030204"/>
            </a:endParaRP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082177BC-F725-308E-54DC-5CF29ABF7203}"/>
              </a:ext>
            </a:extLst>
          </p:cNvPr>
          <p:cNvSpPr txBox="1"/>
          <p:nvPr/>
        </p:nvSpPr>
        <p:spPr>
          <a:xfrm>
            <a:off x="3089755" y="4198309"/>
            <a:ext cx="8996144" cy="23596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Aft>
                <a:spcPts val="100"/>
              </a:spcAft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Odkazy na smernice EÚ súdov</a:t>
            </a:r>
            <a:endParaRPr lang="sk-SK">
              <a:cs typeface="Calibri" panose="020F0502020204030204"/>
            </a:endParaRPr>
          </a:p>
          <a:p>
            <a:pPr marL="285750" indent="-285750">
              <a:spcAft>
                <a:spcPts val="100"/>
              </a:spcAft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Odkazy na rozhodnutia EÚ súdov</a:t>
            </a:r>
          </a:p>
          <a:p>
            <a:pPr marL="285750" indent="-285750">
              <a:spcAft>
                <a:spcPts val="100"/>
              </a:spcAft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Odkazy EÚ súdov na naše rozhodnutia</a:t>
            </a:r>
          </a:p>
          <a:p>
            <a:pPr marL="285750" indent="-285750">
              <a:spcAft>
                <a:spcPts val="100"/>
              </a:spcAft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Dôvody odkazovania na iné rozhodnutia</a:t>
            </a:r>
          </a:p>
          <a:p>
            <a:pPr marL="285750" indent="-285750">
              <a:spcAft>
                <a:spcPts val="100"/>
              </a:spcAft>
              <a:buFont typeface="Arial"/>
              <a:buChar char="•"/>
            </a:pPr>
            <a:r>
              <a:rPr lang="sk-SK" sz="2400" dirty="0">
                <a:cs typeface="Calibri" panose="020F0502020204030204"/>
              </a:rPr>
              <a:t>Ak je dôvodom odkazu na rozhodnutie jeho relevantnosť -&gt; Prečo je relevantný?</a:t>
            </a:r>
          </a:p>
        </p:txBody>
      </p:sp>
    </p:spTree>
    <p:extLst>
      <p:ext uri="{BB962C8B-B14F-4D97-AF65-F5344CB8AC3E}">
        <p14:creationId xmlns:p14="http://schemas.microsoft.com/office/powerpoint/2010/main" val="2992784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863</Words>
  <Application>Microsoft Office PowerPoint</Application>
  <PresentationFormat>Širokouhlá</PresentationFormat>
  <Paragraphs>147</Paragraphs>
  <Slides>22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3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>RNDr. Peter Gurský PhD.</cp:lastModifiedBy>
  <cp:revision>467</cp:revision>
  <dcterms:created xsi:type="dcterms:W3CDTF">2023-11-22T14:15:32Z</dcterms:created>
  <dcterms:modified xsi:type="dcterms:W3CDTF">2023-11-23T02:15:55Z</dcterms:modified>
</cp:coreProperties>
</file>