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3" r:id="rId4"/>
    <p:sldId id="284" r:id="rId5"/>
    <p:sldId id="293" r:id="rId6"/>
    <p:sldId id="290" r:id="rId7"/>
    <p:sldId id="286" r:id="rId8"/>
    <p:sldId id="287" r:id="rId9"/>
    <p:sldId id="291" r:id="rId10"/>
    <p:sldId id="280" r:id="rId11"/>
    <p:sldId id="285" r:id="rId12"/>
    <p:sldId id="282" r:id="rId13"/>
    <p:sldId id="292" r:id="rId14"/>
    <p:sldId id="288" r:id="rId15"/>
    <p:sldId id="294" r:id="rId16"/>
    <p:sldId id="266" r:id="rId17"/>
    <p:sldId id="264" r:id="rId1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6850"/>
    <a:srgbClr val="3F3F3F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814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6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83AB94-AE06-419C-BA9E-0FBE7639F7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7654DBE-1C95-42F8-A5B5-E47C734D22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9CDA80D-87D4-4EFB-B5DC-E2512E082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1438-C6D9-4689-BD19-6D6042FD748F}" type="datetimeFigureOut">
              <a:rPr lang="sk-SK" smtClean="0"/>
              <a:t>16.12.2020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D323633-3AF1-4A2E-BE3E-8600AF739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2AC0E10-BDEE-4468-98DE-C9E6F58AE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66F41-4988-4436-ADAF-D29F62CC177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1989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43AA45-84E1-42A4-89AE-61550CD2F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A3B81306-E1C6-4F95-9E0E-509518125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1400E74-1B6C-4208-BB72-BFF53EEE7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1438-C6D9-4689-BD19-6D6042FD748F}" type="datetimeFigureOut">
              <a:rPr lang="sk-SK" smtClean="0"/>
              <a:t>16.12.2020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33D8439-8F5C-4127-B791-C3D43435C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31F48CA-7F5D-4B2D-8767-A0054CFE3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66F41-4988-4436-ADAF-D29F62CC177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55586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99429330-40F2-4A89-BCFB-749C1B75BF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427D4550-F4FE-43E5-A416-C70965C58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0DD3C0C-F7B9-41BB-9EEC-33D1AA3DF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1438-C6D9-4689-BD19-6D6042FD748F}" type="datetimeFigureOut">
              <a:rPr lang="sk-SK" smtClean="0"/>
              <a:t>16.12.2020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B141ADB-E71C-42EC-A697-5CA5E23C8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EFA35D6-063F-40BC-8443-688B07CBD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66F41-4988-4436-ADAF-D29F62CC177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7181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D88804-6499-49F4-BB26-45193AB9F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6A48E80-435D-4819-987B-DA4C0E13C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4559375-87F5-422E-96C7-9E70D3562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1438-C6D9-4689-BD19-6D6042FD748F}" type="datetimeFigureOut">
              <a:rPr lang="sk-SK" smtClean="0"/>
              <a:t>16.12.2020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D7970E1-5B08-4F96-B257-F08373701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1DBD473-C06A-485B-8639-F3F7F0B45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66F41-4988-4436-ADAF-D29F62CC177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03759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351E8A-B27B-483F-A036-A2B559101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98E43062-01C2-4C1A-8563-AF07A8303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6243557-BAE9-40D8-8D1D-EF88143E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1438-C6D9-4689-BD19-6D6042FD748F}" type="datetimeFigureOut">
              <a:rPr lang="sk-SK" smtClean="0"/>
              <a:t>16.12.2020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98337D6-4DD7-4EF3-A6E6-9A52CD849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1FE47C6-E8DA-4E79-937B-6FEFFCA4D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66F41-4988-4436-ADAF-D29F62CC177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37632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973BED-FC6D-4446-8550-24191896A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10762E3-5EEB-4778-A691-F89DA08848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D5BFBE73-E29D-4D8A-A3F9-7531D4AEB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62BED73-5CDA-426E-BC1D-E8671B5C9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1438-C6D9-4689-BD19-6D6042FD748F}" type="datetimeFigureOut">
              <a:rPr lang="sk-SK" smtClean="0"/>
              <a:t>16.12.2020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39776E0-5447-4C61-AD7F-40E5E09CC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40256726-24EE-4054-B7F7-7B80338B6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66F41-4988-4436-ADAF-D29F62CC177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42372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C8685-6A30-41D0-A36B-8E532E577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EC593DB6-865D-4CDA-A46F-11824FD59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FDF9070-B029-4A29-9D2C-1A7BA01F68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6B0C4246-5BA6-4F5D-97A0-7A99EF3DBA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E77EE5C2-7330-4723-AD61-8863E5DDC8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3E15A986-B22E-4232-B313-150DA794F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1438-C6D9-4689-BD19-6D6042FD748F}" type="datetimeFigureOut">
              <a:rPr lang="sk-SK" smtClean="0"/>
              <a:t>16.12.2020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3E9B9F58-43A9-4040-BEFC-5019FDBFA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B5D494F2-7907-495A-9129-DBEEF6D67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66F41-4988-4436-ADAF-D29F62CC177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71884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BA015A-1058-42E2-A7D9-64C1B0901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D4AE76FA-148E-4F79-A5FE-B36EA7DF9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1438-C6D9-4689-BD19-6D6042FD748F}" type="datetimeFigureOut">
              <a:rPr lang="sk-SK" smtClean="0"/>
              <a:t>16.12.2020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DD5BA067-78A8-46C3-B9B9-8064175A8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406BAF40-4C28-4501-ADF3-B80CC984D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66F41-4988-4436-ADAF-D29F62CC177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07928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68DF4850-F919-43BC-93D7-7DF60CDBD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1438-C6D9-4689-BD19-6D6042FD748F}" type="datetimeFigureOut">
              <a:rPr lang="sk-SK" smtClean="0"/>
              <a:t>16.12.2020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9E6D97BE-32A9-4CBC-96DD-45F6A8557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7F24D967-C2A2-4E8B-A838-828E34F33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66F41-4988-4436-ADAF-D29F62CC177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74122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1C93E5-C1CC-4CE4-A878-DFB34DF64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2BC59FC-E901-40E0-B684-63774309A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EFB4ABC1-150B-4778-A1ED-80C62D8373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E614E228-6444-446D-8AD6-2918E3DC0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1438-C6D9-4689-BD19-6D6042FD748F}" type="datetimeFigureOut">
              <a:rPr lang="sk-SK" smtClean="0"/>
              <a:t>16.12.2020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81B46C27-F165-4417-8DA4-12A583CE5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716A1294-C445-401C-837E-2CFDAE73F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66F41-4988-4436-ADAF-D29F62CC177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42619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57FDD1-1A03-44E5-8077-FF4CE0F33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5E64D65B-64B5-4C38-87C4-F82A4001A9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CA294464-1C00-4335-B014-5C2EE8BC82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9F460402-ADFA-48C0-B090-7BFADB307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1438-C6D9-4689-BD19-6D6042FD748F}" type="datetimeFigureOut">
              <a:rPr lang="sk-SK" smtClean="0"/>
              <a:t>16.12.2020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6942E81-FCC7-405D-AF05-1D157AA58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6B59AD8-27BF-482D-AE26-2F0C959BB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66F41-4988-4436-ADAF-D29F62CC177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06766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9F8B3821-9499-401E-ACFF-F7BEBC66F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0A7A7A78-6198-47EF-8DE2-7E7FD6C87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8C5B7C5-7A19-49E1-AF1D-662F03481C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51438-C6D9-4689-BD19-6D6042FD748F}" type="datetimeFigureOut">
              <a:rPr lang="sk-SK" smtClean="0"/>
              <a:t>16.12.2020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47A712F-994C-4E82-8340-4D84BAE881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0770443-1AC4-4A75-9869-5059C53A0E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66F41-4988-4436-ADAF-D29F62CC177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6682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7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9.jp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2CE1073D-B613-4905-B882-B43AA83628F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129" y="-1954082"/>
            <a:ext cx="6858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12A8666-91F4-4E56-83E8-A5FCDBF74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4200" dirty="0">
                <a:solidFill>
                  <a:schemeClr val="bg1"/>
                </a:solidFill>
                <a:latin typeface="+mn-lt"/>
              </a:rPr>
              <a:t>Z</a:t>
            </a:r>
            <a:r>
              <a:rPr lang="sk-SK" sz="4200" dirty="0">
                <a:solidFill>
                  <a:schemeClr val="bg1"/>
                </a:solidFill>
                <a:latin typeface="+mn-lt"/>
              </a:rPr>
              <a:t>lepšenie presnosti v </a:t>
            </a:r>
            <a:r>
              <a:rPr lang="sk-SK" sz="4200" dirty="0" err="1">
                <a:solidFill>
                  <a:schemeClr val="bg1"/>
                </a:solidFill>
                <a:latin typeface="+mn-lt"/>
              </a:rPr>
              <a:t>indoor</a:t>
            </a:r>
            <a:r>
              <a:rPr lang="sk-SK" sz="4200" dirty="0">
                <a:solidFill>
                  <a:schemeClr val="bg1"/>
                </a:solidFill>
                <a:latin typeface="+mn-lt"/>
              </a:rPr>
              <a:t> navigácii </a:t>
            </a:r>
            <a:br>
              <a:rPr lang="sk-SK" sz="4200" dirty="0">
                <a:solidFill>
                  <a:schemeClr val="bg1"/>
                </a:solidFill>
                <a:latin typeface="+mn-lt"/>
              </a:rPr>
            </a:br>
            <a:r>
              <a:rPr lang="sk-SK" sz="4200" dirty="0">
                <a:solidFill>
                  <a:schemeClr val="bg1"/>
                </a:solidFill>
                <a:latin typeface="+mn-lt"/>
              </a:rPr>
              <a:t>s využitím obrazu </a:t>
            </a:r>
            <a:br>
              <a:rPr lang="sk-SK" sz="4200" dirty="0">
                <a:solidFill>
                  <a:schemeClr val="bg1"/>
                </a:solidFill>
                <a:latin typeface="+mn-lt"/>
              </a:rPr>
            </a:br>
            <a:r>
              <a:rPr lang="sk-SK" sz="4200" dirty="0">
                <a:solidFill>
                  <a:schemeClr val="bg1"/>
                </a:solidFill>
                <a:latin typeface="+mn-lt"/>
              </a:rPr>
              <a:t>z kamery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73BE61C-DE95-492A-91E9-91FE6EB6F8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8" y="4999168"/>
            <a:ext cx="4645250" cy="1147863"/>
          </a:xfrm>
        </p:spPr>
        <p:txBody>
          <a:bodyPr anchor="t">
            <a:normAutofit/>
          </a:bodyPr>
          <a:lstStyle/>
          <a:p>
            <a:pPr algn="l"/>
            <a:r>
              <a:rPr lang="sk-SK" sz="1900" dirty="0">
                <a:solidFill>
                  <a:schemeClr val="bg1"/>
                </a:solidFill>
                <a:latin typeface="+mj-lt"/>
              </a:rPr>
              <a:t>Študent: Bc. Lucia </a:t>
            </a:r>
            <a:r>
              <a:rPr lang="sk-SK" sz="1900" dirty="0" err="1">
                <a:solidFill>
                  <a:schemeClr val="bg1"/>
                </a:solidFill>
                <a:latin typeface="+mj-lt"/>
              </a:rPr>
              <a:t>Hajduková</a:t>
            </a:r>
            <a:endParaRPr lang="sk-SK" sz="1900" dirty="0">
              <a:solidFill>
                <a:schemeClr val="bg1"/>
              </a:solidFill>
              <a:latin typeface="+mj-lt"/>
            </a:endParaRPr>
          </a:p>
          <a:p>
            <a:pPr algn="l"/>
            <a:r>
              <a:rPr lang="sk-SK" sz="1900" dirty="0">
                <a:solidFill>
                  <a:schemeClr val="bg1"/>
                </a:solidFill>
                <a:latin typeface="+mj-lt"/>
              </a:rPr>
              <a:t>Vedúci: RNDr. Ľubomír </a:t>
            </a:r>
            <a:r>
              <a:rPr lang="sk-SK" sz="1900" dirty="0" err="1">
                <a:solidFill>
                  <a:schemeClr val="bg1"/>
                </a:solidFill>
                <a:latin typeface="+mj-lt"/>
              </a:rPr>
              <a:t>Antoni</a:t>
            </a:r>
            <a:r>
              <a:rPr lang="sk-SK" sz="1900" dirty="0">
                <a:solidFill>
                  <a:schemeClr val="bg1"/>
                </a:solidFill>
                <a:latin typeface="+mj-lt"/>
              </a:rPr>
              <a:t>, PhD.</a:t>
            </a:r>
          </a:p>
          <a:p>
            <a:pPr algn="l"/>
            <a:r>
              <a:rPr lang="sk-SK" sz="1900" dirty="0">
                <a:solidFill>
                  <a:schemeClr val="bg1"/>
                </a:solidFill>
                <a:latin typeface="+mj-lt"/>
              </a:rPr>
              <a:t>Konzultant: Mgr. Miroslav </a:t>
            </a:r>
            <a:r>
              <a:rPr lang="sk-SK" sz="1900" dirty="0" err="1">
                <a:solidFill>
                  <a:schemeClr val="bg1"/>
                </a:solidFill>
                <a:latin typeface="+mj-lt"/>
              </a:rPr>
              <a:t>Opiela</a:t>
            </a:r>
            <a:endParaRPr lang="sk-SK" sz="1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ok 4" descr="Obrázok, na ktorom je hodiny&#10;&#10;Automaticky generovaný popis">
            <a:extLst>
              <a:ext uri="{FF2B5EF4-FFF2-40B4-BE49-F238E27FC236}">
                <a16:creationId xmlns:a16="http://schemas.microsoft.com/office/drawing/2014/main" id="{D92A19D8-0EE6-458E-88F0-4F63D10BC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638" y="1498210"/>
            <a:ext cx="3133812" cy="313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78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C14B3F1-8CC5-4623-94B0-4445E3775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8EC0F70-6AFD-45BE-8F70-52888FC30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319763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bdĺžnik 3">
            <a:extLst>
              <a:ext uri="{FF2B5EF4-FFF2-40B4-BE49-F238E27FC236}">
                <a16:creationId xmlns:a16="http://schemas.microsoft.com/office/drawing/2014/main" id="{81D78D7A-C9F8-4FD4-A3BE-161632A7CEDE}"/>
              </a:ext>
            </a:extLst>
          </p:cNvPr>
          <p:cNvSpPr/>
          <p:nvPr/>
        </p:nvSpPr>
        <p:spPr>
          <a:xfrm>
            <a:off x="6223247" y="1331650"/>
            <a:ext cx="187752" cy="4208016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C56922F3-4BC3-400D-ACD2-B53447CF2AE0}"/>
              </a:ext>
            </a:extLst>
          </p:cNvPr>
          <p:cNvSpPr txBox="1"/>
          <p:nvPr/>
        </p:nvSpPr>
        <p:spPr>
          <a:xfrm>
            <a:off x="562727" y="2851954"/>
            <a:ext cx="315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k-SK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Compare</a:t>
            </a:r>
            <a:r>
              <a:rPr lang="sk-S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edge</a:t>
            </a:r>
            <a:r>
              <a:rPr lang="sk-S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c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– </a:t>
            </a:r>
            <a:r>
              <a:rPr lang="sk-SK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segment</a:t>
            </a:r>
            <a:endParaRPr lang="sk-SK" dirty="0"/>
          </a:p>
        </p:txBody>
      </p:sp>
      <p:sp>
        <p:nvSpPr>
          <p:cNvPr id="13" name="Obdĺžnik 12">
            <a:extLst>
              <a:ext uri="{FF2B5EF4-FFF2-40B4-BE49-F238E27FC236}">
                <a16:creationId xmlns:a16="http://schemas.microsoft.com/office/drawing/2014/main" id="{EE2D9537-6B8E-423A-A02F-802C10A6B426}"/>
              </a:ext>
            </a:extLst>
          </p:cNvPr>
          <p:cNvSpPr/>
          <p:nvPr/>
        </p:nvSpPr>
        <p:spPr>
          <a:xfrm>
            <a:off x="562726" y="1136343"/>
            <a:ext cx="5258357" cy="10602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33ED8EDD-5695-4EC5-B1FE-A57CBE4E6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27" y="3273919"/>
            <a:ext cx="5269215" cy="2677680"/>
          </a:xfrm>
          <a:prstGeom prst="rect">
            <a:avLst/>
          </a:prstGeom>
        </p:spPr>
      </p:pic>
      <p:sp>
        <p:nvSpPr>
          <p:cNvPr id="15" name="BlokTextu 14">
            <a:extLst>
              <a:ext uri="{FF2B5EF4-FFF2-40B4-BE49-F238E27FC236}">
                <a16:creationId xmlns:a16="http://schemas.microsoft.com/office/drawing/2014/main" id="{BCF2B5D8-9EC5-4BBA-92D3-3D43B8E3333B}"/>
              </a:ext>
            </a:extLst>
          </p:cNvPr>
          <p:cNvSpPr txBox="1"/>
          <p:nvPr/>
        </p:nvSpPr>
        <p:spPr>
          <a:xfrm>
            <a:off x="4625003" y="5915662"/>
            <a:ext cx="1927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800" dirty="0"/>
              <a:t>(</a:t>
            </a:r>
            <a:r>
              <a:rPr lang="sk-SK" sz="1800" dirty="0" err="1"/>
              <a:t>Tian</a:t>
            </a:r>
            <a:r>
              <a:rPr lang="sk-SK" sz="1800" dirty="0"/>
              <a:t>, 2010)</a:t>
            </a:r>
            <a:endParaRPr lang="sk-SK" dirty="0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66D50CBB-072D-4B6F-B121-CB154838FDA8}"/>
              </a:ext>
            </a:extLst>
          </p:cNvPr>
          <p:cNvSpPr txBox="1"/>
          <p:nvPr/>
        </p:nvSpPr>
        <p:spPr>
          <a:xfrm>
            <a:off x="3024125" y="1366862"/>
            <a:ext cx="2600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</a:rPr>
              <a:t>Quadrilaterals formed by edges from </a:t>
            </a:r>
            <a:r>
              <a:rPr lang="sk-SK" sz="1600" dirty="0" err="1">
                <a:solidFill>
                  <a:schemeClr val="bg1"/>
                </a:solidFill>
              </a:rPr>
              <a:t>Corner</a:t>
            </a:r>
            <a:r>
              <a:rPr lang="sk-SK" sz="1600" dirty="0">
                <a:solidFill>
                  <a:schemeClr val="bg1"/>
                </a:solidFill>
              </a:rPr>
              <a:t> </a:t>
            </a:r>
            <a:r>
              <a:rPr lang="sk-SK" sz="1600" dirty="0" err="1">
                <a:solidFill>
                  <a:schemeClr val="bg1"/>
                </a:solidFill>
              </a:rPr>
              <a:t>Detector</a:t>
            </a:r>
            <a:endParaRPr lang="sk-SK" sz="1600" dirty="0">
              <a:solidFill>
                <a:schemeClr val="bg1"/>
              </a:solidFill>
            </a:endParaRPr>
          </a:p>
        </p:txBody>
      </p:sp>
      <p:sp>
        <p:nvSpPr>
          <p:cNvPr id="12" name="Znak násobenia 11">
            <a:extLst>
              <a:ext uri="{FF2B5EF4-FFF2-40B4-BE49-F238E27FC236}">
                <a16:creationId xmlns:a16="http://schemas.microsoft.com/office/drawing/2014/main" id="{3B10B2BE-3133-47DE-8EF8-514F403B3478}"/>
              </a:ext>
            </a:extLst>
          </p:cNvPr>
          <p:cNvSpPr/>
          <p:nvPr/>
        </p:nvSpPr>
        <p:spPr>
          <a:xfrm>
            <a:off x="2376475" y="1415746"/>
            <a:ext cx="457200" cy="428625"/>
          </a:xfrm>
          <a:prstGeom prst="mathMultiply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1" name="BlokTextu 20">
            <a:extLst>
              <a:ext uri="{FF2B5EF4-FFF2-40B4-BE49-F238E27FC236}">
                <a16:creationId xmlns:a16="http://schemas.microsoft.com/office/drawing/2014/main" id="{9409A22E-F2B1-4BE6-9539-EE10A06C44B1}"/>
              </a:ext>
            </a:extLst>
          </p:cNvPr>
          <p:cNvSpPr txBox="1"/>
          <p:nvPr/>
        </p:nvSpPr>
        <p:spPr>
          <a:xfrm>
            <a:off x="5371201" y="1460781"/>
            <a:ext cx="22229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/>
              <a:t>&gt; Fill ratio</a:t>
            </a:r>
            <a:endParaRPr lang="sk-SK" sz="1600"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CFA0242D-20D6-4749-9832-AB57DDF7E8AA}"/>
              </a:ext>
            </a:extLst>
          </p:cNvPr>
          <p:cNvSpPr txBox="1"/>
          <p:nvPr/>
        </p:nvSpPr>
        <p:spPr>
          <a:xfrm>
            <a:off x="329457" y="1474583"/>
            <a:ext cx="22229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sk-SK" sz="1600" dirty="0" err="1">
                <a:solidFill>
                  <a:schemeClr val="bg1"/>
                </a:solidFill>
              </a:rPr>
              <a:t>Edge</a:t>
            </a:r>
            <a:r>
              <a:rPr lang="sk-SK" sz="1600" dirty="0">
                <a:solidFill>
                  <a:schemeClr val="bg1"/>
                </a:solidFill>
              </a:rPr>
              <a:t> </a:t>
            </a:r>
            <a:r>
              <a:rPr lang="sk-SK" sz="1600" dirty="0" err="1">
                <a:solidFill>
                  <a:schemeClr val="bg1"/>
                </a:solidFill>
              </a:rPr>
              <a:t>Detector</a:t>
            </a:r>
            <a:endParaRPr lang="sk-SK" sz="1600" dirty="0">
              <a:solidFill>
                <a:schemeClr val="bg1"/>
              </a:solidFill>
            </a:endParaRPr>
          </a:p>
        </p:txBody>
      </p:sp>
      <p:sp>
        <p:nvSpPr>
          <p:cNvPr id="22" name="Šípka: doprava 21">
            <a:extLst>
              <a:ext uri="{FF2B5EF4-FFF2-40B4-BE49-F238E27FC236}">
                <a16:creationId xmlns:a16="http://schemas.microsoft.com/office/drawing/2014/main" id="{DD3CB149-4FD9-4D25-A007-85039A5A06EF}"/>
              </a:ext>
            </a:extLst>
          </p:cNvPr>
          <p:cNvSpPr/>
          <p:nvPr/>
        </p:nvSpPr>
        <p:spPr>
          <a:xfrm>
            <a:off x="7265229" y="1507186"/>
            <a:ext cx="613670" cy="245743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3" name="Obdĺžnik 22">
            <a:extLst>
              <a:ext uri="{FF2B5EF4-FFF2-40B4-BE49-F238E27FC236}">
                <a16:creationId xmlns:a16="http://schemas.microsoft.com/office/drawing/2014/main" id="{51141ECA-230E-4900-A228-533C1E267806}"/>
              </a:ext>
            </a:extLst>
          </p:cNvPr>
          <p:cNvSpPr/>
          <p:nvPr/>
        </p:nvSpPr>
        <p:spPr>
          <a:xfrm>
            <a:off x="8215726" y="1099948"/>
            <a:ext cx="1913695" cy="10602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9" name="BlokTextu 18">
            <a:extLst>
              <a:ext uri="{FF2B5EF4-FFF2-40B4-BE49-F238E27FC236}">
                <a16:creationId xmlns:a16="http://schemas.microsoft.com/office/drawing/2014/main" id="{6A325A40-6B5D-4284-A7FB-36EA6D4D24B4}"/>
              </a:ext>
            </a:extLst>
          </p:cNvPr>
          <p:cNvSpPr txBox="1"/>
          <p:nvPr/>
        </p:nvSpPr>
        <p:spPr>
          <a:xfrm>
            <a:off x="7883663" y="1460781"/>
            <a:ext cx="26009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</a:rPr>
              <a:t>Door </a:t>
            </a:r>
            <a:r>
              <a:rPr lang="sk-SK" sz="1600" dirty="0" err="1">
                <a:solidFill>
                  <a:schemeClr val="bg1"/>
                </a:solidFill>
              </a:rPr>
              <a:t>detected</a:t>
            </a:r>
            <a:endParaRPr lang="sk-SK" sz="1600" dirty="0">
              <a:solidFill>
                <a:schemeClr val="bg1"/>
              </a:solidFill>
            </a:endParaRPr>
          </a:p>
        </p:txBody>
      </p:sp>
      <p:pic>
        <p:nvPicPr>
          <p:cNvPr id="24" name="Obrázok 23" descr="Obrázok, na ktorom je budova, podlaha&#10;&#10;Automaticky generovaný popis">
            <a:extLst>
              <a:ext uri="{FF2B5EF4-FFF2-40B4-BE49-F238E27FC236}">
                <a16:creationId xmlns:a16="http://schemas.microsoft.com/office/drawing/2014/main" id="{CB391E34-7E10-4A2F-95B1-B239CCA45F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354" y="2563208"/>
            <a:ext cx="2890551" cy="389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7510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jekt pre obsah 4" descr="Obrázok, na ktorom je budova, podlaha&#10;&#10;Automaticky generovaný popis">
            <a:extLst>
              <a:ext uri="{FF2B5EF4-FFF2-40B4-BE49-F238E27FC236}">
                <a16:creationId xmlns:a16="http://schemas.microsoft.com/office/drawing/2014/main" id="{F7FC66DA-DAF1-44D3-B364-AF2F5DB317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672" y="57231"/>
            <a:ext cx="2484381" cy="3344893"/>
          </a:xfrm>
        </p:spPr>
      </p:pic>
      <p:pic>
        <p:nvPicPr>
          <p:cNvPr id="9" name="Obrázok 8" descr="Obrázok, na ktorom je podlaha, vnútri, budova, biele&#10;&#10;Automaticky generovaný popis">
            <a:extLst>
              <a:ext uri="{FF2B5EF4-FFF2-40B4-BE49-F238E27FC236}">
                <a16:creationId xmlns:a16="http://schemas.microsoft.com/office/drawing/2014/main" id="{EF4AD13D-9075-477B-97BE-AF648AF64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893" y="57231"/>
            <a:ext cx="2484381" cy="3344893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3A309DA8-5B40-4619-B507-2E3D94AA74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672" y="3459948"/>
            <a:ext cx="2484381" cy="3344893"/>
          </a:xfrm>
          <a:prstGeom prst="rect">
            <a:avLst/>
          </a:prstGeom>
        </p:spPr>
      </p:pic>
      <p:pic>
        <p:nvPicPr>
          <p:cNvPr id="13" name="Obrázok 12" descr="Obrázok, na ktorom je text&#10;&#10;Automaticky generovaný popis">
            <a:extLst>
              <a:ext uri="{FF2B5EF4-FFF2-40B4-BE49-F238E27FC236}">
                <a16:creationId xmlns:a16="http://schemas.microsoft.com/office/drawing/2014/main" id="{16D6942E-6C8D-4F07-B069-418075D6BB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893" y="3459948"/>
            <a:ext cx="2484381" cy="3344893"/>
          </a:xfrm>
          <a:prstGeom prst="rect">
            <a:avLst/>
          </a:prstGeom>
        </p:spPr>
      </p:pic>
      <p:pic>
        <p:nvPicPr>
          <p:cNvPr id="15" name="Obrázok 14" descr="Obrázok, na ktorom je budova, podlaha&#10;&#10;Automaticky generovaný popis">
            <a:extLst>
              <a:ext uri="{FF2B5EF4-FFF2-40B4-BE49-F238E27FC236}">
                <a16:creationId xmlns:a16="http://schemas.microsoft.com/office/drawing/2014/main" id="{AF99044A-D727-4561-B0BA-2C100832BE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414" y="57231"/>
            <a:ext cx="2484381" cy="3344893"/>
          </a:xfrm>
          <a:prstGeom prst="rect">
            <a:avLst/>
          </a:prstGeom>
        </p:spPr>
      </p:pic>
      <p:pic>
        <p:nvPicPr>
          <p:cNvPr id="17" name="Obrázok 16" descr="Obrázok, na ktorom je budova, podlaha&#10;&#10;Automaticky generovaný popis">
            <a:extLst>
              <a:ext uri="{FF2B5EF4-FFF2-40B4-BE49-F238E27FC236}">
                <a16:creationId xmlns:a16="http://schemas.microsoft.com/office/drawing/2014/main" id="{2A4ED02D-7489-404B-B536-785744F620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414" y="3459948"/>
            <a:ext cx="2484381" cy="334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39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421EDF-7452-4A34-A7B5-002815CB4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1out">
            <a:hlinkClick r:id="" action="ppaction://media"/>
            <a:extLst>
              <a:ext uri="{FF2B5EF4-FFF2-40B4-BE49-F238E27FC236}">
                <a16:creationId xmlns:a16="http://schemas.microsoft.com/office/drawing/2014/main" id="{6FF45006-86A2-4121-8D4B-4BE72062323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80551" y="-18816"/>
            <a:ext cx="5158239" cy="6876816"/>
          </a:xfrm>
        </p:spPr>
      </p:pic>
    </p:spTree>
    <p:extLst>
      <p:ext uri="{BB962C8B-B14F-4D97-AF65-F5344CB8AC3E}">
        <p14:creationId xmlns:p14="http://schemas.microsoft.com/office/powerpoint/2010/main" val="202625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3F5FC0-377A-43A4-8B53-B626D5579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dirty="0"/>
              <a:t>Hodnotenie výsledkov algoritmu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A202319-BE7A-4605-A3FD-1FD9A8A7D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Úspešná detekcia: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Dvere s jasnými hranami pri pohľade spredu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zmena osvetlenia nemá vplyv</a:t>
            </a:r>
            <a:endParaRPr lang="sk-SK" sz="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Problémy: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dvere pod veľkým sklonom (chýbajú rohy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hrany</a:t>
            </a:r>
            <a:r>
              <a:rPr lang="sk-S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komplexné dvere (chýbajú rohy)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rohy v takej pozícii, že sa nájdu dvere aj tam,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k-S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kde nie sú (alebo okná a automat)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Hrany v diaľke nie sú detegované kvôli redukcii malých hrán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7151DAD0-A10B-44B0-AE2A-18FB64008E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74" t="3232" r="10152" b="4109"/>
          <a:stretch/>
        </p:blipFill>
        <p:spPr>
          <a:xfrm>
            <a:off x="6096000" y="1861638"/>
            <a:ext cx="5597236" cy="364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9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94AF44-82D0-4272-B7C7-19A25424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182" y="932961"/>
            <a:ext cx="4887685" cy="1777419"/>
          </a:xfrm>
        </p:spPr>
        <p:txBody>
          <a:bodyPr anchor="b">
            <a:normAutofit/>
          </a:bodyPr>
          <a:lstStyle/>
          <a:p>
            <a:r>
              <a:rPr lang="sk-SK" sz="4000"/>
              <a:t>Rozpoznávanie scény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F36E2-BBE5-43FE-822F-AD8CAE08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F184CC2-8417-482A-B6C1-CC8476C6D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8182" y="2894529"/>
            <a:ext cx="4887685" cy="3210179"/>
          </a:xfrm>
        </p:spPr>
        <p:txBody>
          <a:bodyPr anchor="t">
            <a:normAutofit/>
          </a:bodyPr>
          <a:lstStyle/>
          <a:p>
            <a:r>
              <a:rPr lang="sk-SK" sz="2000"/>
              <a:t>2 DCNN modely na určenie budovy a miestnosti v rámci budovy – AlexNet, NIN (rôzna úroveň odlíšiteľnosti) 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24DB274C-21AF-4C2B-ACBF-8F2B15AD45CD}"/>
              </a:ext>
            </a:extLst>
          </p:cNvPr>
          <p:cNvSpPr txBox="1"/>
          <p:nvPr/>
        </p:nvSpPr>
        <p:spPr>
          <a:xfrm>
            <a:off x="4877485" y="5919525"/>
            <a:ext cx="221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k-SK" dirty="0"/>
              <a:t>ZHANG, </a:t>
            </a:r>
            <a:r>
              <a:rPr lang="sk-SK" dirty="0" err="1"/>
              <a:t>Fan</a:t>
            </a:r>
            <a:r>
              <a:rPr lang="sk-SK" dirty="0"/>
              <a:t> (2)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E2964E7D-E266-48F7-874C-0F5624B834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35" t="20038" r="27293" b="8312"/>
          <a:stretch/>
        </p:blipFill>
        <p:spPr>
          <a:xfrm>
            <a:off x="255156" y="729025"/>
            <a:ext cx="6183118" cy="509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4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94AF44-82D0-4272-B7C7-19A25424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182" y="932961"/>
            <a:ext cx="4887685" cy="1777419"/>
          </a:xfrm>
        </p:spPr>
        <p:txBody>
          <a:bodyPr anchor="b">
            <a:normAutofit/>
          </a:bodyPr>
          <a:lstStyle/>
          <a:p>
            <a:r>
              <a:rPr lang="sk-SK" sz="4000"/>
              <a:t>Rozpoznávanie scény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F36E2-BBE5-43FE-822F-AD8CAE08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F184CC2-8417-482A-B6C1-CC8476C6D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8182" y="2894529"/>
            <a:ext cx="4887685" cy="3210179"/>
          </a:xfrm>
        </p:spPr>
        <p:txBody>
          <a:bodyPr anchor="t"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sk-SK" sz="1800" dirty="0"/>
              <a:t>M</a:t>
            </a:r>
            <a:r>
              <a:rPr lang="en-US" sz="1800" dirty="0" err="1"/>
              <a:t>ulti</a:t>
            </a:r>
            <a:r>
              <a:rPr lang="en-US" sz="1800" dirty="0"/>
              <a:t>-resolution CNN </a:t>
            </a:r>
            <a:r>
              <a:rPr lang="sk-SK" sz="1800" dirty="0"/>
              <a:t>– zachytáva vizuálny obsah a štruktúru na viacerých úrovniach</a:t>
            </a:r>
          </a:p>
          <a:p>
            <a:pPr marL="342900" indent="-342900">
              <a:buFont typeface="+mj-lt"/>
              <a:buAutoNum type="arabicPeriod"/>
            </a:pPr>
            <a:r>
              <a:rPr lang="sk-SK" sz="1800" dirty="0"/>
              <a:t>Nejednoznačnosť klasifikácie:</a:t>
            </a:r>
          </a:p>
          <a:p>
            <a:pPr lvl="1"/>
            <a:r>
              <a:rPr lang="sk-SK" sz="1600" dirty="0"/>
              <a:t>Súvisiace triedy spojené do </a:t>
            </a:r>
            <a:r>
              <a:rPr lang="sk-SK" sz="1600" dirty="0" err="1"/>
              <a:t>supertriedy</a:t>
            </a:r>
            <a:endParaRPr lang="sk-SK" sz="1600" dirty="0"/>
          </a:p>
          <a:p>
            <a:pPr lvl="1"/>
            <a:r>
              <a:rPr lang="sk-SK" sz="1600" dirty="0"/>
              <a:t>Extra siete na určenie triedy v rámci </a:t>
            </a:r>
            <a:r>
              <a:rPr lang="sk-SK" sz="1600" dirty="0" err="1"/>
              <a:t>supertriedy</a:t>
            </a:r>
            <a:endParaRPr lang="sk-SK" sz="1600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24DB274C-21AF-4C2B-ACBF-8F2B15AD45CD}"/>
              </a:ext>
            </a:extLst>
          </p:cNvPr>
          <p:cNvSpPr txBox="1"/>
          <p:nvPr/>
        </p:nvSpPr>
        <p:spPr>
          <a:xfrm>
            <a:off x="4778366" y="5920042"/>
            <a:ext cx="1762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k-SK" dirty="0"/>
              <a:t>WANG, </a:t>
            </a:r>
            <a:r>
              <a:rPr lang="sk-SK" dirty="0" err="1"/>
              <a:t>Limin</a:t>
            </a:r>
            <a:r>
              <a:rPr lang="sk-SK" dirty="0"/>
              <a:t> (3)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58A4F88A-8109-4DB1-AC51-46A1405C17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68" t="24310" r="9280" b="6465"/>
          <a:stretch/>
        </p:blipFill>
        <p:spPr>
          <a:xfrm>
            <a:off x="281612" y="503339"/>
            <a:ext cx="6144837" cy="5299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353670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2D274E-007C-4843-8039-3FCA17C58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	</a:t>
            </a:r>
            <a:r>
              <a:rPr lang="en-US" dirty="0" err="1"/>
              <a:t>Literat</a:t>
            </a:r>
            <a:r>
              <a:rPr lang="sk-SK" dirty="0" err="1"/>
              <a:t>úra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6B4447D-CDB4-493B-9555-75D558ED0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02187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sk-SK" sz="2400" dirty="0"/>
              <a:t>TIAN, </a:t>
            </a:r>
            <a:r>
              <a:rPr lang="sk-SK" sz="2400" dirty="0" err="1"/>
              <a:t>Yingli</a:t>
            </a:r>
            <a:r>
              <a:rPr lang="sk-SK" sz="2400" dirty="0"/>
              <a:t>, </a:t>
            </a:r>
            <a:r>
              <a:rPr lang="sk-SK" sz="2400" dirty="0" err="1"/>
              <a:t>Xiaodong</a:t>
            </a:r>
            <a:r>
              <a:rPr lang="sk-SK" sz="2400" dirty="0"/>
              <a:t> YANG and </a:t>
            </a:r>
            <a:r>
              <a:rPr lang="sk-SK" sz="2400" dirty="0" err="1"/>
              <a:t>Aries</a:t>
            </a:r>
            <a:r>
              <a:rPr lang="sk-SK" sz="2400" dirty="0"/>
              <a:t> ARDITI. </a:t>
            </a:r>
            <a:r>
              <a:rPr lang="sk-SK" sz="2400" dirty="0" err="1"/>
              <a:t>Computer</a:t>
            </a:r>
            <a:r>
              <a:rPr lang="sk-SK" sz="2400" dirty="0"/>
              <a:t> </a:t>
            </a:r>
            <a:r>
              <a:rPr lang="sk-SK" sz="2400" dirty="0" err="1"/>
              <a:t>Vision-Based</a:t>
            </a:r>
            <a:r>
              <a:rPr lang="sk-SK" sz="2400" dirty="0"/>
              <a:t> Door </a:t>
            </a:r>
            <a:r>
              <a:rPr lang="sk-SK" sz="2400" dirty="0" err="1"/>
              <a:t>Detection</a:t>
            </a:r>
            <a:r>
              <a:rPr lang="sk-SK" sz="2400" dirty="0"/>
              <a:t> </a:t>
            </a:r>
            <a:r>
              <a:rPr lang="sk-SK" sz="2400" dirty="0" err="1"/>
              <a:t>for</a:t>
            </a:r>
            <a:r>
              <a:rPr lang="sk-SK" sz="2400" dirty="0"/>
              <a:t> </a:t>
            </a:r>
            <a:r>
              <a:rPr lang="sk-SK" sz="2400" dirty="0" err="1"/>
              <a:t>Accessibility</a:t>
            </a:r>
            <a:r>
              <a:rPr lang="sk-SK" sz="2400" dirty="0"/>
              <a:t> of </a:t>
            </a:r>
            <a:r>
              <a:rPr lang="sk-SK" sz="2400" dirty="0" err="1"/>
              <a:t>Unfamiliar</a:t>
            </a:r>
            <a:r>
              <a:rPr lang="sk-SK" sz="2400" dirty="0"/>
              <a:t> </a:t>
            </a:r>
            <a:r>
              <a:rPr lang="sk-SK" sz="2400" dirty="0" err="1"/>
              <a:t>Environments</a:t>
            </a:r>
            <a:r>
              <a:rPr lang="sk-SK" sz="2400" dirty="0"/>
              <a:t> to </a:t>
            </a:r>
            <a:r>
              <a:rPr lang="sk-SK" sz="2400" dirty="0" err="1"/>
              <a:t>Blind</a:t>
            </a:r>
            <a:r>
              <a:rPr lang="sk-SK" sz="2400" dirty="0"/>
              <a:t> </a:t>
            </a:r>
            <a:r>
              <a:rPr lang="sk-SK" sz="2400" dirty="0" err="1"/>
              <a:t>Persons</a:t>
            </a:r>
            <a:r>
              <a:rPr lang="sk-SK" sz="2400" dirty="0"/>
              <a:t>. MIESENBERGER, Klaus, Joachim KLAUS, Wolfgang ZAGLER a Arthur KARSHMER, </a:t>
            </a:r>
            <a:r>
              <a:rPr lang="sk-SK" sz="2400" dirty="0" err="1"/>
              <a:t>ed</a:t>
            </a:r>
            <a:r>
              <a:rPr lang="sk-SK" sz="2400" dirty="0"/>
              <a:t>. </a:t>
            </a:r>
            <a:r>
              <a:rPr lang="sk-SK" sz="2400" dirty="0" err="1"/>
              <a:t>Computers</a:t>
            </a:r>
            <a:r>
              <a:rPr lang="sk-SK" sz="2400" dirty="0"/>
              <a:t> </a:t>
            </a:r>
            <a:r>
              <a:rPr lang="sk-SK" sz="2400" dirty="0" err="1"/>
              <a:t>Helping</a:t>
            </a:r>
            <a:r>
              <a:rPr lang="sk-SK" sz="2400" dirty="0"/>
              <a:t> </a:t>
            </a:r>
            <a:r>
              <a:rPr lang="sk-SK" sz="2400" dirty="0" err="1"/>
              <a:t>People</a:t>
            </a:r>
            <a:r>
              <a:rPr lang="sk-SK" sz="2400" dirty="0"/>
              <a:t> </a:t>
            </a:r>
            <a:r>
              <a:rPr lang="sk-SK" sz="2400" dirty="0" err="1"/>
              <a:t>with</a:t>
            </a:r>
            <a:r>
              <a:rPr lang="sk-SK" sz="2400" dirty="0"/>
              <a:t> </a:t>
            </a:r>
            <a:r>
              <a:rPr lang="sk-SK" sz="2400" dirty="0" err="1"/>
              <a:t>Special</a:t>
            </a:r>
            <a:r>
              <a:rPr lang="sk-SK" sz="2400" dirty="0"/>
              <a:t> </a:t>
            </a:r>
            <a:r>
              <a:rPr lang="sk-SK" sz="2400" dirty="0" err="1"/>
              <a:t>Needs</a:t>
            </a:r>
            <a:r>
              <a:rPr lang="sk-SK" sz="2400" dirty="0"/>
              <a:t> [online]. </a:t>
            </a:r>
            <a:r>
              <a:rPr lang="sk-SK" sz="2400" dirty="0" err="1"/>
              <a:t>Berlin</a:t>
            </a:r>
            <a:r>
              <a:rPr lang="sk-SK" sz="2400" dirty="0"/>
              <a:t>, </a:t>
            </a:r>
            <a:r>
              <a:rPr lang="sk-SK" sz="2400" dirty="0" err="1"/>
              <a:t>Heidelberg</a:t>
            </a:r>
            <a:r>
              <a:rPr lang="sk-SK" sz="2400" dirty="0"/>
              <a:t>: </a:t>
            </a:r>
            <a:r>
              <a:rPr lang="sk-SK" sz="2400" dirty="0" err="1"/>
              <a:t>Springer</a:t>
            </a:r>
            <a:r>
              <a:rPr lang="sk-SK" sz="2400" dirty="0"/>
              <a:t> </a:t>
            </a:r>
            <a:r>
              <a:rPr lang="sk-SK" sz="2400" dirty="0" err="1"/>
              <a:t>Berlin</a:t>
            </a:r>
            <a:r>
              <a:rPr lang="sk-SK" sz="2400" dirty="0"/>
              <a:t> </a:t>
            </a:r>
            <a:r>
              <a:rPr lang="sk-SK" sz="2400" dirty="0" err="1"/>
              <a:t>Heidelberg</a:t>
            </a:r>
            <a:r>
              <a:rPr lang="sk-SK" sz="2400" dirty="0"/>
              <a:t>, 2010, 2010, s. 263-270 [cit. 2020-11-28]. </a:t>
            </a:r>
            <a:r>
              <a:rPr lang="sk-SK" sz="2400" dirty="0" err="1"/>
              <a:t>Lecture</a:t>
            </a:r>
            <a:r>
              <a:rPr lang="sk-SK" sz="2400" dirty="0"/>
              <a:t> Notes in </a:t>
            </a:r>
            <a:r>
              <a:rPr lang="sk-SK" sz="2400" dirty="0" err="1"/>
              <a:t>Computer</a:t>
            </a:r>
            <a:r>
              <a:rPr lang="sk-SK" sz="2400" dirty="0"/>
              <a:t> </a:t>
            </a:r>
            <a:r>
              <a:rPr lang="sk-SK" sz="2400" dirty="0" err="1"/>
              <a:t>Science</a:t>
            </a:r>
            <a:r>
              <a:rPr lang="sk-SK" sz="2400" dirty="0"/>
              <a:t>. ISBN 978-3-642-14099-0. </a:t>
            </a:r>
            <a:r>
              <a:rPr lang="sk-SK" sz="2400" dirty="0" err="1"/>
              <a:t>Available</a:t>
            </a:r>
            <a:r>
              <a:rPr lang="sk-SK" sz="2400" dirty="0"/>
              <a:t> at: doi:10.1007/978-3-642-14100-3_39</a:t>
            </a:r>
          </a:p>
          <a:p>
            <a:pPr marL="457200" indent="-457200">
              <a:buAutoNum type="arabicPeriod"/>
            </a:pPr>
            <a:r>
              <a:rPr lang="sk-SK" sz="2400" dirty="0"/>
              <a:t>ZHANG, </a:t>
            </a:r>
            <a:r>
              <a:rPr lang="sk-SK" sz="2400" dirty="0" err="1"/>
              <a:t>Fan</a:t>
            </a:r>
            <a:r>
              <a:rPr lang="sk-SK" sz="2400" dirty="0"/>
              <a:t> et. al. </a:t>
            </a:r>
            <a:r>
              <a:rPr lang="en-US" sz="2400" dirty="0"/>
              <a:t>Indoor Space Recognition using Deep Convolutional Neural Network: A Case Study at MIT Campus</a:t>
            </a:r>
            <a:r>
              <a:rPr lang="sk-SK" sz="2400" dirty="0"/>
              <a:t>. 2016. </a:t>
            </a:r>
            <a:r>
              <a:rPr lang="sk-SK" sz="2400" dirty="0" err="1"/>
              <a:t>Available</a:t>
            </a:r>
            <a:r>
              <a:rPr lang="sk-SK" sz="2400" dirty="0"/>
              <a:t> at: arxiv.org/abs/1610.02414v1</a:t>
            </a:r>
          </a:p>
          <a:p>
            <a:pPr marL="457200" indent="-457200">
              <a:buAutoNum type="arabicPeriod"/>
            </a:pPr>
            <a:r>
              <a:rPr lang="sk-SK" sz="2400" dirty="0"/>
              <a:t>WANG, </a:t>
            </a:r>
            <a:r>
              <a:rPr lang="sk-SK" sz="2400" dirty="0" err="1"/>
              <a:t>Limin</a:t>
            </a:r>
            <a:r>
              <a:rPr lang="sk-SK" sz="2400" dirty="0"/>
              <a:t> et. al. </a:t>
            </a:r>
            <a:r>
              <a:rPr lang="en-US" sz="2400" dirty="0"/>
              <a:t>Knowledge Guided Disambiguation for Large-Scale</a:t>
            </a:r>
            <a:r>
              <a:rPr lang="sk-SK" sz="2400" dirty="0"/>
              <a:t> </a:t>
            </a:r>
            <a:r>
              <a:rPr lang="en-US" sz="2400" dirty="0"/>
              <a:t>Scene Classification with Multi-Resolution CNNs</a:t>
            </a:r>
            <a:r>
              <a:rPr lang="sk-SK" sz="2400" dirty="0"/>
              <a:t>. 2017. </a:t>
            </a:r>
            <a:r>
              <a:rPr lang="sk-SK" sz="2400" dirty="0" err="1"/>
              <a:t>Available</a:t>
            </a:r>
            <a:r>
              <a:rPr lang="sk-SK" sz="2400" dirty="0"/>
              <a:t> at: https://arxiv.org/pdf/1610.01119v2.pdf</a:t>
            </a:r>
            <a:endParaRPr lang="en-US" sz="2400" dirty="0"/>
          </a:p>
          <a:p>
            <a:pPr marL="457200" indent="-457200">
              <a:buAutoNum type="arabicPeriod"/>
            </a:pP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1977487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B32A67F-3598-4A13-8552-DA884FFCC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08C6CB8-BBA2-4089-8FCA-A7E590CA7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910" y="2663222"/>
            <a:ext cx="4573475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Ďakujem</a:t>
            </a: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sk-SK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za </a:t>
            </a:r>
            <a:r>
              <a:rPr lang="en-US" sz="4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pozornosť</a:t>
            </a: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98EBA13-C937-430B-9523-439FE21096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C8D89A8B-9D71-418A-A6FD-D2BBA76DB2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" r="2188" b="-4"/>
          <a:stretch/>
        </p:blipFill>
        <p:spPr>
          <a:xfrm>
            <a:off x="7210424" y="1760926"/>
            <a:ext cx="4333875" cy="450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33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E2F03E-0EC7-4149-AE80-BE622BA63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sk-SK" dirty="0"/>
              <a:t>Charakteristika problému</a:t>
            </a:r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D6BD1FB-CF7E-4E0B-A756-B274CAAF5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1" y="2844800"/>
            <a:ext cx="5314536" cy="2993470"/>
          </a:xfrm>
        </p:spPr>
        <p:txBody>
          <a:bodyPr anchor="t">
            <a:normAutofit/>
          </a:bodyPr>
          <a:lstStyle/>
          <a:p>
            <a:r>
              <a:rPr lang="sk-SK" sz="2000" dirty="0"/>
              <a:t>Lokalizácia v </a:t>
            </a:r>
            <a:r>
              <a:rPr lang="sk-SK" sz="2000" dirty="0" err="1"/>
              <a:t>indoor</a:t>
            </a:r>
            <a:r>
              <a:rPr lang="sk-SK" sz="2000" dirty="0"/>
              <a:t> prostredí s využitím informácií z obrazu</a:t>
            </a:r>
          </a:p>
          <a:p>
            <a:r>
              <a:rPr lang="sk-SK" sz="2000" dirty="0"/>
              <a:t>Zvoliť vhodné charakteristiky obrazu užitočné pre lokalizáciu</a:t>
            </a:r>
          </a:p>
          <a:p>
            <a:r>
              <a:rPr lang="sk-SK" sz="2000" dirty="0"/>
              <a:t>Otestovať prístupy založené na </a:t>
            </a:r>
            <a:r>
              <a:rPr lang="sk-SK" sz="2000" dirty="0" err="1"/>
              <a:t>computer</a:t>
            </a:r>
            <a:r>
              <a:rPr lang="sk-SK" sz="2000" dirty="0"/>
              <a:t> </a:t>
            </a:r>
            <a:r>
              <a:rPr lang="sk-SK" sz="2000" dirty="0" err="1"/>
              <a:t>vision</a:t>
            </a:r>
            <a:endParaRPr lang="sk-SK" sz="2000" dirty="0"/>
          </a:p>
          <a:p>
            <a:r>
              <a:rPr lang="sk-SK" sz="2000" dirty="0"/>
              <a:t>Otestovať prístupy založené na neurónových sieťach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ok 4" descr="Obrázok, na ktorom je osoba, vnútri, držiaci, ruka&#10;&#10;Automaticky generovaný popis">
            <a:extLst>
              <a:ext uri="{FF2B5EF4-FFF2-40B4-BE49-F238E27FC236}">
                <a16:creationId xmlns:a16="http://schemas.microsoft.com/office/drawing/2014/main" id="{F2F23AE2-336F-49D5-AEF0-47BE20863B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" r="-2" b="-2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pic>
        <p:nvPicPr>
          <p:cNvPr id="12" name="Obrázok 11" descr="Obrázok, na ktorom je text, podlaha, vnútri, stena&#10;&#10;Automaticky generovaný popis">
            <a:extLst>
              <a:ext uri="{FF2B5EF4-FFF2-40B4-BE49-F238E27FC236}">
                <a16:creationId xmlns:a16="http://schemas.microsoft.com/office/drawing/2014/main" id="{499D2D3B-8052-4876-AA70-1B009DF12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898" y="2607388"/>
            <a:ext cx="2143531" cy="3810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3" name="Rovná spojnica 12">
            <a:extLst>
              <a:ext uri="{FF2B5EF4-FFF2-40B4-BE49-F238E27FC236}">
                <a16:creationId xmlns:a16="http://schemas.microsoft.com/office/drawing/2014/main" id="{79243770-B9FF-4554-9837-2CE4C6CDFBB9}"/>
              </a:ext>
            </a:extLst>
          </p:cNvPr>
          <p:cNvCxnSpPr/>
          <p:nvPr/>
        </p:nvCxnSpPr>
        <p:spPr>
          <a:xfrm>
            <a:off x="2549236" y="3841243"/>
            <a:ext cx="2253673" cy="0"/>
          </a:xfrm>
          <a:prstGeom prst="line">
            <a:avLst/>
          </a:prstGeom>
          <a:ln>
            <a:solidFill>
              <a:srgbClr val="DB685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BlokTextu 13">
            <a:extLst>
              <a:ext uri="{FF2B5EF4-FFF2-40B4-BE49-F238E27FC236}">
                <a16:creationId xmlns:a16="http://schemas.microsoft.com/office/drawing/2014/main" id="{934F5226-429F-4562-ADFE-79CCF8FA2F4E}"/>
              </a:ext>
            </a:extLst>
          </p:cNvPr>
          <p:cNvSpPr txBox="1"/>
          <p:nvPr/>
        </p:nvSpPr>
        <p:spPr>
          <a:xfrm>
            <a:off x="6582780" y="6048778"/>
            <a:ext cx="1680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Detekcia</a:t>
            </a:r>
            <a:r>
              <a:rPr lang="en-US" dirty="0"/>
              <a:t> </a:t>
            </a:r>
            <a:r>
              <a:rPr lang="en-US" dirty="0" err="1"/>
              <a:t>dver</a:t>
            </a:r>
            <a:r>
              <a:rPr lang="sk-SK" dirty="0"/>
              <a:t>í</a:t>
            </a:r>
          </a:p>
        </p:txBody>
      </p:sp>
    </p:spTree>
    <p:extLst>
      <p:ext uri="{BB962C8B-B14F-4D97-AF65-F5344CB8AC3E}">
        <p14:creationId xmlns:p14="http://schemas.microsoft.com/office/powerpoint/2010/main" val="3921968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ok 13" descr="Obrázok, na ktorom je text&#10;&#10;Automaticky generovaný popis">
            <a:extLst>
              <a:ext uri="{FF2B5EF4-FFF2-40B4-BE49-F238E27FC236}">
                <a16:creationId xmlns:a16="http://schemas.microsoft.com/office/drawing/2014/main" id="{75B5BFAF-635C-40A6-9D78-6E55B8EBA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487" y="2125604"/>
            <a:ext cx="7439025" cy="4010025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5B3F74FC-6632-4BB0-8DA8-101C901996E1}"/>
              </a:ext>
            </a:extLst>
          </p:cNvPr>
          <p:cNvSpPr txBox="1">
            <a:spLocks/>
          </p:cNvSpPr>
          <p:nvPr/>
        </p:nvSpPr>
        <p:spPr>
          <a:xfrm>
            <a:off x="784879" y="531592"/>
            <a:ext cx="5530195" cy="113052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Computer Vision-Based Door Detection for Accessibility of Unfamiliar Environments to Blind Persons</a:t>
            </a:r>
            <a:r>
              <a:rPr lang="sk-SK" sz="2800" b="1" dirty="0"/>
              <a:t> (1)</a:t>
            </a: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4E733DFF-0857-4879-B735-C935A77ECF45}"/>
              </a:ext>
            </a:extLst>
          </p:cNvPr>
          <p:cNvSpPr/>
          <p:nvPr/>
        </p:nvSpPr>
        <p:spPr>
          <a:xfrm>
            <a:off x="2172749" y="1921079"/>
            <a:ext cx="6342077" cy="1904301"/>
          </a:xfrm>
          <a:prstGeom prst="rect">
            <a:avLst/>
          </a:prstGeom>
          <a:noFill/>
          <a:ln w="38100">
            <a:solidFill>
              <a:srgbClr val="DB6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7906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jekt pre obsah 4" descr="Obrázok, na ktorom je budova, podlaha&#10;&#10;Automaticky generovaný popis">
            <a:extLst>
              <a:ext uri="{FF2B5EF4-FFF2-40B4-BE49-F238E27FC236}">
                <a16:creationId xmlns:a16="http://schemas.microsoft.com/office/drawing/2014/main" id="{F7FC66DA-DAF1-44D3-B364-AF2F5DB317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" r="-4" b="-4"/>
          <a:stretch/>
        </p:blipFill>
        <p:spPr>
          <a:xfrm>
            <a:off x="1117600" y="1676400"/>
            <a:ext cx="2425700" cy="3467100"/>
          </a:xfrm>
          <a:prstGeom prst="rect">
            <a:avLst/>
          </a:prstGeom>
        </p:spPr>
      </p:pic>
      <p:pic>
        <p:nvPicPr>
          <p:cNvPr id="9" name="Obrázok 8" descr="Obrázok, na ktorom je podlaha, vnútri, budova, biele&#10;&#10;Automaticky generovaný popis">
            <a:extLst>
              <a:ext uri="{FF2B5EF4-FFF2-40B4-BE49-F238E27FC236}">
                <a16:creationId xmlns:a16="http://schemas.microsoft.com/office/drawing/2014/main" id="{EF4AD13D-9075-477B-97BE-AF648AF648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0" r="2" b="2"/>
          <a:stretch/>
        </p:blipFill>
        <p:spPr>
          <a:xfrm>
            <a:off x="3619500" y="1676400"/>
            <a:ext cx="2425700" cy="3467100"/>
          </a:xfrm>
          <a:prstGeom prst="rect">
            <a:avLst/>
          </a:prstGeom>
        </p:spPr>
      </p:pic>
      <p:pic>
        <p:nvPicPr>
          <p:cNvPr id="13" name="Obrázok 12" descr="Obrázok, na ktorom je text&#10;&#10;Automaticky generovaný popis">
            <a:extLst>
              <a:ext uri="{FF2B5EF4-FFF2-40B4-BE49-F238E27FC236}">
                <a16:creationId xmlns:a16="http://schemas.microsoft.com/office/drawing/2014/main" id="{16D6942E-6C8D-4F07-B069-418075D6BB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8" b="2"/>
          <a:stretch/>
        </p:blipFill>
        <p:spPr>
          <a:xfrm>
            <a:off x="8623300" y="1676400"/>
            <a:ext cx="2425700" cy="3467100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3A309DA8-5B40-4619-B507-2E3D94AA74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8" b="2"/>
          <a:stretch/>
        </p:blipFill>
        <p:spPr>
          <a:xfrm>
            <a:off x="6121400" y="1676400"/>
            <a:ext cx="2425700" cy="3467100"/>
          </a:xfrm>
          <a:prstGeom prst="rect">
            <a:avLst/>
          </a:prstGeom>
        </p:spPr>
      </p:pic>
      <p:sp>
        <p:nvSpPr>
          <p:cNvPr id="16" name="Nadpis 1">
            <a:extLst>
              <a:ext uri="{FF2B5EF4-FFF2-40B4-BE49-F238E27FC236}">
                <a16:creationId xmlns:a16="http://schemas.microsoft.com/office/drawing/2014/main" id="{C5D79387-F133-4187-9C4B-DD60A748542D}"/>
              </a:ext>
            </a:extLst>
          </p:cNvPr>
          <p:cNvSpPr txBox="1">
            <a:spLocks/>
          </p:cNvSpPr>
          <p:nvPr/>
        </p:nvSpPr>
        <p:spPr>
          <a:xfrm>
            <a:off x="4559160" y="668752"/>
            <a:ext cx="4929556" cy="8209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/>
              <a:t>Edges detection</a:t>
            </a:r>
            <a:endParaRPr lang="sk-SK" sz="4000" b="1" dirty="0"/>
          </a:p>
        </p:txBody>
      </p:sp>
    </p:spTree>
    <p:extLst>
      <p:ext uri="{BB962C8B-B14F-4D97-AF65-F5344CB8AC3E}">
        <p14:creationId xmlns:p14="http://schemas.microsoft.com/office/powerpoint/2010/main" val="3678100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Obrázok 12" descr="Obrázok, na ktorom je text&#10;&#10;Automaticky generovaný popis">
            <a:extLst>
              <a:ext uri="{FF2B5EF4-FFF2-40B4-BE49-F238E27FC236}">
                <a16:creationId xmlns:a16="http://schemas.microsoft.com/office/drawing/2014/main" id="{16D6942E-6C8D-4F07-B069-418075D6BB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8" b="2"/>
          <a:stretch/>
        </p:blipFill>
        <p:spPr>
          <a:xfrm>
            <a:off x="8900391" y="1653118"/>
            <a:ext cx="2425700" cy="3467100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3A309DA8-5B40-4619-B507-2E3D94AA74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8" b="2"/>
          <a:stretch/>
        </p:blipFill>
        <p:spPr>
          <a:xfrm>
            <a:off x="6398491" y="1653118"/>
            <a:ext cx="2425700" cy="3467100"/>
          </a:xfrm>
          <a:prstGeom prst="rect">
            <a:avLst/>
          </a:prstGeom>
        </p:spPr>
      </p:pic>
      <p:sp>
        <p:nvSpPr>
          <p:cNvPr id="16" name="Nadpis 1">
            <a:extLst>
              <a:ext uri="{FF2B5EF4-FFF2-40B4-BE49-F238E27FC236}">
                <a16:creationId xmlns:a16="http://schemas.microsoft.com/office/drawing/2014/main" id="{C5D79387-F133-4187-9C4B-DD60A748542D}"/>
              </a:ext>
            </a:extLst>
          </p:cNvPr>
          <p:cNvSpPr txBox="1">
            <a:spLocks/>
          </p:cNvSpPr>
          <p:nvPr/>
        </p:nvSpPr>
        <p:spPr>
          <a:xfrm>
            <a:off x="3257102" y="668754"/>
            <a:ext cx="6053896" cy="8209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b="1" dirty="0" err="1"/>
              <a:t>Laplace</a:t>
            </a:r>
            <a:r>
              <a:rPr lang="sk-SK" sz="4000" b="1" dirty="0"/>
              <a:t> </a:t>
            </a:r>
            <a:r>
              <a:rPr lang="sk-SK" sz="4000" b="1" dirty="0" err="1"/>
              <a:t>vs</a:t>
            </a:r>
            <a:r>
              <a:rPr lang="sk-SK" sz="4000" b="1" dirty="0"/>
              <a:t> </a:t>
            </a:r>
            <a:r>
              <a:rPr lang="sk-SK" sz="4000" b="1" dirty="0" err="1"/>
              <a:t>Canny</a:t>
            </a:r>
            <a:r>
              <a:rPr lang="sk-SK" sz="4000" b="1" dirty="0"/>
              <a:t> </a:t>
            </a:r>
            <a:r>
              <a:rPr lang="sk-SK" sz="4000" b="1" dirty="0" err="1"/>
              <a:t>edge</a:t>
            </a:r>
            <a:r>
              <a:rPr lang="en-US" sz="4000" b="1" dirty="0"/>
              <a:t> detection</a:t>
            </a:r>
            <a:endParaRPr lang="sk-SK" sz="4000" b="1" dirty="0"/>
          </a:p>
        </p:txBody>
      </p:sp>
      <p:pic>
        <p:nvPicPr>
          <p:cNvPr id="15" name="Zástupný objekt pre obsah 14" descr="Obrázok, na ktorom je text, tmavé&#10;&#10;Automaticky generovaný popis">
            <a:extLst>
              <a:ext uri="{FF2B5EF4-FFF2-40B4-BE49-F238E27FC236}">
                <a16:creationId xmlns:a16="http://schemas.microsoft.com/office/drawing/2014/main" id="{57F6FC8A-11C0-46CE-B7D5-3FAFA7854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39" y="1653118"/>
            <a:ext cx="2600325" cy="3467100"/>
          </a:xfrm>
        </p:spPr>
      </p:pic>
      <p:pic>
        <p:nvPicPr>
          <p:cNvPr id="18" name="Obrázok 17" descr="Obrázok, na ktorom je text&#10;&#10;Automaticky generovaný popis">
            <a:extLst>
              <a:ext uri="{FF2B5EF4-FFF2-40B4-BE49-F238E27FC236}">
                <a16:creationId xmlns:a16="http://schemas.microsoft.com/office/drawing/2014/main" id="{50DA001D-1B16-46CD-81AC-487CCBA6AA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991" y="1653118"/>
            <a:ext cx="2600325" cy="3467100"/>
          </a:xfrm>
          <a:prstGeom prst="rect">
            <a:avLst/>
          </a:prstGeom>
        </p:spPr>
      </p:pic>
      <p:sp>
        <p:nvSpPr>
          <p:cNvPr id="22" name="BlokTextu 21">
            <a:extLst>
              <a:ext uri="{FF2B5EF4-FFF2-40B4-BE49-F238E27FC236}">
                <a16:creationId xmlns:a16="http://schemas.microsoft.com/office/drawing/2014/main" id="{E171643B-2A74-46BA-BF91-85FF99979B74}"/>
              </a:ext>
            </a:extLst>
          </p:cNvPr>
          <p:cNvSpPr txBox="1"/>
          <p:nvPr/>
        </p:nvSpPr>
        <p:spPr>
          <a:xfrm>
            <a:off x="865910" y="5175582"/>
            <a:ext cx="2605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sk-SK" dirty="0" err="1"/>
              <a:t>Laplace</a:t>
            </a:r>
            <a:endParaRPr lang="sk-SK" dirty="0"/>
          </a:p>
        </p:txBody>
      </p:sp>
      <p:sp>
        <p:nvSpPr>
          <p:cNvPr id="23" name="BlokTextu 22">
            <a:extLst>
              <a:ext uri="{FF2B5EF4-FFF2-40B4-BE49-F238E27FC236}">
                <a16:creationId xmlns:a16="http://schemas.microsoft.com/office/drawing/2014/main" id="{F3495C3C-893D-4B3A-87C0-0E6CF93BB3B3}"/>
              </a:ext>
            </a:extLst>
          </p:cNvPr>
          <p:cNvSpPr txBox="1"/>
          <p:nvPr/>
        </p:nvSpPr>
        <p:spPr>
          <a:xfrm>
            <a:off x="3554991" y="5175582"/>
            <a:ext cx="2600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sk-SK" dirty="0" err="1"/>
              <a:t>Laplace</a:t>
            </a:r>
            <a:r>
              <a:rPr lang="sk-SK" dirty="0"/>
              <a:t> </a:t>
            </a:r>
            <a:r>
              <a:rPr lang="sk-SK" dirty="0" err="1"/>
              <a:t>dilated</a:t>
            </a:r>
            <a:endParaRPr lang="sk-SK" dirty="0"/>
          </a:p>
        </p:txBody>
      </p:sp>
      <p:sp>
        <p:nvSpPr>
          <p:cNvPr id="24" name="BlokTextu 23">
            <a:extLst>
              <a:ext uri="{FF2B5EF4-FFF2-40B4-BE49-F238E27FC236}">
                <a16:creationId xmlns:a16="http://schemas.microsoft.com/office/drawing/2014/main" id="{2D7E00CF-5C23-4361-AAAA-57B6B515358E}"/>
              </a:ext>
            </a:extLst>
          </p:cNvPr>
          <p:cNvSpPr txBox="1"/>
          <p:nvPr/>
        </p:nvSpPr>
        <p:spPr>
          <a:xfrm>
            <a:off x="6398491" y="5195895"/>
            <a:ext cx="2425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sk-SK" dirty="0" err="1"/>
              <a:t>Canny</a:t>
            </a:r>
            <a:endParaRPr lang="sk-SK" dirty="0"/>
          </a:p>
        </p:txBody>
      </p:sp>
      <p:sp>
        <p:nvSpPr>
          <p:cNvPr id="25" name="BlokTextu 24">
            <a:extLst>
              <a:ext uri="{FF2B5EF4-FFF2-40B4-BE49-F238E27FC236}">
                <a16:creationId xmlns:a16="http://schemas.microsoft.com/office/drawing/2014/main" id="{67A632F1-D02F-4523-8DE3-39D68E8A3ED9}"/>
              </a:ext>
            </a:extLst>
          </p:cNvPr>
          <p:cNvSpPr txBox="1"/>
          <p:nvPr/>
        </p:nvSpPr>
        <p:spPr>
          <a:xfrm>
            <a:off x="8900391" y="5175582"/>
            <a:ext cx="2425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sk-SK" dirty="0" err="1"/>
              <a:t>Canny</a:t>
            </a:r>
            <a:r>
              <a:rPr lang="sk-SK" dirty="0"/>
              <a:t> </a:t>
            </a:r>
            <a:r>
              <a:rPr lang="sk-SK" dirty="0" err="1"/>
              <a:t>dilated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05976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ok 13" descr="Obrázok, na ktorom je text&#10;&#10;Automaticky generovaný popis">
            <a:extLst>
              <a:ext uri="{FF2B5EF4-FFF2-40B4-BE49-F238E27FC236}">
                <a16:creationId xmlns:a16="http://schemas.microsoft.com/office/drawing/2014/main" id="{75B5BFAF-635C-40A6-9D78-6E55B8EBA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487" y="2125604"/>
            <a:ext cx="7439025" cy="4010025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5B3F74FC-6632-4BB0-8DA8-101C901996E1}"/>
              </a:ext>
            </a:extLst>
          </p:cNvPr>
          <p:cNvSpPr txBox="1">
            <a:spLocks/>
          </p:cNvSpPr>
          <p:nvPr/>
        </p:nvSpPr>
        <p:spPr>
          <a:xfrm>
            <a:off x="784879" y="531592"/>
            <a:ext cx="5530195" cy="113052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Computer Vision-Based Door Detection for Accessibility of Unfamiliar Environments to Blind Persons</a:t>
            </a:r>
            <a:r>
              <a:rPr lang="sk-SK" sz="2800" b="1" dirty="0"/>
              <a:t> (1)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26C81396-7C60-49B6-8946-DD22A42B8EFE}"/>
              </a:ext>
            </a:extLst>
          </p:cNvPr>
          <p:cNvSpPr/>
          <p:nvPr/>
        </p:nvSpPr>
        <p:spPr>
          <a:xfrm flipV="1">
            <a:off x="2172749" y="3825380"/>
            <a:ext cx="6342077" cy="964734"/>
          </a:xfrm>
          <a:prstGeom prst="rect">
            <a:avLst/>
          </a:prstGeom>
          <a:noFill/>
          <a:ln w="38100">
            <a:solidFill>
              <a:srgbClr val="DB6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1952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Zástupný objekt pre obsah 4" descr="Obrázok, na ktorom je budova, podlaha&#10;&#10;Automaticky generovaný popis">
            <a:extLst>
              <a:ext uri="{FF2B5EF4-FFF2-40B4-BE49-F238E27FC236}">
                <a16:creationId xmlns:a16="http://schemas.microsoft.com/office/drawing/2014/main" id="{9CFB8A68-7772-4DAE-95EA-75F42B175F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284" y="1469714"/>
            <a:ext cx="3336051" cy="4491555"/>
          </a:xfrm>
        </p:spPr>
      </p:pic>
      <p:pic>
        <p:nvPicPr>
          <p:cNvPr id="14" name="Obrázok 13" descr="Obrázok, na ktorom je budova, podlaha&#10;&#10;Automaticky generovaný popis">
            <a:extLst>
              <a:ext uri="{FF2B5EF4-FFF2-40B4-BE49-F238E27FC236}">
                <a16:creationId xmlns:a16="http://schemas.microsoft.com/office/drawing/2014/main" id="{FB79E525-28B8-438C-A3C3-9F8F65BCD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790" y="1469715"/>
            <a:ext cx="3336051" cy="4491555"/>
          </a:xfrm>
          <a:prstGeom prst="rect">
            <a:avLst/>
          </a:prstGeom>
        </p:spPr>
      </p:pic>
      <p:sp>
        <p:nvSpPr>
          <p:cNvPr id="15" name="Nadpis 1">
            <a:extLst>
              <a:ext uri="{FF2B5EF4-FFF2-40B4-BE49-F238E27FC236}">
                <a16:creationId xmlns:a16="http://schemas.microsoft.com/office/drawing/2014/main" id="{C5514A7B-AEB7-4C39-A43D-5DB2B0E8CDB6}"/>
              </a:ext>
            </a:extLst>
          </p:cNvPr>
          <p:cNvSpPr txBox="1">
            <a:spLocks/>
          </p:cNvSpPr>
          <p:nvPr/>
        </p:nvSpPr>
        <p:spPr>
          <a:xfrm>
            <a:off x="3844785" y="677855"/>
            <a:ext cx="4929556" cy="8209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/>
              <a:t>Corners detection</a:t>
            </a:r>
            <a:endParaRPr lang="sk-SK" sz="4000" b="1" dirty="0"/>
          </a:p>
        </p:txBody>
      </p:sp>
    </p:spTree>
    <p:extLst>
      <p:ext uri="{BB962C8B-B14F-4D97-AF65-F5344CB8AC3E}">
        <p14:creationId xmlns:p14="http://schemas.microsoft.com/office/powerpoint/2010/main" val="3784359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FE5D8499-8375-48B2-A43C-354E855549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06" t="39410" r="27110" b="20972"/>
          <a:stretch/>
        </p:blipFill>
        <p:spPr>
          <a:xfrm>
            <a:off x="1406862" y="1662221"/>
            <a:ext cx="8091534" cy="4099612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2C02F6F4-19F6-4B84-9A70-23BEA9FA6ABB}"/>
              </a:ext>
            </a:extLst>
          </p:cNvPr>
          <p:cNvSpPr txBox="1">
            <a:spLocks/>
          </p:cNvSpPr>
          <p:nvPr/>
        </p:nvSpPr>
        <p:spPr>
          <a:xfrm>
            <a:off x="3844785" y="677855"/>
            <a:ext cx="4929556" cy="8209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/>
              <a:t>Corners detection</a:t>
            </a:r>
            <a:endParaRPr lang="sk-SK" sz="4000" b="1" dirty="0"/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602D3740-76D5-4E83-9563-EB69C54199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12" t="45993" r="41508" b="24512"/>
          <a:stretch/>
        </p:blipFill>
        <p:spPr>
          <a:xfrm>
            <a:off x="9498396" y="2549237"/>
            <a:ext cx="1887298" cy="202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6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ok 13" descr="Obrázok, na ktorom je text&#10;&#10;Automaticky generovaný popis">
            <a:extLst>
              <a:ext uri="{FF2B5EF4-FFF2-40B4-BE49-F238E27FC236}">
                <a16:creationId xmlns:a16="http://schemas.microsoft.com/office/drawing/2014/main" id="{75B5BFAF-635C-40A6-9D78-6E55B8EBA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487" y="2125604"/>
            <a:ext cx="7439025" cy="4010025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5B3F74FC-6632-4BB0-8DA8-101C901996E1}"/>
              </a:ext>
            </a:extLst>
          </p:cNvPr>
          <p:cNvSpPr txBox="1">
            <a:spLocks/>
          </p:cNvSpPr>
          <p:nvPr/>
        </p:nvSpPr>
        <p:spPr>
          <a:xfrm>
            <a:off x="784879" y="531592"/>
            <a:ext cx="5530195" cy="113052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Computer Vision-Based Door Detection for Accessibility of Unfamiliar Environments to Blind Persons</a:t>
            </a:r>
            <a:r>
              <a:rPr lang="sk-SK" sz="2800" b="1" dirty="0"/>
              <a:t> (1)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26C81396-7C60-49B6-8946-DD22A42B8EFE}"/>
              </a:ext>
            </a:extLst>
          </p:cNvPr>
          <p:cNvSpPr/>
          <p:nvPr/>
        </p:nvSpPr>
        <p:spPr>
          <a:xfrm>
            <a:off x="5226341" y="4790113"/>
            <a:ext cx="4589171" cy="1345515"/>
          </a:xfrm>
          <a:prstGeom prst="rect">
            <a:avLst/>
          </a:prstGeom>
          <a:noFill/>
          <a:ln w="38100">
            <a:solidFill>
              <a:srgbClr val="DB6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404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445</Words>
  <Application>Microsoft Office PowerPoint</Application>
  <PresentationFormat>Širokouhlá</PresentationFormat>
  <Paragraphs>50</Paragraphs>
  <Slides>17</Slides>
  <Notes>0</Notes>
  <HiddenSlides>1</HiddenSlides>
  <MMClips>1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Tw Cen MT</vt:lpstr>
      <vt:lpstr>Motív Office</vt:lpstr>
      <vt:lpstr>Zlepšenie presnosti v indoor navigácii  s využitím obrazu  z kamery</vt:lpstr>
      <vt:lpstr>Charakteristika problému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Hodnotenie výsledkov algoritmu</vt:lpstr>
      <vt:lpstr>Rozpoznávanie scény</vt:lpstr>
      <vt:lpstr>Rozpoznávanie scény</vt:lpstr>
      <vt:lpstr> Literatúra</vt:lpstr>
      <vt:lpstr>Ďakujem  za pozornosť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Zlepšenie presnosti v indoor navigácii  s využitím obrazu  z kamery</dc:title>
  <dc:creator>Lucia Hajduková</dc:creator>
  <cp:lastModifiedBy>Lucia Hajduková</cp:lastModifiedBy>
  <cp:revision>11</cp:revision>
  <dcterms:created xsi:type="dcterms:W3CDTF">2020-12-02T10:50:41Z</dcterms:created>
  <dcterms:modified xsi:type="dcterms:W3CDTF">2020-12-16T21:43:17Z</dcterms:modified>
</cp:coreProperties>
</file>