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2" r:id="rId1"/>
  </p:sldMasterIdLst>
  <p:notesMasterIdLst>
    <p:notesMasterId r:id="rId29"/>
  </p:notesMasterIdLst>
  <p:sldIdLst>
    <p:sldId id="256" r:id="rId2"/>
    <p:sldId id="257" r:id="rId3"/>
    <p:sldId id="258" r:id="rId4"/>
    <p:sldId id="286" r:id="rId5"/>
    <p:sldId id="259" r:id="rId6"/>
    <p:sldId id="261" r:id="rId7"/>
    <p:sldId id="260" r:id="rId8"/>
    <p:sldId id="270" r:id="rId9"/>
    <p:sldId id="264" r:id="rId10"/>
    <p:sldId id="262" r:id="rId11"/>
    <p:sldId id="263" r:id="rId12"/>
    <p:sldId id="268" r:id="rId13"/>
    <p:sldId id="271" r:id="rId14"/>
    <p:sldId id="273" r:id="rId15"/>
    <p:sldId id="274" r:id="rId16"/>
    <p:sldId id="275" r:id="rId17"/>
    <p:sldId id="276" r:id="rId18"/>
    <p:sldId id="277" r:id="rId19"/>
    <p:sldId id="279" r:id="rId20"/>
    <p:sldId id="266" r:id="rId21"/>
    <p:sldId id="267" r:id="rId22"/>
    <p:sldId id="278" r:id="rId23"/>
    <p:sldId id="281" r:id="rId24"/>
    <p:sldId id="282" r:id="rId25"/>
    <p:sldId id="283" r:id="rId26"/>
    <p:sldId id="284" r:id="rId27"/>
    <p:sldId id="285" r:id="rId28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E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redný štýl 2 - zvýrazneni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78"/>
    <p:restoredTop sz="81636"/>
  </p:normalViewPr>
  <p:slideViewPr>
    <p:cSldViewPr snapToGrid="0">
      <p:cViewPr>
        <p:scale>
          <a:sx n="90" d="100"/>
          <a:sy n="90" d="100"/>
        </p:scale>
        <p:origin x="1096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8AD3BE-96E5-6644-B3EA-218F661BB6F6}" type="datetimeFigureOut">
              <a:rPr lang="sk-SK" smtClean="0"/>
              <a:t>25.3.2026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7A4C0E-5789-5A4D-A32B-74ECDA43B53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83681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Tento </a:t>
            </a:r>
            <a:r>
              <a:rPr lang="sk-SK" dirty="0" err="1"/>
              <a:t>problem</a:t>
            </a:r>
            <a:r>
              <a:rPr lang="sk-SK" dirty="0"/>
              <a:t> sa rozhodla </a:t>
            </a:r>
            <a:r>
              <a:rPr lang="sk-SK" dirty="0" err="1"/>
              <a:t>riesit</a:t>
            </a:r>
            <a:r>
              <a:rPr lang="sk-SK" dirty="0"/>
              <a:t> </a:t>
            </a:r>
            <a:r>
              <a:rPr lang="sk-SK" dirty="0" err="1"/>
              <a:t>spolocnost</a:t>
            </a:r>
            <a:r>
              <a:rPr lang="sk-SK" dirty="0"/>
              <a:t> </a:t>
            </a:r>
            <a:r>
              <a:rPr lang="sk-SK" dirty="0" err="1"/>
              <a:t>Vissim</a:t>
            </a:r>
            <a:r>
              <a:rPr lang="sk-SK" dirty="0"/>
              <a:t>. Ich </a:t>
            </a:r>
            <a:r>
              <a:rPr lang="sk-SK" dirty="0" err="1"/>
              <a:t>napadom</a:t>
            </a:r>
            <a:r>
              <a:rPr lang="sk-SK" dirty="0"/>
              <a:t> bolo na </a:t>
            </a:r>
            <a:r>
              <a:rPr lang="sk-SK" dirty="0" err="1"/>
              <a:t>zaklade</a:t>
            </a:r>
            <a:r>
              <a:rPr lang="sk-SK" dirty="0"/>
              <a:t> verejne </a:t>
            </a:r>
            <a:r>
              <a:rPr lang="sk-SK" dirty="0" err="1"/>
              <a:t>dostupnych</a:t>
            </a:r>
            <a:r>
              <a:rPr lang="sk-SK" dirty="0"/>
              <a:t> </a:t>
            </a:r>
            <a:r>
              <a:rPr lang="sk-SK" dirty="0" err="1"/>
              <a:t>dat</a:t>
            </a:r>
            <a:r>
              <a:rPr lang="sk-SK" dirty="0"/>
              <a:t> z minulosti </a:t>
            </a:r>
            <a:r>
              <a:rPr lang="sk-SK" dirty="0" err="1"/>
              <a:t>predpovedat</a:t>
            </a:r>
            <a:r>
              <a:rPr lang="sk-SK" dirty="0"/>
              <a:t> oblasti rybolovu par dni dopredu. </a:t>
            </a:r>
            <a:r>
              <a:rPr lang="sk-SK" dirty="0" err="1"/>
              <a:t>Vyskum</a:t>
            </a:r>
            <a:r>
              <a:rPr lang="sk-SK" dirty="0"/>
              <a:t> tejto oblasti by vedel </a:t>
            </a:r>
            <a:r>
              <a:rPr lang="sk-SK" dirty="0" err="1"/>
              <a:t>namornym</a:t>
            </a:r>
            <a:r>
              <a:rPr lang="sk-SK" dirty="0"/>
              <a:t> </a:t>
            </a:r>
            <a:r>
              <a:rPr lang="sk-SK" dirty="0" err="1"/>
              <a:t>firmam</a:t>
            </a:r>
            <a:r>
              <a:rPr lang="sk-SK" dirty="0"/>
              <a:t> </a:t>
            </a:r>
            <a:r>
              <a:rPr lang="sk-SK" dirty="0" err="1"/>
              <a:t>poskytnut</a:t>
            </a:r>
            <a:r>
              <a:rPr lang="sk-SK" dirty="0"/>
              <a:t> </a:t>
            </a:r>
            <a:r>
              <a:rPr lang="sk-SK" dirty="0" err="1"/>
              <a:t>informaciu</a:t>
            </a:r>
            <a:r>
              <a:rPr lang="sk-SK" dirty="0"/>
              <a:t> na </a:t>
            </a:r>
            <a:r>
              <a:rPr lang="sk-SK" dirty="0" err="1"/>
              <a:t>ktore</a:t>
            </a:r>
            <a:r>
              <a:rPr lang="sk-SK" dirty="0"/>
              <a:t> oblasti si </a:t>
            </a:r>
            <a:r>
              <a:rPr lang="sk-SK" dirty="0" err="1"/>
              <a:t>maju</a:t>
            </a:r>
            <a:r>
              <a:rPr lang="sk-SK" dirty="0"/>
              <a:t> </a:t>
            </a:r>
            <a:r>
              <a:rPr lang="sk-SK" dirty="0" err="1"/>
              <a:t>dat</a:t>
            </a:r>
            <a:r>
              <a:rPr lang="sk-SK" dirty="0"/>
              <a:t> v </a:t>
            </a:r>
            <a:r>
              <a:rPr lang="sk-SK" dirty="0" err="1"/>
              <a:t>blizkej</a:t>
            </a:r>
            <a:r>
              <a:rPr lang="sk-SK" dirty="0"/>
              <a:t> dobe pozor ak </a:t>
            </a:r>
            <a:r>
              <a:rPr lang="sk-SK" dirty="0" err="1"/>
              <a:t>chcu</a:t>
            </a:r>
            <a:r>
              <a:rPr lang="sk-SK" dirty="0"/>
              <a:t> </a:t>
            </a:r>
            <a:r>
              <a:rPr lang="sk-SK" dirty="0" err="1"/>
              <a:t>predist</a:t>
            </a:r>
            <a:r>
              <a:rPr lang="sk-SK" dirty="0"/>
              <a:t> </a:t>
            </a:r>
            <a:r>
              <a:rPr lang="sk-SK" dirty="0" err="1"/>
              <a:t>nelegalnemu</a:t>
            </a:r>
            <a:r>
              <a:rPr lang="sk-SK" dirty="0"/>
              <a:t> rybolovu alebo do </a:t>
            </a:r>
            <a:r>
              <a:rPr lang="sk-SK" dirty="0" err="1"/>
              <a:t>ktorych</a:t>
            </a:r>
            <a:r>
              <a:rPr lang="sk-SK" dirty="0"/>
              <a:t> oblasti </a:t>
            </a:r>
            <a:r>
              <a:rPr lang="sk-SK" dirty="0" err="1"/>
              <a:t>maju</a:t>
            </a:r>
            <a:r>
              <a:rPr lang="sk-SK" dirty="0"/>
              <a:t> </a:t>
            </a:r>
            <a:r>
              <a:rPr lang="sk-SK" dirty="0" err="1"/>
              <a:t>ist</a:t>
            </a:r>
            <a:r>
              <a:rPr lang="sk-SK" dirty="0"/>
              <a:t> </a:t>
            </a:r>
            <a:r>
              <a:rPr lang="sk-SK" dirty="0" err="1"/>
              <a:t>rybarcit</a:t>
            </a:r>
            <a:r>
              <a:rPr lang="sk-SK" dirty="0"/>
              <a:t> ak </a:t>
            </a:r>
            <a:r>
              <a:rPr lang="sk-SK" dirty="0" err="1"/>
              <a:t>chcu</a:t>
            </a:r>
            <a:r>
              <a:rPr lang="sk-SK" dirty="0"/>
              <a:t> </a:t>
            </a:r>
            <a:r>
              <a:rPr lang="sk-SK" dirty="0" err="1"/>
              <a:t>optimalizovat</a:t>
            </a:r>
            <a:r>
              <a:rPr lang="sk-SK" dirty="0"/>
              <a:t> ich </a:t>
            </a:r>
            <a:r>
              <a:rPr lang="sk-SK" dirty="0" err="1"/>
              <a:t>naklady</a:t>
            </a:r>
            <a:r>
              <a:rPr lang="sk-SK" dirty="0"/>
              <a:t> a </a:t>
            </a:r>
            <a:r>
              <a:rPr lang="sk-SK" dirty="0" err="1"/>
              <a:t>zaroven</a:t>
            </a:r>
            <a:r>
              <a:rPr lang="sk-SK" dirty="0"/>
              <a:t> si byt </a:t>
            </a:r>
            <a:r>
              <a:rPr lang="sk-SK" dirty="0" err="1"/>
              <a:t>isty</a:t>
            </a:r>
            <a:r>
              <a:rPr lang="sk-SK" dirty="0"/>
              <a:t> </a:t>
            </a:r>
            <a:r>
              <a:rPr lang="sk-SK" dirty="0" err="1"/>
              <a:t>ze</a:t>
            </a:r>
            <a:r>
              <a:rPr lang="sk-SK" dirty="0"/>
              <a:t> </a:t>
            </a:r>
            <a:r>
              <a:rPr lang="sk-SK" dirty="0" err="1"/>
              <a:t>nieco</a:t>
            </a:r>
            <a:r>
              <a:rPr lang="sk-SK" dirty="0"/>
              <a:t> ulovia. Zamerali sme sa teda na </a:t>
            </a:r>
            <a:r>
              <a:rPr lang="sk-SK" dirty="0" err="1"/>
              <a:t>oblast</a:t>
            </a:r>
            <a:r>
              <a:rPr lang="sk-SK" dirty="0"/>
              <a:t> severnej </a:t>
            </a:r>
            <a:r>
              <a:rPr lang="sk-SK" dirty="0" err="1"/>
              <a:t>europy</a:t>
            </a:r>
            <a:r>
              <a:rPr lang="sk-SK" dirty="0"/>
              <a:t>, </a:t>
            </a:r>
            <a:r>
              <a:rPr lang="sk-SK" dirty="0" err="1"/>
              <a:t>konkretne</a:t>
            </a:r>
            <a:r>
              <a:rPr lang="sk-SK" dirty="0"/>
              <a:t> </a:t>
            </a:r>
            <a:r>
              <a:rPr lang="sk-SK" dirty="0" err="1"/>
              <a:t>oblast</a:t>
            </a:r>
            <a:r>
              <a:rPr lang="sk-SK" dirty="0"/>
              <a:t> okolo </a:t>
            </a:r>
            <a:r>
              <a:rPr lang="sk-SK" dirty="0" err="1"/>
              <a:t>Norska</a:t>
            </a:r>
            <a:r>
              <a:rPr lang="sk-SK" dirty="0"/>
              <a:t>, kde teda </a:t>
            </a:r>
            <a:r>
              <a:rPr lang="sk-SK" dirty="0" err="1"/>
              <a:t>Vissim</a:t>
            </a:r>
            <a:r>
              <a:rPr lang="sk-SK" dirty="0"/>
              <a:t> </a:t>
            </a:r>
            <a:r>
              <a:rPr lang="sk-SK" dirty="0" err="1"/>
              <a:t>primarne</a:t>
            </a:r>
            <a:r>
              <a:rPr lang="sk-SK" dirty="0"/>
              <a:t> </a:t>
            </a:r>
            <a:r>
              <a:rPr lang="sk-SK" dirty="0" err="1"/>
              <a:t>posobi</a:t>
            </a:r>
            <a:r>
              <a:rPr lang="sk-SK" dirty="0"/>
              <a:t>.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A4C0E-5789-5A4D-A32B-74ECDA43B53B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65666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err="1"/>
              <a:t>Data</a:t>
            </a:r>
            <a:r>
              <a:rPr lang="sk-SK" dirty="0"/>
              <a:t> o </a:t>
            </a:r>
            <a:r>
              <a:rPr lang="sk-SK" dirty="0" err="1"/>
              <a:t>ulovkoch</a:t>
            </a:r>
            <a:r>
              <a:rPr lang="sk-SK" dirty="0"/>
              <a:t> mame zo </a:t>
            </a:r>
            <a:r>
              <a:rPr lang="sk-SK" dirty="0" err="1"/>
              <a:t>stranky</a:t>
            </a:r>
            <a:r>
              <a:rPr lang="sk-SK" dirty="0"/>
              <a:t> </a:t>
            </a:r>
            <a:r>
              <a:rPr lang="sk-SK" dirty="0" err="1"/>
              <a:t>norskeho</a:t>
            </a:r>
            <a:r>
              <a:rPr lang="sk-SK" dirty="0"/>
              <a:t> </a:t>
            </a:r>
            <a:r>
              <a:rPr lang="sk-SK" dirty="0" err="1"/>
              <a:t>riaditelstva</a:t>
            </a:r>
            <a:r>
              <a:rPr lang="sk-SK" dirty="0"/>
              <a:t> rybolovu, </a:t>
            </a:r>
            <a:r>
              <a:rPr lang="sk-SK" dirty="0" err="1"/>
              <a:t>ktore</a:t>
            </a:r>
            <a:r>
              <a:rPr lang="sk-SK" dirty="0"/>
              <a:t> tieto </a:t>
            </a:r>
            <a:r>
              <a:rPr lang="sk-SK" dirty="0" err="1"/>
              <a:t>data</a:t>
            </a:r>
            <a:r>
              <a:rPr lang="sk-SK" dirty="0"/>
              <a:t> </a:t>
            </a:r>
            <a:r>
              <a:rPr lang="sk-SK" dirty="0" err="1"/>
              <a:t>zverejnuju</a:t>
            </a:r>
            <a:r>
              <a:rPr lang="sk-SK" dirty="0"/>
              <a:t> a </a:t>
            </a:r>
            <a:r>
              <a:rPr lang="sk-SK" dirty="0" err="1"/>
              <a:t>updatuju</a:t>
            </a:r>
            <a:r>
              <a:rPr lang="sk-SK" dirty="0"/>
              <a:t>. Zamerali sme sa na roky 2023, 2024 a 2025. Z </a:t>
            </a:r>
            <a:r>
              <a:rPr lang="sk-SK" dirty="0" err="1"/>
              <a:t>tychto</a:t>
            </a:r>
            <a:r>
              <a:rPr lang="sk-SK" dirty="0"/>
              <a:t> </a:t>
            </a:r>
            <a:r>
              <a:rPr lang="sk-SK" dirty="0" err="1"/>
              <a:t>dat</a:t>
            </a:r>
            <a:r>
              <a:rPr lang="sk-SK" dirty="0"/>
              <a:t> </a:t>
            </a:r>
            <a:r>
              <a:rPr lang="sk-SK" dirty="0" err="1"/>
              <a:t>nas</a:t>
            </a:r>
            <a:r>
              <a:rPr lang="sk-SK" dirty="0"/>
              <a:t> </a:t>
            </a:r>
            <a:r>
              <a:rPr lang="sk-SK" dirty="0" err="1"/>
              <a:t>zaujima</a:t>
            </a:r>
            <a:r>
              <a:rPr lang="sk-SK" dirty="0"/>
              <a:t> kde bol </a:t>
            </a:r>
            <a:r>
              <a:rPr lang="sk-SK" dirty="0" err="1"/>
              <a:t>dany</a:t>
            </a:r>
            <a:r>
              <a:rPr lang="sk-SK" dirty="0"/>
              <a:t> </a:t>
            </a:r>
            <a:r>
              <a:rPr lang="sk-SK" dirty="0" err="1"/>
              <a:t>ulovok</a:t>
            </a:r>
            <a:r>
              <a:rPr lang="sk-SK" dirty="0"/>
              <a:t>, teda o mieste vieme skrz </a:t>
            </a:r>
            <a:r>
              <a:rPr lang="sk-SK" dirty="0" err="1"/>
              <a:t>longitude</a:t>
            </a:r>
            <a:r>
              <a:rPr lang="sk-SK" dirty="0"/>
              <a:t> a </a:t>
            </a:r>
            <a:r>
              <a:rPr lang="sk-SK" dirty="0" err="1"/>
              <a:t>latitude</a:t>
            </a:r>
            <a:r>
              <a:rPr lang="sk-SK" dirty="0"/>
              <a:t> hodnoty, ako aj </a:t>
            </a:r>
            <a:r>
              <a:rPr lang="sk-SK" dirty="0" err="1"/>
              <a:t>samotna</a:t>
            </a:r>
            <a:r>
              <a:rPr lang="sk-SK" dirty="0"/>
              <a:t> </a:t>
            </a:r>
            <a:r>
              <a:rPr lang="sk-SK" dirty="0" err="1"/>
              <a:t>hmotnost</a:t>
            </a:r>
            <a:r>
              <a:rPr lang="sk-SK" dirty="0"/>
              <a:t> </a:t>
            </a:r>
            <a:r>
              <a:rPr lang="sk-SK" dirty="0" err="1"/>
              <a:t>ulovku</a:t>
            </a:r>
            <a:r>
              <a:rPr lang="sk-SK" dirty="0"/>
              <a:t> v </a:t>
            </a:r>
            <a:r>
              <a:rPr lang="sk-SK" dirty="0" err="1"/>
              <a:t>dany</a:t>
            </a:r>
            <a:r>
              <a:rPr lang="sk-SK" dirty="0"/>
              <a:t> </a:t>
            </a:r>
            <a:r>
              <a:rPr lang="sk-SK" dirty="0" err="1"/>
              <a:t>den</a:t>
            </a:r>
            <a:r>
              <a:rPr lang="sk-SK" dirty="0"/>
              <a:t>. V </a:t>
            </a:r>
            <a:r>
              <a:rPr lang="sk-SK" dirty="0" err="1"/>
              <a:t>datach</a:t>
            </a:r>
            <a:r>
              <a:rPr lang="sk-SK" dirty="0"/>
              <a:t> sa </a:t>
            </a:r>
            <a:r>
              <a:rPr lang="sk-SK" dirty="0" err="1"/>
              <a:t>nachadzalo</a:t>
            </a:r>
            <a:r>
              <a:rPr lang="sk-SK" dirty="0"/>
              <a:t> viacero </a:t>
            </a:r>
            <a:r>
              <a:rPr lang="sk-SK" dirty="0" err="1"/>
              <a:t>zaznamov</a:t>
            </a:r>
            <a:r>
              <a:rPr lang="sk-SK" dirty="0"/>
              <a:t> o </a:t>
            </a:r>
            <a:r>
              <a:rPr lang="sk-SK" dirty="0" err="1"/>
              <a:t>ulovku</a:t>
            </a:r>
            <a:r>
              <a:rPr lang="sk-SK" dirty="0"/>
              <a:t> z rovnakej polohy a v </a:t>
            </a:r>
            <a:r>
              <a:rPr lang="sk-SK" dirty="0" err="1"/>
              <a:t>rovnaky</a:t>
            </a:r>
            <a:r>
              <a:rPr lang="sk-SK" dirty="0"/>
              <a:t> </a:t>
            </a:r>
            <a:r>
              <a:rPr lang="sk-SK" dirty="0" err="1"/>
              <a:t>den</a:t>
            </a:r>
            <a:r>
              <a:rPr lang="sk-SK" dirty="0"/>
              <a:t>, preto sme tieto </a:t>
            </a:r>
            <a:r>
              <a:rPr lang="sk-SK" dirty="0" err="1"/>
              <a:t>data</a:t>
            </a:r>
            <a:r>
              <a:rPr lang="sk-SK" dirty="0"/>
              <a:t> </a:t>
            </a:r>
            <a:r>
              <a:rPr lang="sk-SK" dirty="0" err="1"/>
              <a:t>scitali</a:t>
            </a:r>
            <a:r>
              <a:rPr lang="sk-SK" dirty="0"/>
              <a:t>. </a:t>
            </a:r>
          </a:p>
          <a:p>
            <a:r>
              <a:rPr lang="sk-SK" dirty="0" err="1"/>
              <a:t>Kazda</a:t>
            </a:r>
            <a:r>
              <a:rPr lang="sk-SK" dirty="0"/>
              <a:t> </a:t>
            </a:r>
            <a:r>
              <a:rPr lang="sk-SK" dirty="0" err="1"/>
              <a:t>lod</a:t>
            </a:r>
            <a:r>
              <a:rPr lang="sk-SK" dirty="0"/>
              <a:t> </a:t>
            </a:r>
            <a:r>
              <a:rPr lang="sk-SK" dirty="0" err="1"/>
              <a:t>ktore</a:t>
            </a:r>
            <a:r>
              <a:rPr lang="sk-SK" dirty="0"/>
              <a:t> je na rybolove ma </a:t>
            </a:r>
            <a:r>
              <a:rPr lang="sk-SK" dirty="0" err="1"/>
              <a:t>poskytovat</a:t>
            </a:r>
            <a:r>
              <a:rPr lang="sk-SK" dirty="0"/>
              <a:t> </a:t>
            </a:r>
            <a:r>
              <a:rPr lang="sk-SK" dirty="0" err="1"/>
              <a:t>informaciu</a:t>
            </a:r>
            <a:r>
              <a:rPr lang="sk-SK" dirty="0"/>
              <a:t> o svojej polohe, ak ju neposkytne tak ide o </a:t>
            </a:r>
            <a:r>
              <a:rPr lang="sk-SK" dirty="0" err="1"/>
              <a:t>nelegalny</a:t>
            </a:r>
            <a:r>
              <a:rPr lang="sk-SK" dirty="0"/>
              <a:t> rybolov. To </a:t>
            </a:r>
            <a:r>
              <a:rPr lang="sk-SK" dirty="0" err="1"/>
              <a:t>znamena</a:t>
            </a:r>
            <a:r>
              <a:rPr lang="sk-SK" dirty="0"/>
              <a:t> </a:t>
            </a:r>
            <a:r>
              <a:rPr lang="sk-SK" dirty="0" err="1"/>
              <a:t>ze</a:t>
            </a:r>
            <a:r>
              <a:rPr lang="sk-SK" dirty="0"/>
              <a:t> pracujeme len s </a:t>
            </a:r>
            <a:r>
              <a:rPr lang="sk-SK" dirty="0" err="1"/>
              <a:t>datami</a:t>
            </a:r>
            <a:r>
              <a:rPr lang="sk-SK" dirty="0"/>
              <a:t> o </a:t>
            </a:r>
            <a:r>
              <a:rPr lang="sk-SK" dirty="0" err="1"/>
              <a:t>legalnom</a:t>
            </a:r>
            <a:r>
              <a:rPr lang="sk-SK" dirty="0"/>
              <a:t> rybolove. Na grafe je vykreslene bodkami kde </a:t>
            </a:r>
            <a:r>
              <a:rPr lang="sk-SK" dirty="0" err="1"/>
              <a:t>vsade</a:t>
            </a:r>
            <a:r>
              <a:rPr lang="sk-SK" dirty="0"/>
              <a:t> </a:t>
            </a:r>
            <a:r>
              <a:rPr lang="sk-SK" dirty="0" err="1"/>
              <a:t>pocas</a:t>
            </a:r>
            <a:r>
              <a:rPr lang="sk-SK" dirty="0"/>
              <a:t> </a:t>
            </a:r>
            <a:r>
              <a:rPr lang="sk-SK" dirty="0" err="1"/>
              <a:t>tychto</a:t>
            </a:r>
            <a:r>
              <a:rPr lang="sk-SK" dirty="0"/>
              <a:t> 3 rokov bol </a:t>
            </a:r>
            <a:r>
              <a:rPr lang="sk-SK" dirty="0" err="1"/>
              <a:t>aspon</a:t>
            </a:r>
            <a:r>
              <a:rPr lang="sk-SK" dirty="0"/>
              <a:t> 1 </a:t>
            </a:r>
            <a:r>
              <a:rPr lang="sk-SK" dirty="0" err="1"/>
              <a:t>nejaky</a:t>
            </a:r>
            <a:r>
              <a:rPr lang="sk-SK" dirty="0"/>
              <a:t> </a:t>
            </a:r>
            <a:r>
              <a:rPr lang="sk-SK" dirty="0" err="1"/>
              <a:t>ulovok</a:t>
            </a:r>
            <a:r>
              <a:rPr lang="sk-SK" dirty="0"/>
              <a:t>. Modre bodky </a:t>
            </a:r>
            <a:r>
              <a:rPr lang="sk-SK" dirty="0" err="1"/>
              <a:t>predstavuju</a:t>
            </a:r>
            <a:r>
              <a:rPr lang="sk-SK" dirty="0"/>
              <a:t> </a:t>
            </a:r>
            <a:r>
              <a:rPr lang="sk-SK" dirty="0" err="1"/>
              <a:t>oblast</a:t>
            </a:r>
            <a:r>
              <a:rPr lang="sk-SK" dirty="0"/>
              <a:t> kde </a:t>
            </a:r>
            <a:r>
              <a:rPr lang="sk-SK" dirty="0" err="1"/>
              <a:t>kazdorocne</a:t>
            </a:r>
            <a:r>
              <a:rPr lang="sk-SK" dirty="0"/>
              <a:t> sa </a:t>
            </a:r>
            <a:r>
              <a:rPr lang="sk-SK" dirty="0" err="1"/>
              <a:t>nieco</a:t>
            </a:r>
            <a:r>
              <a:rPr lang="sk-SK" dirty="0"/>
              <a:t> </a:t>
            </a:r>
            <a:r>
              <a:rPr lang="sk-SK" dirty="0" err="1"/>
              <a:t>ulovi</a:t>
            </a:r>
            <a:r>
              <a:rPr lang="sk-SK" dirty="0"/>
              <a:t>.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A4C0E-5789-5A4D-A32B-74ECDA43B53B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18298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Otvorené údaje: hlásenie polohy (VMS) - obsahujú údaje o hlásení polohy z nórskych rybárskych a loveckých plavidiel s dĺžkou 15 metrov a viac, bez ohľadu na to, kde sa nachádzali. Pri </a:t>
            </a:r>
            <a:r>
              <a:rPr lang="sk-SK" dirty="0" err="1"/>
              <a:t>tychto</a:t>
            </a:r>
            <a:r>
              <a:rPr lang="sk-SK" dirty="0"/>
              <a:t> </a:t>
            </a:r>
            <a:r>
              <a:rPr lang="sk-SK" dirty="0" err="1"/>
              <a:t>datach</a:t>
            </a:r>
            <a:r>
              <a:rPr lang="sk-SK" dirty="0"/>
              <a:t> sme sa zamerali na </a:t>
            </a:r>
            <a:r>
              <a:rPr lang="sk-SK" dirty="0" err="1"/>
              <a:t>statisticke</a:t>
            </a:r>
            <a:r>
              <a:rPr lang="sk-SK" dirty="0"/>
              <a:t> hodnoty ako je </a:t>
            </a:r>
            <a:r>
              <a:rPr lang="sk-SK" dirty="0" err="1"/>
              <a:t>pocet</a:t>
            </a:r>
            <a:r>
              <a:rPr lang="sk-SK" dirty="0"/>
              <a:t> </a:t>
            </a:r>
            <a:r>
              <a:rPr lang="sk-SK" dirty="0" err="1"/>
              <a:t>ohlaseni</a:t>
            </a:r>
            <a:r>
              <a:rPr lang="sk-SK" dirty="0"/>
              <a:t> o rybolove v danej GPS oblasti, </a:t>
            </a:r>
            <a:r>
              <a:rPr lang="sk-SK" dirty="0" err="1"/>
              <a:t>pocet</a:t>
            </a:r>
            <a:r>
              <a:rPr lang="sk-SK" dirty="0"/>
              <a:t> </a:t>
            </a:r>
            <a:r>
              <a:rPr lang="sk-SK" dirty="0" err="1"/>
              <a:t>unikatnych</a:t>
            </a:r>
            <a:r>
              <a:rPr lang="sk-SK" dirty="0"/>
              <a:t> lodi a ich </a:t>
            </a:r>
            <a:r>
              <a:rPr lang="sk-SK" dirty="0" err="1"/>
              <a:t>rychlost</a:t>
            </a:r>
            <a:r>
              <a:rPr lang="sk-SK" dirty="0"/>
              <a:t>. Ak je priemerná rýchlosť vysoká (napr. 10+ </a:t>
            </a:r>
            <a:r>
              <a:rPr lang="sk-SK" dirty="0" err="1"/>
              <a:t>namornych</a:t>
            </a:r>
            <a:r>
              <a:rPr lang="sk-SK" dirty="0"/>
              <a:t> </a:t>
            </a:r>
            <a:r>
              <a:rPr lang="sk-SK" dirty="0" err="1"/>
              <a:t>mil</a:t>
            </a:r>
            <a:r>
              <a:rPr lang="sk-SK" dirty="0"/>
              <a:t> za hodinu) lode touto </a:t>
            </a:r>
            <a:r>
              <a:rPr lang="sk-SK" dirty="0" err="1"/>
              <a:t>oblastou</a:t>
            </a:r>
            <a:r>
              <a:rPr lang="sk-SK" dirty="0"/>
              <a:t> pravdepodobne len prechádzajú. Ak je nízka v oblasti sa pravdepodobne vykonáva aktivita spojená s lovom.</a:t>
            </a:r>
          </a:p>
          <a:p>
            <a:endParaRPr lang="sk-SK" b="1" dirty="0"/>
          </a:p>
          <a:p>
            <a:r>
              <a:rPr lang="sk-SK" b="1" dirty="0"/>
              <a:t>Hodnota 0.0:</a:t>
            </a:r>
            <a:r>
              <a:rPr lang="sk-SK" dirty="0"/>
              <a:t> Žiadne plavidlo v danej oblasti a týždni nespomalilo pod 2 uzly (čistý tranzit).</a:t>
            </a:r>
          </a:p>
          <a:p>
            <a:r>
              <a:rPr lang="sk-SK" b="1" dirty="0"/>
              <a:t>Hodnota 1.0:</a:t>
            </a:r>
            <a:r>
              <a:rPr lang="sk-SK" dirty="0"/>
              <a:t> Všetky zachytené plavidlá sa pohybovali minimálnou rýchlosťou (státie na mieste alebo intenzívny lov/spracovanie).</a:t>
            </a:r>
          </a:p>
          <a:p>
            <a:r>
              <a:rPr lang="sk-SK" dirty="0"/>
              <a:t>Čím bližšie je hodnota k </a:t>
            </a:r>
            <a:r>
              <a:rPr lang="sk-SK" b="1" dirty="0"/>
              <a:t>1.0</a:t>
            </a:r>
            <a:r>
              <a:rPr lang="sk-SK" dirty="0"/>
              <a:t>, tým vyššia je pravdepodobnosť, že daný štvorec (</a:t>
            </a:r>
            <a:r>
              <a:rPr lang="sk-SK" dirty="0" err="1"/>
              <a:t>grid</a:t>
            </a:r>
            <a:r>
              <a:rPr lang="sk-SK" dirty="0"/>
              <a:t>) je </a:t>
            </a:r>
            <a:r>
              <a:rPr lang="sk-SK" b="1" dirty="0"/>
              <a:t>aktívnym loviskom</a:t>
            </a:r>
            <a:r>
              <a:rPr lang="sk-SK" dirty="0"/>
              <a:t>, a nie len migračnou trasou.</a:t>
            </a:r>
          </a:p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A4C0E-5789-5A4D-A32B-74ECDA43B53B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07728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Tieto </a:t>
            </a:r>
            <a:r>
              <a:rPr lang="sk-SK" dirty="0" err="1"/>
              <a:t>data</a:t>
            </a:r>
            <a:r>
              <a:rPr lang="sk-SK" dirty="0"/>
              <a:t> mame z </a:t>
            </a:r>
            <a:r>
              <a:rPr lang="sk-SK" dirty="0" err="1"/>
              <a:t>databazy</a:t>
            </a:r>
            <a:r>
              <a:rPr lang="sk-SK" dirty="0"/>
              <a:t> </a:t>
            </a:r>
            <a:r>
              <a:rPr lang="sk-SK" dirty="0" err="1"/>
              <a:t>Copernicus</a:t>
            </a:r>
            <a:r>
              <a:rPr lang="sk-SK" dirty="0"/>
              <a:t> Marine Service. Zamerali sme sa na </a:t>
            </a:r>
            <a:r>
              <a:rPr lang="sk-SK" dirty="0" err="1"/>
              <a:t>konkretne</a:t>
            </a:r>
            <a:r>
              <a:rPr lang="sk-SK" dirty="0"/>
              <a:t> 3 </a:t>
            </a:r>
            <a:r>
              <a:rPr lang="sk-SK" dirty="0" err="1"/>
              <a:t>vlastnosi</a:t>
            </a:r>
            <a:r>
              <a:rPr lang="sk-SK" dirty="0"/>
              <a:t> </a:t>
            </a:r>
            <a:r>
              <a:rPr lang="sk-SK" dirty="0" err="1"/>
              <a:t>oceanu</a:t>
            </a:r>
            <a:r>
              <a:rPr lang="sk-SK" dirty="0"/>
              <a:t> a to je chlorofyl, </a:t>
            </a:r>
            <a:r>
              <a:rPr lang="sk-SK" dirty="0" err="1"/>
              <a:t>salinita</a:t>
            </a:r>
            <a:r>
              <a:rPr lang="sk-SK" dirty="0"/>
              <a:t> a teplota vody. Ukazuje sa </a:t>
            </a:r>
            <a:r>
              <a:rPr lang="sk-SK" dirty="0" err="1"/>
              <a:t>ze</a:t>
            </a:r>
            <a:r>
              <a:rPr lang="sk-SK" dirty="0"/>
              <a:t> </a:t>
            </a:r>
            <a:r>
              <a:rPr lang="sk-SK" dirty="0" err="1"/>
              <a:t>kazdy</a:t>
            </a:r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A4C0E-5789-5A4D-A32B-74ECDA43B53B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29721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Najprv sme </a:t>
            </a:r>
            <a:r>
              <a:rPr lang="sk-SK" dirty="0" err="1"/>
              <a:t>data</a:t>
            </a:r>
            <a:r>
              <a:rPr lang="sk-SK" dirty="0"/>
              <a:t> transformovali na </a:t>
            </a:r>
            <a:r>
              <a:rPr lang="sk-SK" dirty="0" err="1"/>
              <a:t>tyzdenne</a:t>
            </a:r>
            <a:r>
              <a:rPr lang="sk-SK" dirty="0"/>
              <a:t> priemery </a:t>
            </a:r>
            <a:r>
              <a:rPr lang="sk-SK" dirty="0" err="1"/>
              <a:t>podla</a:t>
            </a:r>
            <a:r>
              <a:rPr lang="sk-SK" dirty="0"/>
              <a:t> ISO </a:t>
            </a:r>
            <a:r>
              <a:rPr lang="sk-SK" dirty="0" err="1"/>
              <a:t>kalendarnych</a:t>
            </a:r>
            <a:r>
              <a:rPr lang="sk-SK" dirty="0"/>
              <a:t> </a:t>
            </a:r>
            <a:r>
              <a:rPr lang="sk-SK" dirty="0" err="1"/>
              <a:t>tyzdnov</a:t>
            </a:r>
            <a:r>
              <a:rPr lang="sk-SK" dirty="0"/>
              <a:t>. Na tomto grafe je bordovou </a:t>
            </a:r>
            <a:r>
              <a:rPr lang="sk-SK" dirty="0" err="1"/>
              <a:t>zobrazena</a:t>
            </a:r>
            <a:r>
              <a:rPr lang="sk-SK" dirty="0"/>
              <a:t> </a:t>
            </a:r>
            <a:r>
              <a:rPr lang="sk-SK" dirty="0" err="1"/>
              <a:t>oblast</a:t>
            </a:r>
            <a:r>
              <a:rPr lang="sk-SK" dirty="0"/>
              <a:t> z </a:t>
            </a:r>
            <a:r>
              <a:rPr lang="sk-SK" dirty="0" err="1"/>
              <a:t>tyzdna</a:t>
            </a:r>
            <a:r>
              <a:rPr lang="sk-SK" dirty="0"/>
              <a:t> 20, rok 2024, pre </a:t>
            </a:r>
            <a:r>
              <a:rPr lang="sk-SK" dirty="0" err="1"/>
              <a:t>ktoru</a:t>
            </a:r>
            <a:r>
              <a:rPr lang="sk-SK" dirty="0"/>
              <a:t> </a:t>
            </a:r>
            <a:r>
              <a:rPr lang="sk-SK" dirty="0" err="1"/>
              <a:t>nam</a:t>
            </a:r>
            <a:r>
              <a:rPr lang="sk-SK" dirty="0"/>
              <a:t> chyba </a:t>
            </a:r>
            <a:r>
              <a:rPr lang="sk-SK" dirty="0" err="1"/>
              <a:t>informacia</a:t>
            </a:r>
            <a:r>
              <a:rPr lang="sk-SK" dirty="0"/>
              <a:t> v </a:t>
            </a:r>
            <a:r>
              <a:rPr lang="sk-SK" dirty="0" err="1"/>
              <a:t>datach</a:t>
            </a:r>
            <a:r>
              <a:rPr lang="sk-SK" dirty="0"/>
              <a:t> </a:t>
            </a:r>
            <a:r>
              <a:rPr lang="sk-SK" dirty="0" err="1"/>
              <a:t>bud</a:t>
            </a:r>
            <a:r>
              <a:rPr lang="sk-SK" dirty="0"/>
              <a:t> o slanosti, teplote alebo chlorofyle. Vo </a:t>
            </a:r>
            <a:r>
              <a:rPr lang="sk-SK" dirty="0" err="1"/>
              <a:t>vacisne</a:t>
            </a:r>
            <a:r>
              <a:rPr lang="sk-SK" dirty="0"/>
              <a:t> </a:t>
            </a:r>
            <a:r>
              <a:rPr lang="sk-SK" dirty="0" err="1"/>
              <a:t>pripadov</a:t>
            </a:r>
            <a:r>
              <a:rPr lang="sk-SK" dirty="0"/>
              <a:t> ide o </a:t>
            </a:r>
            <a:r>
              <a:rPr lang="sk-SK" dirty="0" err="1"/>
              <a:t>oblast</a:t>
            </a:r>
            <a:r>
              <a:rPr lang="sk-SK" dirty="0"/>
              <a:t> pevniny, </a:t>
            </a:r>
            <a:r>
              <a:rPr lang="sk-SK" dirty="0" err="1"/>
              <a:t>avsak</a:t>
            </a:r>
            <a:r>
              <a:rPr lang="sk-SK" dirty="0"/>
              <a:t> sem tam sa pri </a:t>
            </a:r>
            <a:r>
              <a:rPr lang="sk-SK" dirty="0" err="1"/>
              <a:t>pobrezi</a:t>
            </a:r>
            <a:r>
              <a:rPr lang="sk-SK" dirty="0"/>
              <a:t> vyskytli miesta kde </a:t>
            </a:r>
            <a:r>
              <a:rPr lang="sk-SK" dirty="0" err="1"/>
              <a:t>islo</a:t>
            </a:r>
            <a:r>
              <a:rPr lang="sk-SK" dirty="0"/>
              <a:t> o </a:t>
            </a:r>
            <a:r>
              <a:rPr lang="sk-SK" dirty="0" err="1"/>
              <a:t>oblast</a:t>
            </a:r>
            <a:r>
              <a:rPr lang="sk-SK" dirty="0"/>
              <a:t> vody a </a:t>
            </a:r>
            <a:r>
              <a:rPr lang="sk-SK" dirty="0" err="1"/>
              <a:t>niektora</a:t>
            </a:r>
            <a:r>
              <a:rPr lang="sk-SK" dirty="0"/>
              <a:t> </a:t>
            </a:r>
            <a:r>
              <a:rPr lang="sk-SK" dirty="0" err="1"/>
              <a:t>premenna</a:t>
            </a:r>
            <a:r>
              <a:rPr lang="sk-SK" dirty="0"/>
              <a:t> </a:t>
            </a:r>
            <a:r>
              <a:rPr lang="sk-SK" dirty="0" err="1"/>
              <a:t>chybala</a:t>
            </a:r>
            <a:r>
              <a:rPr lang="sk-SK" dirty="0"/>
              <a:t>, </a:t>
            </a:r>
            <a:r>
              <a:rPr lang="sk-SK" dirty="0" err="1"/>
              <a:t>najcastejsie</a:t>
            </a:r>
            <a:r>
              <a:rPr lang="sk-SK" dirty="0"/>
              <a:t> </a:t>
            </a:r>
            <a:r>
              <a:rPr lang="sk-SK" dirty="0" err="1"/>
              <a:t>islo</a:t>
            </a:r>
            <a:r>
              <a:rPr lang="sk-SK" dirty="0"/>
              <a:t> o chlorofyl. Ak </a:t>
            </a:r>
            <a:r>
              <a:rPr lang="sk-SK" dirty="0" err="1"/>
              <a:t>aspon</a:t>
            </a:r>
            <a:r>
              <a:rPr lang="sk-SK" dirty="0"/>
              <a:t> jedna hodnota bola </a:t>
            </a:r>
            <a:r>
              <a:rPr lang="sk-SK" dirty="0" err="1"/>
              <a:t>znama</a:t>
            </a:r>
            <a:r>
              <a:rPr lang="sk-SK" dirty="0"/>
              <a:t>, tak sme </a:t>
            </a:r>
            <a:r>
              <a:rPr lang="sk-SK" dirty="0" err="1"/>
              <a:t>zvysne</a:t>
            </a:r>
            <a:r>
              <a:rPr lang="sk-SK" dirty="0"/>
              <a:t> </a:t>
            </a:r>
            <a:r>
              <a:rPr lang="sk-SK" dirty="0" err="1"/>
              <a:t>chybajuce</a:t>
            </a:r>
            <a:r>
              <a:rPr lang="sk-SK" dirty="0"/>
              <a:t> hodnoty interpolovali na </a:t>
            </a:r>
            <a:r>
              <a:rPr lang="sk-SK" dirty="0" err="1"/>
              <a:t>zaklade</a:t>
            </a:r>
            <a:r>
              <a:rPr lang="sk-SK" dirty="0"/>
              <a:t> </a:t>
            </a:r>
            <a:r>
              <a:rPr lang="sk-SK" dirty="0" err="1"/>
              <a:t>okolitych</a:t>
            </a:r>
            <a:r>
              <a:rPr lang="sk-SK" dirty="0"/>
              <a:t> </a:t>
            </a:r>
            <a:r>
              <a:rPr lang="sk-SK" dirty="0" err="1"/>
              <a:t>hodnot</a:t>
            </a:r>
            <a:r>
              <a:rPr lang="sk-SK" dirty="0"/>
              <a:t> („</a:t>
            </a:r>
            <a:r>
              <a:rPr lang="sk-SK" dirty="0" err="1"/>
              <a:t>nearest</a:t>
            </a:r>
            <a:r>
              <a:rPr lang="sk-SK" dirty="0"/>
              <a:t>“ </a:t>
            </a:r>
            <a:r>
              <a:rPr lang="sk-SK" dirty="0" err="1"/>
              <a:t>interpolacia</a:t>
            </a:r>
            <a:r>
              <a:rPr lang="sk-SK" dirty="0"/>
              <a:t>). </a:t>
            </a:r>
            <a:r>
              <a:rPr lang="sk-SK" dirty="0" err="1"/>
              <a:t>Tymto</a:t>
            </a:r>
            <a:r>
              <a:rPr lang="sk-SK" dirty="0"/>
              <a:t> </a:t>
            </a:r>
            <a:r>
              <a:rPr lang="sk-SK" dirty="0" err="1"/>
              <a:t>sposobom</a:t>
            </a:r>
            <a:r>
              <a:rPr lang="sk-SK" dirty="0"/>
              <a:t> sme aj tak nevedeli </a:t>
            </a:r>
            <a:r>
              <a:rPr lang="sk-SK" dirty="0" err="1"/>
              <a:t>doplnit</a:t>
            </a:r>
            <a:r>
              <a:rPr lang="sk-SK" dirty="0"/>
              <a:t> </a:t>
            </a:r>
            <a:r>
              <a:rPr lang="sk-SK" dirty="0" err="1"/>
              <a:t>vsetky</a:t>
            </a:r>
            <a:r>
              <a:rPr lang="sk-SK" dirty="0"/>
              <a:t> </a:t>
            </a:r>
            <a:r>
              <a:rPr lang="sk-SK" dirty="0" err="1"/>
              <a:t>chybajuce</a:t>
            </a:r>
            <a:r>
              <a:rPr lang="sk-SK" dirty="0"/>
              <a:t> </a:t>
            </a:r>
            <a:r>
              <a:rPr lang="sk-SK" dirty="0" err="1"/>
              <a:t>info</a:t>
            </a:r>
            <a:r>
              <a:rPr lang="sk-SK" dirty="0"/>
              <a:t> </a:t>
            </a:r>
            <a:r>
              <a:rPr lang="sk-SK" dirty="0" err="1"/>
              <a:t>pretoze</a:t>
            </a:r>
            <a:r>
              <a:rPr lang="sk-SK" dirty="0"/>
              <a:t> sa stalo </a:t>
            </a:r>
            <a:r>
              <a:rPr lang="sk-SK" dirty="0" err="1"/>
              <a:t>ze</a:t>
            </a:r>
            <a:r>
              <a:rPr lang="sk-SK" dirty="0"/>
              <a:t> viacero susedov naokolo nemalo </a:t>
            </a:r>
            <a:r>
              <a:rPr lang="sk-SK" dirty="0" err="1"/>
              <a:t>uvedenu</a:t>
            </a:r>
            <a:r>
              <a:rPr lang="sk-SK" dirty="0"/>
              <a:t> hodnotu. Tak druha </a:t>
            </a:r>
            <a:r>
              <a:rPr lang="sk-SK" dirty="0" err="1"/>
              <a:t>interpolacia</a:t>
            </a:r>
            <a:r>
              <a:rPr lang="sk-SK" dirty="0"/>
              <a:t> prebehla na </a:t>
            </a:r>
            <a:r>
              <a:rPr lang="sk-SK" dirty="0" err="1"/>
              <a:t>zaklade</a:t>
            </a:r>
            <a:r>
              <a:rPr lang="sk-SK" dirty="0"/>
              <a:t> </a:t>
            </a:r>
            <a:r>
              <a:rPr lang="sk-SK" dirty="0" err="1"/>
              <a:t>ocean</a:t>
            </a:r>
            <a:r>
              <a:rPr lang="sk-SK" dirty="0"/>
              <a:t> masky – </a:t>
            </a:r>
            <a:r>
              <a:rPr lang="sk-SK" dirty="0" err="1"/>
              <a:t>linerane</a:t>
            </a:r>
            <a:r>
              <a:rPr lang="sk-SK" dirty="0"/>
              <a:t> </a:t>
            </a:r>
            <a:r>
              <a:rPr lang="sk-SK" dirty="0" err="1"/>
              <a:t>dopocitaj</a:t>
            </a:r>
            <a:r>
              <a:rPr lang="sk-SK" dirty="0"/>
              <a:t> hodnotu. 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A4C0E-5789-5A4D-A32B-74ECDA43B53B}" type="slidenum">
              <a:rPr lang="sk-SK" smtClean="0"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791462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Modry </a:t>
            </a:r>
            <a:r>
              <a:rPr lang="sk-SK" dirty="0" err="1"/>
              <a:t>stlpec</a:t>
            </a:r>
            <a:r>
              <a:rPr lang="sk-SK" dirty="0"/>
              <a:t> 28 – </a:t>
            </a:r>
            <a:r>
              <a:rPr lang="sk-SK" dirty="0" err="1"/>
              <a:t>modry</a:t>
            </a:r>
            <a:r>
              <a:rPr lang="sk-SK" dirty="0"/>
              <a:t> </a:t>
            </a:r>
            <a:r>
              <a:rPr lang="sk-SK" dirty="0" err="1"/>
              <a:t>stlpec</a:t>
            </a:r>
            <a:r>
              <a:rPr lang="sk-SK" dirty="0"/>
              <a:t> 7 = 4 411</a:t>
            </a:r>
          </a:p>
          <a:p>
            <a:r>
              <a:rPr lang="sk-SK" dirty="0"/>
              <a:t>42 090 .... 100%</a:t>
            </a:r>
          </a:p>
          <a:p>
            <a:r>
              <a:rPr lang="sk-SK" dirty="0"/>
              <a:t>4 411............ ?%</a:t>
            </a:r>
          </a:p>
          <a:p>
            <a:r>
              <a:rPr lang="sk-SK" dirty="0"/>
              <a:t>Cca 10%</a:t>
            </a:r>
          </a:p>
          <a:p>
            <a:endParaRPr lang="sk-SK" dirty="0"/>
          </a:p>
          <a:p>
            <a:r>
              <a:rPr lang="sk-SK" dirty="0" err="1"/>
              <a:t>Zlty</a:t>
            </a:r>
            <a:r>
              <a:rPr lang="sk-SK" dirty="0"/>
              <a:t> </a:t>
            </a:r>
            <a:r>
              <a:rPr lang="sk-SK" dirty="0" err="1"/>
              <a:t>stlpec</a:t>
            </a:r>
            <a:r>
              <a:rPr lang="sk-SK" dirty="0"/>
              <a:t> 28 - </a:t>
            </a:r>
            <a:r>
              <a:rPr lang="sk-SK" dirty="0" err="1"/>
              <a:t>zlty</a:t>
            </a:r>
            <a:r>
              <a:rPr lang="sk-SK" dirty="0"/>
              <a:t> </a:t>
            </a:r>
            <a:r>
              <a:rPr lang="sk-SK" dirty="0" err="1"/>
              <a:t>stlpec</a:t>
            </a:r>
            <a:r>
              <a:rPr lang="sk-SK" dirty="0"/>
              <a:t> 7 = 15 732</a:t>
            </a:r>
          </a:p>
          <a:p>
            <a:r>
              <a:rPr lang="sk-SK" dirty="0"/>
              <a:t>11 138 .... 100%</a:t>
            </a:r>
          </a:p>
          <a:p>
            <a:r>
              <a:rPr lang="sk-SK" dirty="0"/>
              <a:t>15 732 ..... ?%</a:t>
            </a:r>
          </a:p>
          <a:p>
            <a:r>
              <a:rPr lang="sk-SK" dirty="0"/>
              <a:t>Cca 141%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A4C0E-5789-5A4D-A32B-74ECDA43B53B}" type="slidenum">
              <a:rPr lang="sk-SK" smtClean="0"/>
              <a:t>22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2587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66DA5-7751-4D3D-B753-58DF3B418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3/25/26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7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AD429-654B-4F0E-94E9-6FEF8EC67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8D60B2-06F5-4567-BE1F-BBA527053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6F6F2-8269-4B80-8EE3-81FEE0F9D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3/25/26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C86E4-3EDE-4EB4-B1A3-A1198AADD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752B0-ACEC-49EF-8131-FCF35BC5C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0462E3-375D-4E76-8886-69E06985D069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6414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23B094-F480-477B-901C-7181F88C07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052089-A920-4E52-98DC-8A5DC7B0A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074FE-F1B4-421F-A66E-FA351C8F9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3/25/26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764BA-3AB2-45FD-ABCB-975B3FDD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B3FEF-8252-49FD-82F2-3E5FABC65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EB5C65-83BB-4EBD-AD22-EDA8489D0F5D}"/>
              </a:ext>
            </a:extLst>
          </p:cNvPr>
          <p:cNvCxnSpPr>
            <a:cxnSpLocks/>
          </p:cNvCxnSpPr>
          <p:nvPr/>
        </p:nvCxnSpPr>
        <p:spPr>
          <a:xfrm flipV="1">
            <a:off x="8313" y="261865"/>
            <a:ext cx="11353802" cy="1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3524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3/25/26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9004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C2D1-D3FE-4B37-8740-57444421F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AF550-086C-426E-A374-85DB39570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58988-AD39-4AE9-8E6A-0907F0BE2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3/25/26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66319-82EE-408E-819F-8F8E6DBA7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1C8A6-777F-496D-8620-AE52BFC33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31F83B-57A8-4533-981C-D1FFAD2B6B6F}"/>
              </a:ext>
            </a:extLst>
          </p:cNvPr>
          <p:cNvCxnSpPr>
            <a:cxnSpLocks/>
          </p:cNvCxnSpPr>
          <p:nvPr/>
        </p:nvCxnSpPr>
        <p:spPr>
          <a:xfrm>
            <a:off x="715890" y="1701425"/>
            <a:ext cx="0" cy="5148262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6584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D8FDCB-69DA-4A8F-8B91-5CFF77897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3/25/26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AC8C07-E0D3-4464-AE3C-25730D75C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596A6-734E-4AE0-BFB8-3089137BF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6247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6B3EF2-2C04-480F-A570-14E520DD0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3/25/26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F5783E-3073-4F4D-8B9C-C5B18DDA5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A75FE3-6719-4790-AA00-251BC2A6E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3257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3/25/26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034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3/25/26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0618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3/25/26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9038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3/25/26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3570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3/25/26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815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21" r:id="rId6"/>
    <p:sldLayoutId id="2147483716" r:id="rId7"/>
    <p:sldLayoutId id="2147483717" r:id="rId8"/>
    <p:sldLayoutId id="2147483718" r:id="rId9"/>
    <p:sldLayoutId id="2147483720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8">
            <a:extLst>
              <a:ext uri="{FF2B5EF4-FFF2-40B4-BE49-F238E27FC236}">
                <a16:creationId xmlns:a16="http://schemas.microsoft.com/office/drawing/2014/main" id="{79C60ED7-11F7-478C-AC8E-0865FABDAC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!!Rectangle">
            <a:extLst>
              <a:ext uri="{FF2B5EF4-FFF2-40B4-BE49-F238E27FC236}">
                <a16:creationId xmlns:a16="http://schemas.microsoft.com/office/drawing/2014/main" id="{D472C551-D440-40DF-9260-BDB9AC4096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20" name="Picture 3">
            <a:extLst>
              <a:ext uri="{FF2B5EF4-FFF2-40B4-BE49-F238E27FC236}">
                <a16:creationId xmlns:a16="http://schemas.microsoft.com/office/drawing/2014/main" id="{F7DFD604-E927-2C1F-C635-B58287FD34E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l="599" r="10512"/>
          <a:stretch>
            <a:fillRect/>
          </a:stretch>
        </p:blipFill>
        <p:spPr>
          <a:xfrm>
            <a:off x="20" y="-8877"/>
            <a:ext cx="1219198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BC40F09-4C5F-6996-6383-FC17040FC8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4873" y="2271449"/>
            <a:ext cx="6347918" cy="3670098"/>
          </a:xfrm>
        </p:spPr>
        <p:txBody>
          <a:bodyPr anchor="b">
            <a:noAutofit/>
          </a:bodyPr>
          <a:lstStyle/>
          <a:p>
            <a:r>
              <a:rPr lang="sk-SK" sz="4800" dirty="0">
                <a:solidFill>
                  <a:srgbClr val="FFFFFF"/>
                </a:solidFill>
              </a:rPr>
              <a:t>Predikcia oblasti výskytu rýb pomocou metód strojového učenia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5449222-A7B5-2CD7-A941-B59904963D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99071" y="4236871"/>
            <a:ext cx="4732611" cy="1814657"/>
          </a:xfrm>
        </p:spPr>
        <p:txBody>
          <a:bodyPr anchor="ctr">
            <a:normAutofit lnSpcReduction="10000"/>
          </a:bodyPr>
          <a:lstStyle/>
          <a:p>
            <a:r>
              <a:rPr lang="sk-SK" sz="1800" dirty="0">
                <a:solidFill>
                  <a:srgbClr val="FFFFFF"/>
                </a:solidFill>
              </a:rPr>
              <a:t>Vedúci práce: doc. RNDr. Ľubomír </a:t>
            </a:r>
            <a:r>
              <a:rPr lang="sk-SK" sz="1800" dirty="0" err="1">
                <a:solidFill>
                  <a:srgbClr val="FFFFFF"/>
                </a:solidFill>
              </a:rPr>
              <a:t>Antoni</a:t>
            </a:r>
            <a:r>
              <a:rPr lang="sk-SK" sz="1800" dirty="0">
                <a:solidFill>
                  <a:srgbClr val="FFFFFF"/>
                </a:solidFill>
              </a:rPr>
              <a:t>, PhD.</a:t>
            </a:r>
          </a:p>
          <a:p>
            <a:r>
              <a:rPr lang="sk-SK" sz="1800" dirty="0">
                <a:solidFill>
                  <a:srgbClr val="FFFFFF"/>
                </a:solidFill>
              </a:rPr>
              <a:t>Konzultant: Mariana </a:t>
            </a:r>
            <a:r>
              <a:rPr lang="sk-SK" sz="1800" dirty="0" err="1">
                <a:solidFill>
                  <a:srgbClr val="FFFFFF"/>
                </a:solidFill>
              </a:rPr>
              <a:t>Zapotoková</a:t>
            </a:r>
            <a:r>
              <a:rPr lang="sk-SK" sz="1800" dirty="0">
                <a:solidFill>
                  <a:srgbClr val="FFFFFF"/>
                </a:solidFill>
              </a:rPr>
              <a:t>, </a:t>
            </a:r>
            <a:r>
              <a:rPr lang="sk-SK" sz="1800" dirty="0" err="1">
                <a:solidFill>
                  <a:srgbClr val="FFFFFF"/>
                </a:solidFill>
              </a:rPr>
              <a:t>Vissim</a:t>
            </a:r>
            <a:endParaRPr lang="sk-SK" sz="1800" dirty="0">
              <a:solidFill>
                <a:srgbClr val="FFFFFF"/>
              </a:solidFill>
            </a:endParaRPr>
          </a:p>
          <a:p>
            <a:endParaRPr lang="sk-SK" sz="1800" dirty="0">
              <a:solidFill>
                <a:srgbClr val="FFFFFF"/>
              </a:solidFill>
            </a:endParaRPr>
          </a:p>
          <a:p>
            <a:r>
              <a:rPr lang="sk-SK" sz="1800" b="1" dirty="0">
                <a:solidFill>
                  <a:srgbClr val="FFFFFF"/>
                </a:solidFill>
              </a:rPr>
              <a:t>Bc. Daniela Pillárová</a:t>
            </a:r>
          </a:p>
          <a:p>
            <a:r>
              <a:rPr lang="sk-SK" sz="1800" dirty="0">
                <a:solidFill>
                  <a:srgbClr val="FFFFFF"/>
                </a:solidFill>
              </a:rPr>
              <a:t>Diplomový seminár, 26.3.2026</a:t>
            </a:r>
          </a:p>
        </p:txBody>
      </p:sp>
      <p:cxnSp>
        <p:nvCxnSpPr>
          <p:cNvPr id="21" name="Straight Connector 12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78" y="806470"/>
            <a:ext cx="8453437" cy="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340" y="1225788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7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34855" y="1685867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9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87962" y="2175690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88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01FD58-4671-E9CB-1883-FF608EE78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/>
              <a:t>Bathymetria</a:t>
            </a:r>
            <a:endParaRPr lang="sk-SK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032E2F0-9C93-3180-353D-43938953FE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66767"/>
            <a:ext cx="3360057" cy="3310195"/>
          </a:xfrm>
        </p:spPr>
        <p:txBody>
          <a:bodyPr>
            <a:normAutofit/>
          </a:bodyPr>
          <a:lstStyle/>
          <a:p>
            <a:r>
              <a:rPr lang="sk-SK" sz="2000" dirty="0"/>
              <a:t>Údaj o tom </a:t>
            </a:r>
            <a:r>
              <a:rPr lang="sk-SK" sz="2000" b="1" dirty="0"/>
              <a:t>ako hlboko sa nachádza morské dno pod hladinou</a:t>
            </a:r>
          </a:p>
          <a:p>
            <a:r>
              <a:rPr lang="sk-SK" sz="2000" dirty="0"/>
              <a:t>Kľúčový faktor pre výskyt rýb žijúcich pri dne</a:t>
            </a:r>
          </a:p>
          <a:p>
            <a:r>
              <a:rPr lang="sk-SK" sz="2000" dirty="0"/>
              <a:t>Súvislosť s </a:t>
            </a:r>
            <a:r>
              <a:rPr lang="sk-SK" sz="2000" b="1" dirty="0"/>
              <a:t>teplotou</a:t>
            </a:r>
            <a:r>
              <a:rPr lang="sk-SK" sz="2000" dirty="0"/>
              <a:t> a tlakom vody v rôznych vrstvách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B3F7C919-E7BB-34AA-6C15-903B44322F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8257" y="1690688"/>
            <a:ext cx="7772400" cy="4656490"/>
          </a:xfrm>
          <a:prstGeom prst="rect">
            <a:avLst/>
          </a:prstGeom>
        </p:spPr>
      </p:pic>
      <p:pic>
        <p:nvPicPr>
          <p:cNvPr id="5" name="Obrázok 4" descr="Marine Data 4 Sustainable Oceans 2025">
            <a:extLst>
              <a:ext uri="{FF2B5EF4-FFF2-40B4-BE49-F238E27FC236}">
                <a16:creationId xmlns:a16="http://schemas.microsoft.com/office/drawing/2014/main" id="{F650BAF8-1EE6-CE42-4E6E-9F0AAF7958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2889" y="365125"/>
            <a:ext cx="2869340" cy="103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398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E14F40-AACD-E573-E60E-49F570A06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Topografia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DF4290C-9FAC-9EF1-651B-B71807ECB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20779"/>
            <a:ext cx="3331028" cy="3656184"/>
          </a:xfrm>
        </p:spPr>
        <p:txBody>
          <a:bodyPr>
            <a:normAutofit/>
          </a:bodyPr>
          <a:lstStyle/>
          <a:p>
            <a:r>
              <a:rPr lang="sk-SK" sz="2000" b="1" dirty="0"/>
              <a:t>Tvar a nerovnosti povrchu morského dna pod vodou</a:t>
            </a:r>
          </a:p>
          <a:p>
            <a:r>
              <a:rPr lang="sk-SK" sz="2000" dirty="0"/>
              <a:t>Vplyv na smer prúdenia vody a vznik morských vírov</a:t>
            </a:r>
          </a:p>
          <a:p>
            <a:r>
              <a:rPr lang="sk-SK" sz="2000" b="1" dirty="0"/>
              <a:t>Vynášanie živín </a:t>
            </a:r>
            <a:r>
              <a:rPr lang="sk-SK" sz="2000" dirty="0"/>
              <a:t>z hlbín smerom nahor pri náraze na terén </a:t>
            </a:r>
          </a:p>
          <a:p>
            <a:r>
              <a:rPr lang="sk-SK" sz="2000" dirty="0"/>
              <a:t>Vytváranie prirodzených bariér a úkrytov pre morské živočíchy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E69CF7C7-4C5E-A9E7-F7BA-F31E8D605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9228" y="1669574"/>
            <a:ext cx="7772400" cy="4663440"/>
          </a:xfrm>
          <a:prstGeom prst="rect">
            <a:avLst/>
          </a:prstGeom>
        </p:spPr>
      </p:pic>
      <p:pic>
        <p:nvPicPr>
          <p:cNvPr id="5" name="Obrázok 4" descr="Marine Data 4 Sustainable Oceans 2025">
            <a:extLst>
              <a:ext uri="{FF2B5EF4-FFF2-40B4-BE49-F238E27FC236}">
                <a16:creationId xmlns:a16="http://schemas.microsoft.com/office/drawing/2014/main" id="{1D859BA0-2E79-4CDF-2E48-4CDE8EC10F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2889" y="365125"/>
            <a:ext cx="2869340" cy="103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605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55EB6D-2EAD-06EF-8292-08DE26E41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Rekapitulácia dát</a:t>
            </a:r>
          </a:p>
        </p:txBody>
      </p:sp>
      <p:sp>
        <p:nvSpPr>
          <p:cNvPr id="4" name="Pravouholník 3">
            <a:extLst>
              <a:ext uri="{FF2B5EF4-FFF2-40B4-BE49-F238E27FC236}">
                <a16:creationId xmlns:a16="http://schemas.microsoft.com/office/drawing/2014/main" id="{A93A981F-A726-BD54-F94E-7824276961A1}"/>
              </a:ext>
            </a:extLst>
          </p:cNvPr>
          <p:cNvSpPr/>
          <p:nvPr/>
        </p:nvSpPr>
        <p:spPr>
          <a:xfrm>
            <a:off x="968705" y="1774909"/>
            <a:ext cx="2253444" cy="508815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68FD3244-BD56-389F-0323-4F7FFF091B1E}"/>
              </a:ext>
            </a:extLst>
          </p:cNvPr>
          <p:cNvSpPr txBox="1"/>
          <p:nvPr/>
        </p:nvSpPr>
        <p:spPr>
          <a:xfrm>
            <a:off x="3355510" y="1844650"/>
            <a:ext cx="2619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denné úlovky rýb (kg)</a:t>
            </a: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C327A287-8F58-B4CB-3DEA-6122AC992601}"/>
              </a:ext>
            </a:extLst>
          </p:cNvPr>
          <p:cNvSpPr txBox="1"/>
          <p:nvPr/>
        </p:nvSpPr>
        <p:spPr>
          <a:xfrm>
            <a:off x="3355506" y="3192170"/>
            <a:ext cx="2792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týždenné hodnoty slanosti, teploty a chlorofylu vody</a:t>
            </a: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62085B34-C2CA-348B-682B-ABA26518003E}"/>
              </a:ext>
            </a:extLst>
          </p:cNvPr>
          <p:cNvSpPr txBox="1"/>
          <p:nvPr/>
        </p:nvSpPr>
        <p:spPr>
          <a:xfrm>
            <a:off x="3355510" y="2562302"/>
            <a:ext cx="3016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týždenné údaje o pohybe lodí</a:t>
            </a: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80B7203E-B399-1954-2CF3-5D17FAA2A833}"/>
              </a:ext>
            </a:extLst>
          </p:cNvPr>
          <p:cNvSpPr txBox="1"/>
          <p:nvPr/>
        </p:nvSpPr>
        <p:spPr>
          <a:xfrm>
            <a:off x="3355510" y="4065965"/>
            <a:ext cx="2883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/>
              <a:t>vzialenosť</a:t>
            </a:r>
            <a:r>
              <a:rPr lang="sk-SK" dirty="0"/>
              <a:t> od pobrežia (km)</a:t>
            </a: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F0FF9B64-04CA-7B6F-1270-318AF82F486C}"/>
              </a:ext>
            </a:extLst>
          </p:cNvPr>
          <p:cNvSpPr txBox="1"/>
          <p:nvPr/>
        </p:nvSpPr>
        <p:spPr>
          <a:xfrm>
            <a:off x="3355510" y="4787035"/>
            <a:ext cx="2883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hĺbka mora (m)</a:t>
            </a:r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C3E8E717-3F80-7E99-58F4-AAC9D73D1C3E}"/>
              </a:ext>
            </a:extLst>
          </p:cNvPr>
          <p:cNvSpPr txBox="1"/>
          <p:nvPr/>
        </p:nvSpPr>
        <p:spPr>
          <a:xfrm>
            <a:off x="3355505" y="5513931"/>
            <a:ext cx="3016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typ reliéfu morského dna (m)</a:t>
            </a:r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15C74144-49FC-3114-8E0F-C87646214E6B}"/>
              </a:ext>
            </a:extLst>
          </p:cNvPr>
          <p:cNvSpPr txBox="1"/>
          <p:nvPr/>
        </p:nvSpPr>
        <p:spPr>
          <a:xfrm>
            <a:off x="968705" y="1838006"/>
            <a:ext cx="2253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 err="1">
                <a:solidFill>
                  <a:schemeClr val="bg1"/>
                </a:solidFill>
              </a:rPr>
              <a:t>catches</a:t>
            </a:r>
            <a:endParaRPr lang="sk-SK" b="1" dirty="0">
              <a:solidFill>
                <a:schemeClr val="bg1"/>
              </a:solidFill>
            </a:endParaRPr>
          </a:p>
        </p:txBody>
      </p:sp>
      <p:sp>
        <p:nvSpPr>
          <p:cNvPr id="12" name="Pravouholník 11">
            <a:extLst>
              <a:ext uri="{FF2B5EF4-FFF2-40B4-BE49-F238E27FC236}">
                <a16:creationId xmlns:a16="http://schemas.microsoft.com/office/drawing/2014/main" id="{BE4B84CC-A0C7-4683-8017-4226A13EDAD8}"/>
              </a:ext>
            </a:extLst>
          </p:cNvPr>
          <p:cNvSpPr/>
          <p:nvPr/>
        </p:nvSpPr>
        <p:spPr>
          <a:xfrm>
            <a:off x="968704" y="2487479"/>
            <a:ext cx="2253443" cy="508815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0BD5BDED-EDC9-66D3-99C1-1735446BBDB6}"/>
              </a:ext>
            </a:extLst>
          </p:cNvPr>
          <p:cNvSpPr txBox="1"/>
          <p:nvPr/>
        </p:nvSpPr>
        <p:spPr>
          <a:xfrm>
            <a:off x="968705" y="2575303"/>
            <a:ext cx="2253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>
                <a:solidFill>
                  <a:schemeClr val="bg1"/>
                </a:solidFill>
              </a:rPr>
              <a:t>VMS </a:t>
            </a:r>
            <a:r>
              <a:rPr lang="sk-SK" b="1" dirty="0" err="1">
                <a:solidFill>
                  <a:schemeClr val="bg1"/>
                </a:solidFill>
              </a:rPr>
              <a:t>data</a:t>
            </a:r>
            <a:endParaRPr lang="sk-SK" b="1" dirty="0">
              <a:solidFill>
                <a:schemeClr val="bg1"/>
              </a:solidFill>
            </a:endParaRPr>
          </a:p>
        </p:txBody>
      </p:sp>
      <p:sp>
        <p:nvSpPr>
          <p:cNvPr id="14" name="Pravouholník 13">
            <a:extLst>
              <a:ext uri="{FF2B5EF4-FFF2-40B4-BE49-F238E27FC236}">
                <a16:creationId xmlns:a16="http://schemas.microsoft.com/office/drawing/2014/main" id="{40D9CD60-7888-CEDA-ACF1-D0A9395DF9B8}"/>
              </a:ext>
            </a:extLst>
          </p:cNvPr>
          <p:cNvSpPr/>
          <p:nvPr/>
        </p:nvSpPr>
        <p:spPr>
          <a:xfrm>
            <a:off x="968705" y="3247568"/>
            <a:ext cx="2253442" cy="508815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5" name="Pravouholník 14">
            <a:extLst>
              <a:ext uri="{FF2B5EF4-FFF2-40B4-BE49-F238E27FC236}">
                <a16:creationId xmlns:a16="http://schemas.microsoft.com/office/drawing/2014/main" id="{2044E49C-1938-A403-D073-6AFC393FC00C}"/>
              </a:ext>
            </a:extLst>
          </p:cNvPr>
          <p:cNvSpPr/>
          <p:nvPr/>
        </p:nvSpPr>
        <p:spPr>
          <a:xfrm>
            <a:off x="968704" y="3964806"/>
            <a:ext cx="2253441" cy="508815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6" name="Pravouholník 15">
            <a:extLst>
              <a:ext uri="{FF2B5EF4-FFF2-40B4-BE49-F238E27FC236}">
                <a16:creationId xmlns:a16="http://schemas.microsoft.com/office/drawing/2014/main" id="{83B9808F-9EEC-16AF-CF5A-FC4A0CFE6350}"/>
              </a:ext>
            </a:extLst>
          </p:cNvPr>
          <p:cNvSpPr/>
          <p:nvPr/>
        </p:nvSpPr>
        <p:spPr>
          <a:xfrm>
            <a:off x="968705" y="4710839"/>
            <a:ext cx="2253440" cy="508815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8" name="BlokTextu 17">
            <a:extLst>
              <a:ext uri="{FF2B5EF4-FFF2-40B4-BE49-F238E27FC236}">
                <a16:creationId xmlns:a16="http://schemas.microsoft.com/office/drawing/2014/main" id="{8EBDCA21-0F1E-D542-460B-4C94ADEEB933}"/>
              </a:ext>
            </a:extLst>
          </p:cNvPr>
          <p:cNvSpPr txBox="1"/>
          <p:nvPr/>
        </p:nvSpPr>
        <p:spPr>
          <a:xfrm>
            <a:off x="968705" y="3306057"/>
            <a:ext cx="2253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 err="1">
                <a:solidFill>
                  <a:schemeClr val="bg1"/>
                </a:solidFill>
              </a:rPr>
              <a:t>ocean</a:t>
            </a:r>
            <a:r>
              <a:rPr lang="sk-SK" b="1" dirty="0">
                <a:solidFill>
                  <a:schemeClr val="bg1"/>
                </a:solidFill>
              </a:rPr>
              <a:t> </a:t>
            </a:r>
            <a:r>
              <a:rPr lang="sk-SK" b="1" dirty="0" err="1">
                <a:solidFill>
                  <a:schemeClr val="bg1"/>
                </a:solidFill>
              </a:rPr>
              <a:t>data</a:t>
            </a:r>
            <a:endParaRPr lang="sk-SK" b="1" dirty="0">
              <a:solidFill>
                <a:schemeClr val="bg1"/>
              </a:solidFill>
            </a:endParaRPr>
          </a:p>
        </p:txBody>
      </p:sp>
      <p:sp>
        <p:nvSpPr>
          <p:cNvPr id="19" name="BlokTextu 18">
            <a:extLst>
              <a:ext uri="{FF2B5EF4-FFF2-40B4-BE49-F238E27FC236}">
                <a16:creationId xmlns:a16="http://schemas.microsoft.com/office/drawing/2014/main" id="{E42BED62-F7C1-55B4-8463-ED4D4FDB1735}"/>
              </a:ext>
            </a:extLst>
          </p:cNvPr>
          <p:cNvSpPr txBox="1"/>
          <p:nvPr/>
        </p:nvSpPr>
        <p:spPr>
          <a:xfrm>
            <a:off x="968704" y="4038232"/>
            <a:ext cx="2253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 err="1">
                <a:solidFill>
                  <a:schemeClr val="bg1"/>
                </a:solidFill>
              </a:rPr>
              <a:t>distance</a:t>
            </a:r>
            <a:r>
              <a:rPr lang="sk-SK" b="1" dirty="0">
                <a:solidFill>
                  <a:schemeClr val="bg1"/>
                </a:solidFill>
              </a:rPr>
              <a:t> to </a:t>
            </a:r>
            <a:r>
              <a:rPr lang="sk-SK" b="1" dirty="0" err="1">
                <a:solidFill>
                  <a:schemeClr val="bg1"/>
                </a:solidFill>
              </a:rPr>
              <a:t>coast</a:t>
            </a:r>
            <a:endParaRPr lang="sk-SK" b="1" dirty="0">
              <a:solidFill>
                <a:schemeClr val="bg1"/>
              </a:solidFill>
            </a:endParaRPr>
          </a:p>
        </p:txBody>
      </p:sp>
      <p:sp>
        <p:nvSpPr>
          <p:cNvPr id="20" name="BlokTextu 19">
            <a:extLst>
              <a:ext uri="{FF2B5EF4-FFF2-40B4-BE49-F238E27FC236}">
                <a16:creationId xmlns:a16="http://schemas.microsoft.com/office/drawing/2014/main" id="{BAF80A30-618B-8E89-1E2B-1B99B4E720C5}"/>
              </a:ext>
            </a:extLst>
          </p:cNvPr>
          <p:cNvSpPr txBox="1"/>
          <p:nvPr/>
        </p:nvSpPr>
        <p:spPr>
          <a:xfrm>
            <a:off x="968700" y="4780580"/>
            <a:ext cx="2253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 err="1">
                <a:solidFill>
                  <a:schemeClr val="bg1"/>
                </a:solidFill>
              </a:rPr>
              <a:t>bathymetria</a:t>
            </a:r>
            <a:endParaRPr lang="sk-SK" b="1" dirty="0">
              <a:solidFill>
                <a:schemeClr val="bg1"/>
              </a:solidFill>
            </a:endParaRPr>
          </a:p>
        </p:txBody>
      </p:sp>
      <p:sp>
        <p:nvSpPr>
          <p:cNvPr id="21" name="Pravouholník 20">
            <a:extLst>
              <a:ext uri="{FF2B5EF4-FFF2-40B4-BE49-F238E27FC236}">
                <a16:creationId xmlns:a16="http://schemas.microsoft.com/office/drawing/2014/main" id="{8F2C0D3F-EA1E-D6A6-25F0-5374E6E43B79}"/>
              </a:ext>
            </a:extLst>
          </p:cNvPr>
          <p:cNvSpPr/>
          <p:nvPr/>
        </p:nvSpPr>
        <p:spPr>
          <a:xfrm>
            <a:off x="968705" y="5441491"/>
            <a:ext cx="2253440" cy="508815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2" name="BlokTextu 21">
            <a:extLst>
              <a:ext uri="{FF2B5EF4-FFF2-40B4-BE49-F238E27FC236}">
                <a16:creationId xmlns:a16="http://schemas.microsoft.com/office/drawing/2014/main" id="{6AD11555-30F4-2564-038A-37EA3930817D}"/>
              </a:ext>
            </a:extLst>
          </p:cNvPr>
          <p:cNvSpPr txBox="1"/>
          <p:nvPr/>
        </p:nvSpPr>
        <p:spPr>
          <a:xfrm>
            <a:off x="968699" y="5511334"/>
            <a:ext cx="2253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>
                <a:solidFill>
                  <a:schemeClr val="bg1"/>
                </a:solidFill>
              </a:rPr>
              <a:t>topografia</a:t>
            </a:r>
          </a:p>
        </p:txBody>
      </p:sp>
      <p:pic>
        <p:nvPicPr>
          <p:cNvPr id="23" name="Obrázok 22">
            <a:extLst>
              <a:ext uri="{FF2B5EF4-FFF2-40B4-BE49-F238E27FC236}">
                <a16:creationId xmlns:a16="http://schemas.microsoft.com/office/drawing/2014/main" id="{2C408D12-7DDA-2607-71AB-95CB3C0C21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1867" y="1861390"/>
            <a:ext cx="5562600" cy="3782063"/>
          </a:xfrm>
          <a:prstGeom prst="rect">
            <a:avLst/>
          </a:prstGeom>
        </p:spPr>
      </p:pic>
      <p:sp>
        <p:nvSpPr>
          <p:cNvPr id="24" name="BlokTextu 23">
            <a:extLst>
              <a:ext uri="{FF2B5EF4-FFF2-40B4-BE49-F238E27FC236}">
                <a16:creationId xmlns:a16="http://schemas.microsoft.com/office/drawing/2014/main" id="{61BB94C3-5E6C-AF5F-5524-CAFB0AB265CB}"/>
              </a:ext>
            </a:extLst>
          </p:cNvPr>
          <p:cNvSpPr txBox="1"/>
          <p:nvPr/>
        </p:nvSpPr>
        <p:spPr>
          <a:xfrm>
            <a:off x="7156947" y="1450878"/>
            <a:ext cx="4196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/>
              <a:t>Oblasti o ktorých máme všetky dáta</a:t>
            </a:r>
          </a:p>
        </p:txBody>
      </p:sp>
      <p:sp>
        <p:nvSpPr>
          <p:cNvPr id="25" name="BlokTextu 24">
            <a:extLst>
              <a:ext uri="{FF2B5EF4-FFF2-40B4-BE49-F238E27FC236}">
                <a16:creationId xmlns:a16="http://schemas.microsoft.com/office/drawing/2014/main" id="{55517414-4EC7-EFC0-9E9E-0B91BE4880C3}"/>
              </a:ext>
            </a:extLst>
          </p:cNvPr>
          <p:cNvSpPr txBox="1"/>
          <p:nvPr/>
        </p:nvSpPr>
        <p:spPr>
          <a:xfrm>
            <a:off x="6540753" y="5695898"/>
            <a:ext cx="54292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600" dirty="0"/>
              <a:t>Definované pomocou </a:t>
            </a:r>
            <a:r>
              <a:rPr lang="sk-SK" sz="1600" b="1" dirty="0"/>
              <a:t>(</a:t>
            </a:r>
            <a:r>
              <a:rPr lang="sk-SK" sz="1600" b="1" dirty="0" err="1"/>
              <a:t>grid_lon</a:t>
            </a:r>
            <a:r>
              <a:rPr lang="sk-SK" sz="1600" b="1" dirty="0"/>
              <a:t>, </a:t>
            </a:r>
            <a:r>
              <a:rPr lang="sk-SK" sz="1600" b="1" dirty="0" err="1"/>
              <a:t>grid_lat</a:t>
            </a:r>
            <a:r>
              <a:rPr lang="sk-SK" sz="1600" b="1" dirty="0"/>
              <a:t>) </a:t>
            </a:r>
            <a:r>
              <a:rPr lang="sk-SK" sz="1600" dirty="0"/>
              <a:t>a </a:t>
            </a:r>
            <a:r>
              <a:rPr lang="sk-SK" sz="1600" b="1" dirty="0"/>
              <a:t>(</a:t>
            </a:r>
            <a:r>
              <a:rPr lang="sk-SK" sz="1600" b="1" dirty="0" err="1"/>
              <a:t>grid_i</a:t>
            </a:r>
            <a:r>
              <a:rPr lang="sk-SK" sz="1600" b="1" dirty="0"/>
              <a:t>, </a:t>
            </a:r>
            <a:r>
              <a:rPr lang="sk-SK" sz="1600" b="1" dirty="0" err="1"/>
              <a:t>grid_j</a:t>
            </a:r>
            <a:r>
              <a:rPr lang="sk-SK" sz="16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06921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uholník 10">
            <a:extLst>
              <a:ext uri="{FF2B5EF4-FFF2-40B4-BE49-F238E27FC236}">
                <a16:creationId xmlns:a16="http://schemas.microsoft.com/office/drawing/2014/main" id="{F6831C1B-6544-DA12-B949-A32804EC89E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29389" y="259723"/>
            <a:ext cx="308811" cy="66824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35A7FB9-42D8-2737-A2DB-DDDCFF800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/>
              <a:t>Vytvorenie </a:t>
            </a:r>
            <a:r>
              <a:rPr lang="sk-SK" b="1" dirty="0" err="1"/>
              <a:t>datasetu</a:t>
            </a:r>
            <a:r>
              <a:rPr lang="sk-SK" b="1" dirty="0"/>
              <a:t> (</a:t>
            </a:r>
            <a:r>
              <a:rPr lang="sk-SK" b="1" dirty="0" err="1"/>
              <a:t>sliding</a:t>
            </a:r>
            <a:r>
              <a:rPr lang="sk-SK" b="1" dirty="0"/>
              <a:t> </a:t>
            </a:r>
            <a:r>
              <a:rPr lang="sk-SK" b="1" dirty="0" err="1"/>
              <a:t>windows</a:t>
            </a:r>
            <a:r>
              <a:rPr lang="sk-SK" b="1" dirty="0"/>
              <a:t>)</a:t>
            </a:r>
          </a:p>
        </p:txBody>
      </p:sp>
      <p:graphicFrame>
        <p:nvGraphicFramePr>
          <p:cNvPr id="12" name="Tabuľka 11">
            <a:extLst>
              <a:ext uri="{FF2B5EF4-FFF2-40B4-BE49-F238E27FC236}">
                <a16:creationId xmlns:a16="http://schemas.microsoft.com/office/drawing/2014/main" id="{720BB249-BDA5-B4B7-5EAD-67C22F3C35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9467633"/>
              </p:ext>
            </p:extLst>
          </p:nvPr>
        </p:nvGraphicFramePr>
        <p:xfrm>
          <a:off x="529389" y="1690688"/>
          <a:ext cx="11133225" cy="41351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98622">
                  <a:extLst>
                    <a:ext uri="{9D8B030D-6E8A-4147-A177-3AD203B41FA5}">
                      <a16:colId xmlns:a16="http://schemas.microsoft.com/office/drawing/2014/main" val="965385833"/>
                    </a:ext>
                  </a:extLst>
                </a:gridCol>
                <a:gridCol w="1311442">
                  <a:extLst>
                    <a:ext uri="{9D8B030D-6E8A-4147-A177-3AD203B41FA5}">
                      <a16:colId xmlns:a16="http://schemas.microsoft.com/office/drawing/2014/main" val="3925013648"/>
                    </a:ext>
                  </a:extLst>
                </a:gridCol>
                <a:gridCol w="1046747">
                  <a:extLst>
                    <a:ext uri="{9D8B030D-6E8A-4147-A177-3AD203B41FA5}">
                      <a16:colId xmlns:a16="http://schemas.microsoft.com/office/drawing/2014/main" val="2426585167"/>
                    </a:ext>
                  </a:extLst>
                </a:gridCol>
                <a:gridCol w="998621">
                  <a:extLst>
                    <a:ext uri="{9D8B030D-6E8A-4147-A177-3AD203B41FA5}">
                      <a16:colId xmlns:a16="http://schemas.microsoft.com/office/drawing/2014/main" val="1812341216"/>
                    </a:ext>
                  </a:extLst>
                </a:gridCol>
                <a:gridCol w="1130968">
                  <a:extLst>
                    <a:ext uri="{9D8B030D-6E8A-4147-A177-3AD203B41FA5}">
                      <a16:colId xmlns:a16="http://schemas.microsoft.com/office/drawing/2014/main" val="3756121749"/>
                    </a:ext>
                  </a:extLst>
                </a:gridCol>
                <a:gridCol w="907005">
                  <a:extLst>
                    <a:ext uri="{9D8B030D-6E8A-4147-A177-3AD203B41FA5}">
                      <a16:colId xmlns:a16="http://schemas.microsoft.com/office/drawing/2014/main" val="1484186999"/>
                    </a:ext>
                  </a:extLst>
                </a:gridCol>
                <a:gridCol w="2149017">
                  <a:extLst>
                    <a:ext uri="{9D8B030D-6E8A-4147-A177-3AD203B41FA5}">
                      <a16:colId xmlns:a16="http://schemas.microsoft.com/office/drawing/2014/main" val="1043970096"/>
                    </a:ext>
                  </a:extLst>
                </a:gridCol>
                <a:gridCol w="1353778">
                  <a:extLst>
                    <a:ext uri="{9D8B030D-6E8A-4147-A177-3AD203B41FA5}">
                      <a16:colId xmlns:a16="http://schemas.microsoft.com/office/drawing/2014/main" val="2260930775"/>
                    </a:ext>
                  </a:extLst>
                </a:gridCol>
                <a:gridCol w="1237025">
                  <a:extLst>
                    <a:ext uri="{9D8B030D-6E8A-4147-A177-3AD203B41FA5}">
                      <a16:colId xmlns:a16="http://schemas.microsoft.com/office/drawing/2014/main" val="1567504795"/>
                    </a:ext>
                  </a:extLst>
                </a:gridCol>
              </a:tblGrid>
              <a:tr h="516171"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/>
                        <a:t>GRID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/>
                        <a:t>WINDOW START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/>
                        <a:t>DAYS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/>
                        <a:t>SAL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/>
                        <a:t>SST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/>
                        <a:t>CHL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/>
                        <a:t>VMS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/>
                        <a:t>DIST, BATHY, TOPO,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/>
                        <a:t>CATCH NEXT WEEK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74105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sz="1800" dirty="0" err="1"/>
                        <a:t>grid_i</a:t>
                      </a:r>
                      <a:endParaRPr lang="sk-SK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 err="1"/>
                        <a:t>date</a:t>
                      </a:r>
                      <a:endParaRPr lang="sk-SK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800" dirty="0"/>
                        <a:t>day_1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sk-SK" sz="1800" dirty="0"/>
                        <a:t>week_1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 err="1"/>
                        <a:t>boat_count</a:t>
                      </a:r>
                      <a:r>
                        <a:rPr lang="sk-SK" sz="1800" dirty="0"/>
                        <a:t> w1-w4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 err="1"/>
                        <a:t>distance_to_coast</a:t>
                      </a:r>
                      <a:endParaRPr lang="sk-SK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/>
                        <a:t>xxx kg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158677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sz="1800" dirty="0" err="1"/>
                        <a:t>grid_j</a:t>
                      </a:r>
                      <a:endParaRPr lang="sk-SK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 err="1"/>
                        <a:t>month</a:t>
                      </a:r>
                      <a:endParaRPr lang="sk-SK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800" dirty="0"/>
                        <a:t>...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sk-SK" sz="1800" dirty="0"/>
                        <a:t>week_2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800" dirty="0" err="1"/>
                        <a:t>unique_boats</a:t>
                      </a:r>
                      <a:r>
                        <a:rPr lang="sk-SK" sz="1800" dirty="0"/>
                        <a:t> w1-w4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 err="1"/>
                        <a:t>bathymetry</a:t>
                      </a:r>
                      <a:endParaRPr lang="sk-SK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k-SK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53281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sz="1800" dirty="0" err="1"/>
                        <a:t>grid_lon</a:t>
                      </a:r>
                      <a:endParaRPr lang="sk-SK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k-SK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800" dirty="0"/>
                        <a:t>day_28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sk-SK" sz="1800" dirty="0"/>
                        <a:t>week_3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800" dirty="0" err="1"/>
                        <a:t>avg_speed</a:t>
                      </a:r>
                      <a:r>
                        <a:rPr lang="sk-SK" sz="1800" dirty="0"/>
                        <a:t> w1-w4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 err="1"/>
                        <a:t>topography</a:t>
                      </a:r>
                      <a:endParaRPr lang="sk-SK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k-SK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823083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sz="1800" dirty="0" err="1"/>
                        <a:t>grid_lat</a:t>
                      </a:r>
                      <a:endParaRPr lang="sk-SK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k-SK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k-SK" sz="18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sk-SK" sz="1800" dirty="0"/>
                        <a:t>week_4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800" dirty="0" err="1"/>
                        <a:t>slow_speed_ratio</a:t>
                      </a:r>
                      <a:r>
                        <a:rPr lang="sk-SK" sz="1800" dirty="0"/>
                        <a:t>  w1-w4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k-SK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k-SK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44455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sk-SK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k-SK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k-SK" sz="18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sk-SK" sz="1600" b="1" dirty="0"/>
                        <a:t>week_5 (</a:t>
                      </a:r>
                      <a:r>
                        <a:rPr lang="sk-SK" sz="1600" b="1" dirty="0" err="1"/>
                        <a:t>next</a:t>
                      </a:r>
                      <a:r>
                        <a:rPr lang="sk-SK" sz="1600" b="1" dirty="0"/>
                        <a:t> </a:t>
                      </a:r>
                      <a:r>
                        <a:rPr lang="sk-SK" sz="1600" b="1" dirty="0" err="1"/>
                        <a:t>week</a:t>
                      </a:r>
                      <a:r>
                        <a:rPr lang="sk-SK" sz="1600" b="1" dirty="0"/>
                        <a:t> </a:t>
                      </a:r>
                      <a:r>
                        <a:rPr lang="sk-SK" sz="1600" b="1" dirty="0" err="1"/>
                        <a:t>values</a:t>
                      </a:r>
                      <a:r>
                        <a:rPr lang="sk-SK" sz="1600" b="1" dirty="0"/>
                        <a:t>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k-SK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k-SK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115110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sz="1800" dirty="0"/>
                        <a:t>4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/>
                        <a:t>2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/>
                        <a:t>28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/>
                        <a:t>5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/>
                        <a:t>5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/>
                        <a:t>5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/>
                        <a:t>16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/>
                        <a:t>3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/>
                        <a:t>1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2202916"/>
                  </a:ext>
                </a:extLst>
              </a:tr>
              <a:tr h="370840">
                <a:tc gridSpan="9">
                  <a:txBody>
                    <a:bodyPr/>
                    <a:lstStyle/>
                    <a:p>
                      <a:pPr algn="ctr"/>
                      <a:r>
                        <a:rPr lang="sk-SK" sz="2400" b="1" dirty="0"/>
                        <a:t>69 stĺpcov – atribútov v </a:t>
                      </a:r>
                      <a:r>
                        <a:rPr lang="sk-SK" sz="2400" b="1" dirty="0" err="1"/>
                        <a:t>datasete</a:t>
                      </a:r>
                      <a:endParaRPr lang="sk-SK" sz="24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sk-SK" sz="18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sk-SK" sz="18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sk-SK" sz="18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sk-SK" sz="18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sk-SK" sz="18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sk-SK" sz="18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sk-SK" sz="18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sk-SK" sz="18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141710"/>
                  </a:ext>
                </a:extLst>
              </a:tr>
            </a:tbl>
          </a:graphicData>
        </a:graphic>
      </p:graphicFrame>
      <p:sp>
        <p:nvSpPr>
          <p:cNvPr id="13" name="Ovál 12">
            <a:extLst>
              <a:ext uri="{FF2B5EF4-FFF2-40B4-BE49-F238E27FC236}">
                <a16:creationId xmlns:a16="http://schemas.microsoft.com/office/drawing/2014/main" id="{B3EE3B31-7FD3-8777-B90A-D950AA620888}"/>
              </a:ext>
            </a:extLst>
          </p:cNvPr>
          <p:cNvSpPr/>
          <p:nvPr/>
        </p:nvSpPr>
        <p:spPr>
          <a:xfrm>
            <a:off x="2857501" y="1361440"/>
            <a:ext cx="1014412" cy="4135120"/>
          </a:xfrm>
          <a:prstGeom prst="ellipse">
            <a:avLst/>
          </a:prstGeom>
          <a:noFill/>
          <a:ln w="57150">
            <a:solidFill>
              <a:srgbClr val="FF7E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229331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BE8B9F-6B00-9E30-A1A5-39542C79C4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uholník 10">
            <a:extLst>
              <a:ext uri="{FF2B5EF4-FFF2-40B4-BE49-F238E27FC236}">
                <a16:creationId xmlns:a16="http://schemas.microsoft.com/office/drawing/2014/main" id="{97899BFF-65D7-F56C-B7AF-6F78C6B9C94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29389" y="259723"/>
            <a:ext cx="308811" cy="66824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778B366-D64D-E409-7087-CBB558C95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/>
              <a:t>Vytvorenie </a:t>
            </a:r>
            <a:r>
              <a:rPr lang="sk-SK" b="1" dirty="0" err="1"/>
              <a:t>datasetu</a:t>
            </a:r>
            <a:r>
              <a:rPr lang="sk-SK" b="1" dirty="0"/>
              <a:t> (</a:t>
            </a:r>
            <a:r>
              <a:rPr lang="sk-SK" b="1" dirty="0" err="1"/>
              <a:t>sliding</a:t>
            </a:r>
            <a:r>
              <a:rPr lang="sk-SK" b="1" dirty="0"/>
              <a:t> </a:t>
            </a:r>
            <a:r>
              <a:rPr lang="sk-SK" b="1" dirty="0" err="1"/>
              <a:t>windows</a:t>
            </a:r>
            <a:r>
              <a:rPr lang="sk-SK" b="1" dirty="0"/>
              <a:t>)</a:t>
            </a:r>
          </a:p>
        </p:txBody>
      </p:sp>
      <p:graphicFrame>
        <p:nvGraphicFramePr>
          <p:cNvPr id="12" name="Tabuľka 11">
            <a:extLst>
              <a:ext uri="{FF2B5EF4-FFF2-40B4-BE49-F238E27FC236}">
                <a16:creationId xmlns:a16="http://schemas.microsoft.com/office/drawing/2014/main" id="{88EF8E73-0916-34E4-24E0-5420FE1A0D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9917499"/>
              </p:ext>
            </p:extLst>
          </p:nvPr>
        </p:nvGraphicFramePr>
        <p:xfrm>
          <a:off x="529389" y="1690688"/>
          <a:ext cx="11133225" cy="41351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98622">
                  <a:extLst>
                    <a:ext uri="{9D8B030D-6E8A-4147-A177-3AD203B41FA5}">
                      <a16:colId xmlns:a16="http://schemas.microsoft.com/office/drawing/2014/main" val="965385833"/>
                    </a:ext>
                  </a:extLst>
                </a:gridCol>
                <a:gridCol w="1311442">
                  <a:extLst>
                    <a:ext uri="{9D8B030D-6E8A-4147-A177-3AD203B41FA5}">
                      <a16:colId xmlns:a16="http://schemas.microsoft.com/office/drawing/2014/main" val="3925013648"/>
                    </a:ext>
                  </a:extLst>
                </a:gridCol>
                <a:gridCol w="1046747">
                  <a:extLst>
                    <a:ext uri="{9D8B030D-6E8A-4147-A177-3AD203B41FA5}">
                      <a16:colId xmlns:a16="http://schemas.microsoft.com/office/drawing/2014/main" val="2426585167"/>
                    </a:ext>
                  </a:extLst>
                </a:gridCol>
                <a:gridCol w="998621">
                  <a:extLst>
                    <a:ext uri="{9D8B030D-6E8A-4147-A177-3AD203B41FA5}">
                      <a16:colId xmlns:a16="http://schemas.microsoft.com/office/drawing/2014/main" val="1812341216"/>
                    </a:ext>
                  </a:extLst>
                </a:gridCol>
                <a:gridCol w="1130968">
                  <a:extLst>
                    <a:ext uri="{9D8B030D-6E8A-4147-A177-3AD203B41FA5}">
                      <a16:colId xmlns:a16="http://schemas.microsoft.com/office/drawing/2014/main" val="3756121749"/>
                    </a:ext>
                  </a:extLst>
                </a:gridCol>
                <a:gridCol w="907005">
                  <a:extLst>
                    <a:ext uri="{9D8B030D-6E8A-4147-A177-3AD203B41FA5}">
                      <a16:colId xmlns:a16="http://schemas.microsoft.com/office/drawing/2014/main" val="1484186999"/>
                    </a:ext>
                  </a:extLst>
                </a:gridCol>
                <a:gridCol w="2149017">
                  <a:extLst>
                    <a:ext uri="{9D8B030D-6E8A-4147-A177-3AD203B41FA5}">
                      <a16:colId xmlns:a16="http://schemas.microsoft.com/office/drawing/2014/main" val="1043970096"/>
                    </a:ext>
                  </a:extLst>
                </a:gridCol>
                <a:gridCol w="1353778">
                  <a:extLst>
                    <a:ext uri="{9D8B030D-6E8A-4147-A177-3AD203B41FA5}">
                      <a16:colId xmlns:a16="http://schemas.microsoft.com/office/drawing/2014/main" val="2260930775"/>
                    </a:ext>
                  </a:extLst>
                </a:gridCol>
                <a:gridCol w="1237025">
                  <a:extLst>
                    <a:ext uri="{9D8B030D-6E8A-4147-A177-3AD203B41FA5}">
                      <a16:colId xmlns:a16="http://schemas.microsoft.com/office/drawing/2014/main" val="1567504795"/>
                    </a:ext>
                  </a:extLst>
                </a:gridCol>
              </a:tblGrid>
              <a:tr h="516171"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/>
                        <a:t>GRID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/>
                        <a:t>WINDOW START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/>
                        <a:t>DAYS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/>
                        <a:t>SAL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/>
                        <a:t>SST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/>
                        <a:t>CHL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/>
                        <a:t>VMS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/>
                        <a:t>DIST, BATHY, TOPO,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/>
                        <a:t>CATCH NEXT WEEK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74105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sz="1800" dirty="0" err="1"/>
                        <a:t>grid_i</a:t>
                      </a:r>
                      <a:endParaRPr lang="sk-SK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 err="1"/>
                        <a:t>date</a:t>
                      </a:r>
                      <a:endParaRPr lang="sk-SK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800" dirty="0"/>
                        <a:t>day_1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sk-SK" sz="1800" dirty="0"/>
                        <a:t>week_1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 err="1"/>
                        <a:t>boat_count</a:t>
                      </a:r>
                      <a:r>
                        <a:rPr lang="sk-SK" sz="1800" dirty="0"/>
                        <a:t> w1-w4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 err="1"/>
                        <a:t>distance_to_coast</a:t>
                      </a:r>
                      <a:endParaRPr lang="sk-SK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/>
                        <a:t>xxx kg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158677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sz="1800" dirty="0" err="1"/>
                        <a:t>grid_j</a:t>
                      </a:r>
                      <a:endParaRPr lang="sk-SK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 err="1"/>
                        <a:t>month</a:t>
                      </a:r>
                      <a:endParaRPr lang="sk-SK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800" dirty="0"/>
                        <a:t>...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sk-SK" sz="1800" dirty="0"/>
                        <a:t>week_2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800" dirty="0" err="1"/>
                        <a:t>unique_boats</a:t>
                      </a:r>
                      <a:r>
                        <a:rPr lang="sk-SK" sz="1800" dirty="0"/>
                        <a:t> w1-w4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 err="1"/>
                        <a:t>bathymetry</a:t>
                      </a:r>
                      <a:endParaRPr lang="sk-SK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k-SK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53281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sz="1800" dirty="0" err="1"/>
                        <a:t>grid_lon</a:t>
                      </a:r>
                      <a:endParaRPr lang="sk-SK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k-SK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800" dirty="0"/>
                        <a:t>day_28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sk-SK" sz="1800" dirty="0"/>
                        <a:t>week_3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800" dirty="0" err="1"/>
                        <a:t>avg_speed</a:t>
                      </a:r>
                      <a:r>
                        <a:rPr lang="sk-SK" sz="1800" dirty="0"/>
                        <a:t> w1-w4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 err="1"/>
                        <a:t>topography</a:t>
                      </a:r>
                      <a:endParaRPr lang="sk-SK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k-SK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823083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sz="1800" dirty="0" err="1"/>
                        <a:t>grid_lat</a:t>
                      </a:r>
                      <a:endParaRPr lang="sk-SK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k-SK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k-SK" sz="18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sk-SK" sz="1800" dirty="0"/>
                        <a:t>week_4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800" dirty="0" err="1"/>
                        <a:t>slow_speed_ratio</a:t>
                      </a:r>
                      <a:r>
                        <a:rPr lang="sk-SK" sz="1800" dirty="0"/>
                        <a:t>  w1-w4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k-SK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k-SK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44455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sk-SK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k-SK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k-SK" sz="18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sk-SK" sz="1600" b="1" dirty="0"/>
                        <a:t>week_5 (</a:t>
                      </a:r>
                      <a:r>
                        <a:rPr lang="sk-SK" sz="1600" b="1" dirty="0" err="1"/>
                        <a:t>next</a:t>
                      </a:r>
                      <a:r>
                        <a:rPr lang="sk-SK" sz="1600" b="1" dirty="0"/>
                        <a:t> </a:t>
                      </a:r>
                      <a:r>
                        <a:rPr lang="sk-SK" sz="1600" b="1" dirty="0" err="1"/>
                        <a:t>week</a:t>
                      </a:r>
                      <a:r>
                        <a:rPr lang="sk-SK" sz="1600" b="1" dirty="0"/>
                        <a:t> </a:t>
                      </a:r>
                      <a:r>
                        <a:rPr lang="sk-SK" sz="1600" b="1" dirty="0" err="1"/>
                        <a:t>values</a:t>
                      </a:r>
                      <a:r>
                        <a:rPr lang="sk-SK" sz="1600" b="1" dirty="0"/>
                        <a:t>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k-SK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k-SK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115110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sz="1800" dirty="0"/>
                        <a:t>4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/>
                        <a:t>2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/>
                        <a:t>28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/>
                        <a:t>5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/>
                        <a:t>5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/>
                        <a:t>5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/>
                        <a:t>16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/>
                        <a:t>3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/>
                        <a:t>1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2202916"/>
                  </a:ext>
                </a:extLst>
              </a:tr>
              <a:tr h="370840">
                <a:tc gridSpan="9">
                  <a:txBody>
                    <a:bodyPr/>
                    <a:lstStyle/>
                    <a:p>
                      <a:pPr algn="ctr"/>
                      <a:r>
                        <a:rPr lang="sk-SK" sz="2400" b="1" dirty="0"/>
                        <a:t>69 stĺpcov – atribútov v </a:t>
                      </a:r>
                      <a:r>
                        <a:rPr lang="sk-SK" sz="2400" b="1" dirty="0" err="1"/>
                        <a:t>datasete</a:t>
                      </a:r>
                      <a:endParaRPr lang="sk-SK" sz="24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sk-SK" sz="18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sk-SK" sz="18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sk-SK" sz="18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sk-SK" sz="18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sk-SK" sz="18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sk-SK" sz="18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sk-SK" sz="18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sk-SK" sz="18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141710"/>
                  </a:ext>
                </a:extLst>
              </a:tr>
            </a:tbl>
          </a:graphicData>
        </a:graphic>
      </p:graphicFrame>
      <p:pic>
        <p:nvPicPr>
          <p:cNvPr id="3" name="Obrázok 2">
            <a:extLst>
              <a:ext uri="{FF2B5EF4-FFF2-40B4-BE49-F238E27FC236}">
                <a16:creationId xmlns:a16="http://schemas.microsoft.com/office/drawing/2014/main" id="{B01D4667-9A9F-61BA-7184-040B02F0A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75" y="290053"/>
            <a:ext cx="11667744" cy="157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4850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35D360-E0EE-AD90-5B97-6EBDD108FC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uholník 10">
            <a:extLst>
              <a:ext uri="{FF2B5EF4-FFF2-40B4-BE49-F238E27FC236}">
                <a16:creationId xmlns:a16="http://schemas.microsoft.com/office/drawing/2014/main" id="{E16A1AF0-FA73-F749-4128-F1AE5987C54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29389" y="259723"/>
            <a:ext cx="308811" cy="66824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A97BA5A-1508-9B4C-F81A-465DAC59A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/>
              <a:t>Vytvorenie </a:t>
            </a:r>
            <a:r>
              <a:rPr lang="sk-SK" b="1" dirty="0" err="1"/>
              <a:t>datasetu</a:t>
            </a:r>
            <a:r>
              <a:rPr lang="sk-SK" b="1" dirty="0"/>
              <a:t> (</a:t>
            </a:r>
            <a:r>
              <a:rPr lang="sk-SK" b="1" dirty="0" err="1"/>
              <a:t>sliding</a:t>
            </a:r>
            <a:r>
              <a:rPr lang="sk-SK" b="1" dirty="0"/>
              <a:t> </a:t>
            </a:r>
            <a:r>
              <a:rPr lang="sk-SK" b="1" dirty="0" err="1"/>
              <a:t>windows</a:t>
            </a:r>
            <a:r>
              <a:rPr lang="sk-SK" b="1" dirty="0"/>
              <a:t>)</a:t>
            </a:r>
          </a:p>
        </p:txBody>
      </p:sp>
      <p:graphicFrame>
        <p:nvGraphicFramePr>
          <p:cNvPr id="12" name="Tabuľka 11">
            <a:extLst>
              <a:ext uri="{FF2B5EF4-FFF2-40B4-BE49-F238E27FC236}">
                <a16:creationId xmlns:a16="http://schemas.microsoft.com/office/drawing/2014/main" id="{32B17BF5-F7D4-6B87-071E-478D9EC822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5192456"/>
              </p:ext>
            </p:extLst>
          </p:nvPr>
        </p:nvGraphicFramePr>
        <p:xfrm>
          <a:off x="529389" y="1690688"/>
          <a:ext cx="11133225" cy="41351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98622">
                  <a:extLst>
                    <a:ext uri="{9D8B030D-6E8A-4147-A177-3AD203B41FA5}">
                      <a16:colId xmlns:a16="http://schemas.microsoft.com/office/drawing/2014/main" val="965385833"/>
                    </a:ext>
                  </a:extLst>
                </a:gridCol>
                <a:gridCol w="1311442">
                  <a:extLst>
                    <a:ext uri="{9D8B030D-6E8A-4147-A177-3AD203B41FA5}">
                      <a16:colId xmlns:a16="http://schemas.microsoft.com/office/drawing/2014/main" val="3925013648"/>
                    </a:ext>
                  </a:extLst>
                </a:gridCol>
                <a:gridCol w="1046747">
                  <a:extLst>
                    <a:ext uri="{9D8B030D-6E8A-4147-A177-3AD203B41FA5}">
                      <a16:colId xmlns:a16="http://schemas.microsoft.com/office/drawing/2014/main" val="2426585167"/>
                    </a:ext>
                  </a:extLst>
                </a:gridCol>
                <a:gridCol w="998621">
                  <a:extLst>
                    <a:ext uri="{9D8B030D-6E8A-4147-A177-3AD203B41FA5}">
                      <a16:colId xmlns:a16="http://schemas.microsoft.com/office/drawing/2014/main" val="1812341216"/>
                    </a:ext>
                  </a:extLst>
                </a:gridCol>
                <a:gridCol w="1130968">
                  <a:extLst>
                    <a:ext uri="{9D8B030D-6E8A-4147-A177-3AD203B41FA5}">
                      <a16:colId xmlns:a16="http://schemas.microsoft.com/office/drawing/2014/main" val="3756121749"/>
                    </a:ext>
                  </a:extLst>
                </a:gridCol>
                <a:gridCol w="907005">
                  <a:extLst>
                    <a:ext uri="{9D8B030D-6E8A-4147-A177-3AD203B41FA5}">
                      <a16:colId xmlns:a16="http://schemas.microsoft.com/office/drawing/2014/main" val="1484186999"/>
                    </a:ext>
                  </a:extLst>
                </a:gridCol>
                <a:gridCol w="2149017">
                  <a:extLst>
                    <a:ext uri="{9D8B030D-6E8A-4147-A177-3AD203B41FA5}">
                      <a16:colId xmlns:a16="http://schemas.microsoft.com/office/drawing/2014/main" val="1043970096"/>
                    </a:ext>
                  </a:extLst>
                </a:gridCol>
                <a:gridCol w="1353778">
                  <a:extLst>
                    <a:ext uri="{9D8B030D-6E8A-4147-A177-3AD203B41FA5}">
                      <a16:colId xmlns:a16="http://schemas.microsoft.com/office/drawing/2014/main" val="2260930775"/>
                    </a:ext>
                  </a:extLst>
                </a:gridCol>
                <a:gridCol w="1237025">
                  <a:extLst>
                    <a:ext uri="{9D8B030D-6E8A-4147-A177-3AD203B41FA5}">
                      <a16:colId xmlns:a16="http://schemas.microsoft.com/office/drawing/2014/main" val="1567504795"/>
                    </a:ext>
                  </a:extLst>
                </a:gridCol>
              </a:tblGrid>
              <a:tr h="516171"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/>
                        <a:t>GRID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/>
                        <a:t>WINDOW START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/>
                        <a:t>DAYS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/>
                        <a:t>SAL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/>
                        <a:t>SST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/>
                        <a:t>CHL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/>
                        <a:t>VMS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/>
                        <a:t>DIST, BATHY, TOPO,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/>
                        <a:t>CATCH NEXT WEEK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74105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sz="1800" dirty="0" err="1"/>
                        <a:t>grid_i</a:t>
                      </a:r>
                      <a:endParaRPr lang="sk-SK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 err="1"/>
                        <a:t>date</a:t>
                      </a:r>
                      <a:endParaRPr lang="sk-SK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800" dirty="0"/>
                        <a:t>day_1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sk-SK" sz="1800" dirty="0"/>
                        <a:t>week_1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 err="1"/>
                        <a:t>boat_count</a:t>
                      </a:r>
                      <a:r>
                        <a:rPr lang="sk-SK" sz="1800" dirty="0"/>
                        <a:t> w1-w4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 err="1"/>
                        <a:t>distance_to_coast</a:t>
                      </a:r>
                      <a:endParaRPr lang="sk-SK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/>
                        <a:t>xxx kg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158677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sz="1800" dirty="0" err="1"/>
                        <a:t>grid_j</a:t>
                      </a:r>
                      <a:endParaRPr lang="sk-SK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 err="1"/>
                        <a:t>month</a:t>
                      </a:r>
                      <a:endParaRPr lang="sk-SK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800" dirty="0"/>
                        <a:t>...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sk-SK" sz="1800" dirty="0"/>
                        <a:t>week_2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800" dirty="0" err="1"/>
                        <a:t>unique_boats</a:t>
                      </a:r>
                      <a:r>
                        <a:rPr lang="sk-SK" sz="1800" dirty="0"/>
                        <a:t> w1-w4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 err="1"/>
                        <a:t>bathymetry</a:t>
                      </a:r>
                      <a:endParaRPr lang="sk-SK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k-SK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53281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sz="1800" dirty="0" err="1"/>
                        <a:t>grid_lon</a:t>
                      </a:r>
                      <a:endParaRPr lang="sk-SK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k-SK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800" dirty="0"/>
                        <a:t>day_28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sk-SK" sz="1800" dirty="0"/>
                        <a:t>week_3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800" dirty="0" err="1"/>
                        <a:t>avg_speed</a:t>
                      </a:r>
                      <a:r>
                        <a:rPr lang="sk-SK" sz="1800" dirty="0"/>
                        <a:t> w1-w4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 err="1"/>
                        <a:t>topography</a:t>
                      </a:r>
                      <a:endParaRPr lang="sk-SK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k-SK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823083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sz="1800" dirty="0" err="1"/>
                        <a:t>grid_lat</a:t>
                      </a:r>
                      <a:endParaRPr lang="sk-SK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k-SK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k-SK" sz="18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sk-SK" sz="1800" dirty="0"/>
                        <a:t>week_4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800" dirty="0" err="1"/>
                        <a:t>slow_speed_ratio</a:t>
                      </a:r>
                      <a:r>
                        <a:rPr lang="sk-SK" sz="1800" dirty="0"/>
                        <a:t>  w1-w4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k-SK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k-SK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44455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sk-SK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k-SK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k-SK" sz="18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sk-SK" sz="1600" b="1" dirty="0"/>
                        <a:t>week_5 (</a:t>
                      </a:r>
                      <a:r>
                        <a:rPr lang="sk-SK" sz="1600" b="1" dirty="0" err="1"/>
                        <a:t>next</a:t>
                      </a:r>
                      <a:r>
                        <a:rPr lang="sk-SK" sz="1600" b="1" dirty="0"/>
                        <a:t> </a:t>
                      </a:r>
                      <a:r>
                        <a:rPr lang="sk-SK" sz="1600" b="1" dirty="0" err="1"/>
                        <a:t>week</a:t>
                      </a:r>
                      <a:r>
                        <a:rPr lang="sk-SK" sz="1600" b="1" dirty="0"/>
                        <a:t> </a:t>
                      </a:r>
                      <a:r>
                        <a:rPr lang="sk-SK" sz="1600" b="1" dirty="0" err="1"/>
                        <a:t>values</a:t>
                      </a:r>
                      <a:r>
                        <a:rPr lang="sk-SK" sz="1600" b="1" dirty="0"/>
                        <a:t>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k-SK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k-SK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115110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sz="1800" dirty="0"/>
                        <a:t>4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/>
                        <a:t>2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/>
                        <a:t>28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/>
                        <a:t>5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/>
                        <a:t>5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/>
                        <a:t>5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/>
                        <a:t>16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/>
                        <a:t>3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/>
                        <a:t>1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2202916"/>
                  </a:ext>
                </a:extLst>
              </a:tr>
              <a:tr h="370840">
                <a:tc gridSpan="9">
                  <a:txBody>
                    <a:bodyPr/>
                    <a:lstStyle/>
                    <a:p>
                      <a:pPr algn="ctr"/>
                      <a:r>
                        <a:rPr lang="sk-SK" sz="2400" b="1" dirty="0"/>
                        <a:t>69 stĺpcov – atribútov v </a:t>
                      </a:r>
                      <a:r>
                        <a:rPr lang="sk-SK" sz="2400" b="1" dirty="0" err="1"/>
                        <a:t>datasete</a:t>
                      </a:r>
                      <a:endParaRPr lang="sk-SK" sz="24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sk-SK" sz="18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sk-SK" sz="18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sk-SK" sz="18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sk-SK" sz="18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sk-SK" sz="18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sk-SK" sz="18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sk-SK" sz="18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sk-SK" sz="18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141710"/>
                  </a:ext>
                </a:extLst>
              </a:tr>
            </a:tbl>
          </a:graphicData>
        </a:graphic>
      </p:graphicFrame>
      <p:pic>
        <p:nvPicPr>
          <p:cNvPr id="3" name="Obrázok 2">
            <a:extLst>
              <a:ext uri="{FF2B5EF4-FFF2-40B4-BE49-F238E27FC236}">
                <a16:creationId xmlns:a16="http://schemas.microsoft.com/office/drawing/2014/main" id="{05A0B130-DA6D-E4FF-546E-1F8C4DF121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75" y="290053"/>
            <a:ext cx="11667744" cy="1577714"/>
          </a:xfrm>
          <a:prstGeom prst="rect">
            <a:avLst/>
          </a:prstGeom>
        </p:spPr>
      </p:pic>
      <p:sp>
        <p:nvSpPr>
          <p:cNvPr id="5" name="Pravouholník 4">
            <a:extLst>
              <a:ext uri="{FF2B5EF4-FFF2-40B4-BE49-F238E27FC236}">
                <a16:creationId xmlns:a16="http://schemas.microsoft.com/office/drawing/2014/main" id="{AECA148C-E186-8E51-F60C-EAB37192CC95}"/>
              </a:ext>
            </a:extLst>
          </p:cNvPr>
          <p:cNvSpPr/>
          <p:nvPr/>
        </p:nvSpPr>
        <p:spPr>
          <a:xfrm>
            <a:off x="164428" y="1099433"/>
            <a:ext cx="11780035" cy="5712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A152092F-8FCA-DF85-9730-EC524D3EFD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573" y="1186481"/>
            <a:ext cx="11667744" cy="159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0810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86ED41-4FAF-6DC0-0E36-9B66EC2E82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uholník 10">
            <a:extLst>
              <a:ext uri="{FF2B5EF4-FFF2-40B4-BE49-F238E27FC236}">
                <a16:creationId xmlns:a16="http://schemas.microsoft.com/office/drawing/2014/main" id="{A2A95041-6357-9B38-ED3B-9E7F8A5E351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29389" y="259723"/>
            <a:ext cx="308811" cy="66824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3FCDA34-60B2-FAAC-9187-45EA238E7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/>
              <a:t>Vytvorenie </a:t>
            </a:r>
            <a:r>
              <a:rPr lang="sk-SK" b="1" dirty="0" err="1"/>
              <a:t>datasetu</a:t>
            </a:r>
            <a:r>
              <a:rPr lang="sk-SK" b="1" dirty="0"/>
              <a:t> (</a:t>
            </a:r>
            <a:r>
              <a:rPr lang="sk-SK" b="1" dirty="0" err="1"/>
              <a:t>sliding</a:t>
            </a:r>
            <a:r>
              <a:rPr lang="sk-SK" b="1" dirty="0"/>
              <a:t> </a:t>
            </a:r>
            <a:r>
              <a:rPr lang="sk-SK" b="1" dirty="0" err="1"/>
              <a:t>windows</a:t>
            </a:r>
            <a:r>
              <a:rPr lang="sk-SK" b="1" dirty="0"/>
              <a:t>)</a:t>
            </a:r>
          </a:p>
        </p:txBody>
      </p:sp>
      <p:graphicFrame>
        <p:nvGraphicFramePr>
          <p:cNvPr id="12" name="Tabuľka 11">
            <a:extLst>
              <a:ext uri="{FF2B5EF4-FFF2-40B4-BE49-F238E27FC236}">
                <a16:creationId xmlns:a16="http://schemas.microsoft.com/office/drawing/2014/main" id="{F5F9A4B1-FA9F-B2F3-90AB-61FC686471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9590198"/>
              </p:ext>
            </p:extLst>
          </p:nvPr>
        </p:nvGraphicFramePr>
        <p:xfrm>
          <a:off x="529389" y="1690688"/>
          <a:ext cx="11133225" cy="41351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98622">
                  <a:extLst>
                    <a:ext uri="{9D8B030D-6E8A-4147-A177-3AD203B41FA5}">
                      <a16:colId xmlns:a16="http://schemas.microsoft.com/office/drawing/2014/main" val="965385833"/>
                    </a:ext>
                  </a:extLst>
                </a:gridCol>
                <a:gridCol w="1311442">
                  <a:extLst>
                    <a:ext uri="{9D8B030D-6E8A-4147-A177-3AD203B41FA5}">
                      <a16:colId xmlns:a16="http://schemas.microsoft.com/office/drawing/2014/main" val="3925013648"/>
                    </a:ext>
                  </a:extLst>
                </a:gridCol>
                <a:gridCol w="1046747">
                  <a:extLst>
                    <a:ext uri="{9D8B030D-6E8A-4147-A177-3AD203B41FA5}">
                      <a16:colId xmlns:a16="http://schemas.microsoft.com/office/drawing/2014/main" val="2426585167"/>
                    </a:ext>
                  </a:extLst>
                </a:gridCol>
                <a:gridCol w="998621">
                  <a:extLst>
                    <a:ext uri="{9D8B030D-6E8A-4147-A177-3AD203B41FA5}">
                      <a16:colId xmlns:a16="http://schemas.microsoft.com/office/drawing/2014/main" val="1812341216"/>
                    </a:ext>
                  </a:extLst>
                </a:gridCol>
                <a:gridCol w="1130968">
                  <a:extLst>
                    <a:ext uri="{9D8B030D-6E8A-4147-A177-3AD203B41FA5}">
                      <a16:colId xmlns:a16="http://schemas.microsoft.com/office/drawing/2014/main" val="3756121749"/>
                    </a:ext>
                  </a:extLst>
                </a:gridCol>
                <a:gridCol w="907005">
                  <a:extLst>
                    <a:ext uri="{9D8B030D-6E8A-4147-A177-3AD203B41FA5}">
                      <a16:colId xmlns:a16="http://schemas.microsoft.com/office/drawing/2014/main" val="1484186999"/>
                    </a:ext>
                  </a:extLst>
                </a:gridCol>
                <a:gridCol w="2149017">
                  <a:extLst>
                    <a:ext uri="{9D8B030D-6E8A-4147-A177-3AD203B41FA5}">
                      <a16:colId xmlns:a16="http://schemas.microsoft.com/office/drawing/2014/main" val="1043970096"/>
                    </a:ext>
                  </a:extLst>
                </a:gridCol>
                <a:gridCol w="1353778">
                  <a:extLst>
                    <a:ext uri="{9D8B030D-6E8A-4147-A177-3AD203B41FA5}">
                      <a16:colId xmlns:a16="http://schemas.microsoft.com/office/drawing/2014/main" val="2260930775"/>
                    </a:ext>
                  </a:extLst>
                </a:gridCol>
                <a:gridCol w="1237025">
                  <a:extLst>
                    <a:ext uri="{9D8B030D-6E8A-4147-A177-3AD203B41FA5}">
                      <a16:colId xmlns:a16="http://schemas.microsoft.com/office/drawing/2014/main" val="1567504795"/>
                    </a:ext>
                  </a:extLst>
                </a:gridCol>
              </a:tblGrid>
              <a:tr h="516171"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/>
                        <a:t>GRID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/>
                        <a:t>WINDOW START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/>
                        <a:t>DAYS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/>
                        <a:t>SAL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/>
                        <a:t>SST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/>
                        <a:t>CHL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/>
                        <a:t>VMS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/>
                        <a:t>DIST, BATHY, TOPO,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/>
                        <a:t>CATCH NEXT WEEK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74105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sz="1800" dirty="0" err="1"/>
                        <a:t>grid_i</a:t>
                      </a:r>
                      <a:endParaRPr lang="sk-SK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 err="1"/>
                        <a:t>date</a:t>
                      </a:r>
                      <a:endParaRPr lang="sk-SK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800" dirty="0"/>
                        <a:t>day_1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sk-SK" sz="1800" dirty="0"/>
                        <a:t>week_1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 err="1"/>
                        <a:t>boat_count</a:t>
                      </a:r>
                      <a:r>
                        <a:rPr lang="sk-SK" sz="1800" dirty="0"/>
                        <a:t> w1-w4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 err="1"/>
                        <a:t>distance_to_coast</a:t>
                      </a:r>
                      <a:endParaRPr lang="sk-SK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/>
                        <a:t>xxx kg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158677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sz="1800" dirty="0" err="1"/>
                        <a:t>grid_j</a:t>
                      </a:r>
                      <a:endParaRPr lang="sk-SK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 err="1"/>
                        <a:t>month</a:t>
                      </a:r>
                      <a:endParaRPr lang="sk-SK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800" dirty="0"/>
                        <a:t>...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sk-SK" sz="1800" dirty="0"/>
                        <a:t>week_2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800" dirty="0" err="1"/>
                        <a:t>unique_boats</a:t>
                      </a:r>
                      <a:r>
                        <a:rPr lang="sk-SK" sz="1800" dirty="0"/>
                        <a:t> w1-w4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 err="1"/>
                        <a:t>bathymetry</a:t>
                      </a:r>
                      <a:endParaRPr lang="sk-SK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k-SK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53281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sz="1800" dirty="0" err="1"/>
                        <a:t>grid_lon</a:t>
                      </a:r>
                      <a:endParaRPr lang="sk-SK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k-SK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800" dirty="0"/>
                        <a:t>day_28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sk-SK" sz="1800" dirty="0"/>
                        <a:t>week_3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800" dirty="0" err="1"/>
                        <a:t>avg_speed</a:t>
                      </a:r>
                      <a:r>
                        <a:rPr lang="sk-SK" sz="1800" dirty="0"/>
                        <a:t> w1-w4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 err="1"/>
                        <a:t>topography</a:t>
                      </a:r>
                      <a:endParaRPr lang="sk-SK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k-SK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823083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sz="1800" dirty="0" err="1"/>
                        <a:t>grid_lat</a:t>
                      </a:r>
                      <a:endParaRPr lang="sk-SK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k-SK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k-SK" sz="18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sk-SK" sz="1800" dirty="0"/>
                        <a:t>week_4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800" dirty="0" err="1"/>
                        <a:t>slow_speed_ratio</a:t>
                      </a:r>
                      <a:r>
                        <a:rPr lang="sk-SK" sz="1800" dirty="0"/>
                        <a:t>  w1-w4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k-SK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k-SK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44455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sk-SK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k-SK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k-SK" sz="18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sk-SK" sz="1600" b="1" dirty="0"/>
                        <a:t>week_5 (</a:t>
                      </a:r>
                      <a:r>
                        <a:rPr lang="sk-SK" sz="1600" b="1" dirty="0" err="1"/>
                        <a:t>next</a:t>
                      </a:r>
                      <a:r>
                        <a:rPr lang="sk-SK" sz="1600" b="1" dirty="0"/>
                        <a:t> </a:t>
                      </a:r>
                      <a:r>
                        <a:rPr lang="sk-SK" sz="1600" b="1" dirty="0" err="1"/>
                        <a:t>week</a:t>
                      </a:r>
                      <a:r>
                        <a:rPr lang="sk-SK" sz="1600" b="1" dirty="0"/>
                        <a:t> </a:t>
                      </a:r>
                      <a:r>
                        <a:rPr lang="sk-SK" sz="1600" b="1" dirty="0" err="1"/>
                        <a:t>values</a:t>
                      </a:r>
                      <a:r>
                        <a:rPr lang="sk-SK" sz="1600" b="1" dirty="0"/>
                        <a:t>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k-SK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k-SK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115110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sz="1800" dirty="0"/>
                        <a:t>4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/>
                        <a:t>2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/>
                        <a:t>28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/>
                        <a:t>5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/>
                        <a:t>5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/>
                        <a:t>5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/>
                        <a:t>16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/>
                        <a:t>3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/>
                        <a:t>1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2202916"/>
                  </a:ext>
                </a:extLst>
              </a:tr>
              <a:tr h="370840">
                <a:tc gridSpan="9">
                  <a:txBody>
                    <a:bodyPr/>
                    <a:lstStyle/>
                    <a:p>
                      <a:pPr algn="ctr"/>
                      <a:r>
                        <a:rPr lang="sk-SK" sz="2400" b="1" dirty="0"/>
                        <a:t>69 stĺpcov – atribútov v </a:t>
                      </a:r>
                      <a:r>
                        <a:rPr lang="sk-SK" sz="2400" b="1" dirty="0" err="1"/>
                        <a:t>datasete</a:t>
                      </a:r>
                      <a:endParaRPr lang="sk-SK" sz="24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sk-SK" sz="18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sk-SK" sz="18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sk-SK" sz="18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sk-SK" sz="18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sk-SK" sz="18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sk-SK" sz="18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sk-SK" sz="18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sk-SK" sz="18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141710"/>
                  </a:ext>
                </a:extLst>
              </a:tr>
            </a:tbl>
          </a:graphicData>
        </a:graphic>
      </p:graphicFrame>
      <p:pic>
        <p:nvPicPr>
          <p:cNvPr id="3" name="Obrázok 2">
            <a:extLst>
              <a:ext uri="{FF2B5EF4-FFF2-40B4-BE49-F238E27FC236}">
                <a16:creationId xmlns:a16="http://schemas.microsoft.com/office/drawing/2014/main" id="{4246C26E-019D-94A8-7B58-FDB17836B7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75" y="290053"/>
            <a:ext cx="11667744" cy="1577714"/>
          </a:xfrm>
          <a:prstGeom prst="rect">
            <a:avLst/>
          </a:prstGeom>
        </p:spPr>
      </p:pic>
      <p:sp>
        <p:nvSpPr>
          <p:cNvPr id="5" name="Pravouholník 4">
            <a:extLst>
              <a:ext uri="{FF2B5EF4-FFF2-40B4-BE49-F238E27FC236}">
                <a16:creationId xmlns:a16="http://schemas.microsoft.com/office/drawing/2014/main" id="{4C5A19FD-6076-9337-197A-48064C1D4404}"/>
              </a:ext>
            </a:extLst>
          </p:cNvPr>
          <p:cNvSpPr/>
          <p:nvPr/>
        </p:nvSpPr>
        <p:spPr>
          <a:xfrm>
            <a:off x="164428" y="1099433"/>
            <a:ext cx="11780035" cy="5712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A3F0F5E4-C42D-5876-FB61-476A659F3C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573" y="1186481"/>
            <a:ext cx="11667744" cy="1596540"/>
          </a:xfrm>
          <a:prstGeom prst="rect">
            <a:avLst/>
          </a:prstGeom>
        </p:spPr>
      </p:pic>
      <p:sp>
        <p:nvSpPr>
          <p:cNvPr id="7" name="Pravouholník 6">
            <a:extLst>
              <a:ext uri="{FF2B5EF4-FFF2-40B4-BE49-F238E27FC236}">
                <a16:creationId xmlns:a16="http://schemas.microsoft.com/office/drawing/2014/main" id="{84FAF44B-0355-A769-115D-ABFB685EE673}"/>
              </a:ext>
            </a:extLst>
          </p:cNvPr>
          <p:cNvSpPr/>
          <p:nvPr/>
        </p:nvSpPr>
        <p:spPr>
          <a:xfrm>
            <a:off x="191392" y="2039769"/>
            <a:ext cx="11780035" cy="5712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B0BB3E5D-427A-3FF7-E4BF-7338DF3FE5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571" y="2156753"/>
            <a:ext cx="11667746" cy="161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2638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4D513B-3B4C-A932-934A-4E8E4ABA3A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uholník 10">
            <a:extLst>
              <a:ext uri="{FF2B5EF4-FFF2-40B4-BE49-F238E27FC236}">
                <a16:creationId xmlns:a16="http://schemas.microsoft.com/office/drawing/2014/main" id="{94E02AFE-B186-5142-62A9-09FACF4372B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29389" y="259723"/>
            <a:ext cx="308811" cy="66824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9DA7043-761B-329D-3D4A-6ECFE14B9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/>
              <a:t>Vytvorenie </a:t>
            </a:r>
            <a:r>
              <a:rPr lang="sk-SK" b="1" dirty="0" err="1"/>
              <a:t>datasetu</a:t>
            </a:r>
            <a:r>
              <a:rPr lang="sk-SK" b="1" dirty="0"/>
              <a:t> (</a:t>
            </a:r>
            <a:r>
              <a:rPr lang="sk-SK" b="1" dirty="0" err="1"/>
              <a:t>sliding</a:t>
            </a:r>
            <a:r>
              <a:rPr lang="sk-SK" b="1" dirty="0"/>
              <a:t> </a:t>
            </a:r>
            <a:r>
              <a:rPr lang="sk-SK" b="1" dirty="0" err="1"/>
              <a:t>windows</a:t>
            </a:r>
            <a:r>
              <a:rPr lang="sk-SK" b="1" dirty="0"/>
              <a:t>)</a:t>
            </a:r>
          </a:p>
        </p:txBody>
      </p:sp>
      <p:graphicFrame>
        <p:nvGraphicFramePr>
          <p:cNvPr id="12" name="Tabuľka 11">
            <a:extLst>
              <a:ext uri="{FF2B5EF4-FFF2-40B4-BE49-F238E27FC236}">
                <a16:creationId xmlns:a16="http://schemas.microsoft.com/office/drawing/2014/main" id="{8C5ECED1-4F50-8AB6-1635-61827B161F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5029161"/>
              </p:ext>
            </p:extLst>
          </p:nvPr>
        </p:nvGraphicFramePr>
        <p:xfrm>
          <a:off x="529389" y="1690688"/>
          <a:ext cx="11133225" cy="41351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98622">
                  <a:extLst>
                    <a:ext uri="{9D8B030D-6E8A-4147-A177-3AD203B41FA5}">
                      <a16:colId xmlns:a16="http://schemas.microsoft.com/office/drawing/2014/main" val="965385833"/>
                    </a:ext>
                  </a:extLst>
                </a:gridCol>
                <a:gridCol w="1311442">
                  <a:extLst>
                    <a:ext uri="{9D8B030D-6E8A-4147-A177-3AD203B41FA5}">
                      <a16:colId xmlns:a16="http://schemas.microsoft.com/office/drawing/2014/main" val="3925013648"/>
                    </a:ext>
                  </a:extLst>
                </a:gridCol>
                <a:gridCol w="1046747">
                  <a:extLst>
                    <a:ext uri="{9D8B030D-6E8A-4147-A177-3AD203B41FA5}">
                      <a16:colId xmlns:a16="http://schemas.microsoft.com/office/drawing/2014/main" val="2426585167"/>
                    </a:ext>
                  </a:extLst>
                </a:gridCol>
                <a:gridCol w="998621">
                  <a:extLst>
                    <a:ext uri="{9D8B030D-6E8A-4147-A177-3AD203B41FA5}">
                      <a16:colId xmlns:a16="http://schemas.microsoft.com/office/drawing/2014/main" val="1812341216"/>
                    </a:ext>
                  </a:extLst>
                </a:gridCol>
                <a:gridCol w="1130968">
                  <a:extLst>
                    <a:ext uri="{9D8B030D-6E8A-4147-A177-3AD203B41FA5}">
                      <a16:colId xmlns:a16="http://schemas.microsoft.com/office/drawing/2014/main" val="3756121749"/>
                    </a:ext>
                  </a:extLst>
                </a:gridCol>
                <a:gridCol w="907005">
                  <a:extLst>
                    <a:ext uri="{9D8B030D-6E8A-4147-A177-3AD203B41FA5}">
                      <a16:colId xmlns:a16="http://schemas.microsoft.com/office/drawing/2014/main" val="1484186999"/>
                    </a:ext>
                  </a:extLst>
                </a:gridCol>
                <a:gridCol w="2149017">
                  <a:extLst>
                    <a:ext uri="{9D8B030D-6E8A-4147-A177-3AD203B41FA5}">
                      <a16:colId xmlns:a16="http://schemas.microsoft.com/office/drawing/2014/main" val="1043970096"/>
                    </a:ext>
                  </a:extLst>
                </a:gridCol>
                <a:gridCol w="1353778">
                  <a:extLst>
                    <a:ext uri="{9D8B030D-6E8A-4147-A177-3AD203B41FA5}">
                      <a16:colId xmlns:a16="http://schemas.microsoft.com/office/drawing/2014/main" val="2260930775"/>
                    </a:ext>
                  </a:extLst>
                </a:gridCol>
                <a:gridCol w="1237025">
                  <a:extLst>
                    <a:ext uri="{9D8B030D-6E8A-4147-A177-3AD203B41FA5}">
                      <a16:colId xmlns:a16="http://schemas.microsoft.com/office/drawing/2014/main" val="1567504795"/>
                    </a:ext>
                  </a:extLst>
                </a:gridCol>
              </a:tblGrid>
              <a:tr h="516171"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/>
                        <a:t>GRID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/>
                        <a:t>WINDOW START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/>
                        <a:t>DAYS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/>
                        <a:t>SAL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/>
                        <a:t>SST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/>
                        <a:t>CHL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/>
                        <a:t>VMS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/>
                        <a:t>DIST, BATHY, TOPO,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/>
                        <a:t>CATCH NEXT WEEK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74105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sz="1800" dirty="0" err="1"/>
                        <a:t>grid_i</a:t>
                      </a:r>
                      <a:endParaRPr lang="sk-SK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 err="1"/>
                        <a:t>date</a:t>
                      </a:r>
                      <a:endParaRPr lang="sk-SK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800" dirty="0"/>
                        <a:t>day_1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sk-SK" sz="1800" dirty="0"/>
                        <a:t>week_1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 err="1"/>
                        <a:t>boat_count</a:t>
                      </a:r>
                      <a:r>
                        <a:rPr lang="sk-SK" sz="1800" dirty="0"/>
                        <a:t> w1-w4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 err="1"/>
                        <a:t>distance_to_coast</a:t>
                      </a:r>
                      <a:endParaRPr lang="sk-SK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/>
                        <a:t>xxx kg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158677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sz="1800" dirty="0" err="1"/>
                        <a:t>grid_j</a:t>
                      </a:r>
                      <a:endParaRPr lang="sk-SK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 err="1"/>
                        <a:t>month</a:t>
                      </a:r>
                      <a:endParaRPr lang="sk-SK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800" dirty="0"/>
                        <a:t>...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sk-SK" sz="1800" dirty="0"/>
                        <a:t>week_2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800" dirty="0" err="1"/>
                        <a:t>unique_boats</a:t>
                      </a:r>
                      <a:r>
                        <a:rPr lang="sk-SK" sz="1800" dirty="0"/>
                        <a:t> w1-w4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 err="1"/>
                        <a:t>bathymetry</a:t>
                      </a:r>
                      <a:endParaRPr lang="sk-SK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k-SK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53281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sz="1800" dirty="0" err="1"/>
                        <a:t>grid_lon</a:t>
                      </a:r>
                      <a:endParaRPr lang="sk-SK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k-SK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800" dirty="0"/>
                        <a:t>day_28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sk-SK" sz="1800" dirty="0"/>
                        <a:t>week_3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800" dirty="0" err="1"/>
                        <a:t>avg_speed</a:t>
                      </a:r>
                      <a:r>
                        <a:rPr lang="sk-SK" sz="1800" dirty="0"/>
                        <a:t> w1-w4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 err="1"/>
                        <a:t>topogarohy</a:t>
                      </a:r>
                      <a:endParaRPr lang="sk-SK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k-SK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823083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sz="1800" dirty="0" err="1"/>
                        <a:t>grid_lat</a:t>
                      </a:r>
                      <a:endParaRPr lang="sk-SK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k-SK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k-SK" sz="18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sk-SK" sz="1800" dirty="0"/>
                        <a:t>week_4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800" dirty="0" err="1"/>
                        <a:t>slow_speed_ratio</a:t>
                      </a:r>
                      <a:r>
                        <a:rPr lang="sk-SK" sz="1800" dirty="0"/>
                        <a:t>  w1-w4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k-SK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k-SK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44455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sk-SK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k-SK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k-SK" sz="18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sk-SK" sz="1600" b="1" dirty="0"/>
                        <a:t>week_5 (</a:t>
                      </a:r>
                      <a:r>
                        <a:rPr lang="sk-SK" sz="1600" b="1" dirty="0" err="1"/>
                        <a:t>next</a:t>
                      </a:r>
                      <a:r>
                        <a:rPr lang="sk-SK" sz="1600" b="1" dirty="0"/>
                        <a:t> </a:t>
                      </a:r>
                      <a:r>
                        <a:rPr lang="sk-SK" sz="1600" b="1" dirty="0" err="1"/>
                        <a:t>week</a:t>
                      </a:r>
                      <a:r>
                        <a:rPr lang="sk-SK" sz="1600" b="1" dirty="0"/>
                        <a:t> </a:t>
                      </a:r>
                      <a:r>
                        <a:rPr lang="sk-SK" sz="1600" b="1" dirty="0" err="1"/>
                        <a:t>values</a:t>
                      </a:r>
                      <a:r>
                        <a:rPr lang="sk-SK" sz="1600" b="1" dirty="0"/>
                        <a:t>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k-SK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k-SK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115110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sz="1800" dirty="0"/>
                        <a:t>4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/>
                        <a:t>2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/>
                        <a:t>28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/>
                        <a:t>5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/>
                        <a:t>5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/>
                        <a:t>5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/>
                        <a:t>16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/>
                        <a:t>3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/>
                        <a:t>1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2202916"/>
                  </a:ext>
                </a:extLst>
              </a:tr>
              <a:tr h="370840">
                <a:tc gridSpan="9">
                  <a:txBody>
                    <a:bodyPr/>
                    <a:lstStyle/>
                    <a:p>
                      <a:pPr algn="ctr"/>
                      <a:r>
                        <a:rPr lang="sk-SK" sz="2400" b="1" dirty="0"/>
                        <a:t>69 stĺpcov – atribútov v </a:t>
                      </a:r>
                      <a:r>
                        <a:rPr lang="sk-SK" sz="2400" b="1" dirty="0" err="1"/>
                        <a:t>datasete</a:t>
                      </a:r>
                      <a:endParaRPr lang="sk-SK" sz="24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sk-SK" sz="18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sk-SK" sz="18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sk-SK" sz="18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sk-SK" sz="18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sk-SK" sz="18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sk-SK" sz="18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sk-SK" sz="18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sk-SK" sz="18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141710"/>
                  </a:ext>
                </a:extLst>
              </a:tr>
            </a:tbl>
          </a:graphicData>
        </a:graphic>
      </p:graphicFrame>
      <p:pic>
        <p:nvPicPr>
          <p:cNvPr id="3" name="Obrázok 2">
            <a:extLst>
              <a:ext uri="{FF2B5EF4-FFF2-40B4-BE49-F238E27FC236}">
                <a16:creationId xmlns:a16="http://schemas.microsoft.com/office/drawing/2014/main" id="{AC5E24BA-44A4-6534-B997-C74253604E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75" y="290053"/>
            <a:ext cx="11667744" cy="1577714"/>
          </a:xfrm>
          <a:prstGeom prst="rect">
            <a:avLst/>
          </a:prstGeom>
        </p:spPr>
      </p:pic>
      <p:sp>
        <p:nvSpPr>
          <p:cNvPr id="6" name="Pravouholník 5">
            <a:extLst>
              <a:ext uri="{FF2B5EF4-FFF2-40B4-BE49-F238E27FC236}">
                <a16:creationId xmlns:a16="http://schemas.microsoft.com/office/drawing/2014/main" id="{00AB606D-2610-A472-3B2A-83AB3F6340C8}"/>
              </a:ext>
            </a:extLst>
          </p:cNvPr>
          <p:cNvSpPr/>
          <p:nvPr/>
        </p:nvSpPr>
        <p:spPr>
          <a:xfrm>
            <a:off x="164429" y="3501190"/>
            <a:ext cx="11780035" cy="5712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Pravouholník 4">
            <a:extLst>
              <a:ext uri="{FF2B5EF4-FFF2-40B4-BE49-F238E27FC236}">
                <a16:creationId xmlns:a16="http://schemas.microsoft.com/office/drawing/2014/main" id="{469B381B-2FCD-14FB-BBCE-4E43163E9C21}"/>
              </a:ext>
            </a:extLst>
          </p:cNvPr>
          <p:cNvSpPr/>
          <p:nvPr/>
        </p:nvSpPr>
        <p:spPr>
          <a:xfrm>
            <a:off x="164428" y="1099433"/>
            <a:ext cx="11780035" cy="5712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49CC0CB6-0ADD-5582-2D37-6E4058DE69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573" y="1186481"/>
            <a:ext cx="11667744" cy="1596540"/>
          </a:xfrm>
          <a:prstGeom prst="rect">
            <a:avLst/>
          </a:prstGeom>
        </p:spPr>
      </p:pic>
      <p:sp>
        <p:nvSpPr>
          <p:cNvPr id="7" name="Pravouholník 6">
            <a:extLst>
              <a:ext uri="{FF2B5EF4-FFF2-40B4-BE49-F238E27FC236}">
                <a16:creationId xmlns:a16="http://schemas.microsoft.com/office/drawing/2014/main" id="{3FCF9992-3A2E-6283-850F-775EAEFC43E2}"/>
              </a:ext>
            </a:extLst>
          </p:cNvPr>
          <p:cNvSpPr/>
          <p:nvPr/>
        </p:nvSpPr>
        <p:spPr>
          <a:xfrm>
            <a:off x="191392" y="2039769"/>
            <a:ext cx="11780035" cy="5712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8E5BEEDB-6BBA-31A6-ADB2-04140309F1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571" y="2156753"/>
            <a:ext cx="11667746" cy="1610012"/>
          </a:xfrm>
          <a:prstGeom prst="rect">
            <a:avLst/>
          </a:prstGeom>
        </p:spPr>
      </p:pic>
      <p:sp>
        <p:nvSpPr>
          <p:cNvPr id="9" name="Pravouholník 8">
            <a:extLst>
              <a:ext uri="{FF2B5EF4-FFF2-40B4-BE49-F238E27FC236}">
                <a16:creationId xmlns:a16="http://schemas.microsoft.com/office/drawing/2014/main" id="{60556CD4-7816-EFDD-3028-15CAD5F15B95}"/>
              </a:ext>
            </a:extLst>
          </p:cNvPr>
          <p:cNvSpPr/>
          <p:nvPr/>
        </p:nvSpPr>
        <p:spPr>
          <a:xfrm>
            <a:off x="220571" y="2980105"/>
            <a:ext cx="11780035" cy="5712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A43DFCB4-14AB-D0BA-7C6B-60CAD5B0E2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570" y="3098365"/>
            <a:ext cx="11667744" cy="1513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9061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9EB033-38DF-8B94-4DD0-0AA7C0000C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uholník 10">
            <a:extLst>
              <a:ext uri="{FF2B5EF4-FFF2-40B4-BE49-F238E27FC236}">
                <a16:creationId xmlns:a16="http://schemas.microsoft.com/office/drawing/2014/main" id="{EDFE4EF8-4CF6-88EA-F117-C3266C8543F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29389" y="259723"/>
            <a:ext cx="308811" cy="66824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89854F1-42DE-ABEB-874B-44212F819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/>
              <a:t>Vytvorenie </a:t>
            </a:r>
            <a:r>
              <a:rPr lang="sk-SK" b="1" dirty="0" err="1"/>
              <a:t>datasetu</a:t>
            </a:r>
            <a:r>
              <a:rPr lang="sk-SK" b="1" dirty="0"/>
              <a:t> (</a:t>
            </a:r>
            <a:r>
              <a:rPr lang="sk-SK" b="1" dirty="0" err="1"/>
              <a:t>sliding</a:t>
            </a:r>
            <a:r>
              <a:rPr lang="sk-SK" b="1" dirty="0"/>
              <a:t> </a:t>
            </a:r>
            <a:r>
              <a:rPr lang="sk-SK" b="1" dirty="0" err="1"/>
              <a:t>windows</a:t>
            </a:r>
            <a:r>
              <a:rPr lang="sk-SK" b="1" dirty="0"/>
              <a:t>)</a:t>
            </a:r>
          </a:p>
        </p:txBody>
      </p:sp>
      <p:graphicFrame>
        <p:nvGraphicFramePr>
          <p:cNvPr id="12" name="Tabuľka 11">
            <a:extLst>
              <a:ext uri="{FF2B5EF4-FFF2-40B4-BE49-F238E27FC236}">
                <a16:creationId xmlns:a16="http://schemas.microsoft.com/office/drawing/2014/main" id="{B92245E1-C0EC-288C-9D3C-0A9A58D91349}"/>
              </a:ext>
            </a:extLst>
          </p:cNvPr>
          <p:cNvGraphicFramePr>
            <a:graphicFrameLocks noGrp="1"/>
          </p:cNvGraphicFramePr>
          <p:nvPr/>
        </p:nvGraphicFramePr>
        <p:xfrm>
          <a:off x="529389" y="1690688"/>
          <a:ext cx="11133225" cy="41351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98622">
                  <a:extLst>
                    <a:ext uri="{9D8B030D-6E8A-4147-A177-3AD203B41FA5}">
                      <a16:colId xmlns:a16="http://schemas.microsoft.com/office/drawing/2014/main" val="965385833"/>
                    </a:ext>
                  </a:extLst>
                </a:gridCol>
                <a:gridCol w="1311442">
                  <a:extLst>
                    <a:ext uri="{9D8B030D-6E8A-4147-A177-3AD203B41FA5}">
                      <a16:colId xmlns:a16="http://schemas.microsoft.com/office/drawing/2014/main" val="3925013648"/>
                    </a:ext>
                  </a:extLst>
                </a:gridCol>
                <a:gridCol w="1046747">
                  <a:extLst>
                    <a:ext uri="{9D8B030D-6E8A-4147-A177-3AD203B41FA5}">
                      <a16:colId xmlns:a16="http://schemas.microsoft.com/office/drawing/2014/main" val="2426585167"/>
                    </a:ext>
                  </a:extLst>
                </a:gridCol>
                <a:gridCol w="998621">
                  <a:extLst>
                    <a:ext uri="{9D8B030D-6E8A-4147-A177-3AD203B41FA5}">
                      <a16:colId xmlns:a16="http://schemas.microsoft.com/office/drawing/2014/main" val="1812341216"/>
                    </a:ext>
                  </a:extLst>
                </a:gridCol>
                <a:gridCol w="1130968">
                  <a:extLst>
                    <a:ext uri="{9D8B030D-6E8A-4147-A177-3AD203B41FA5}">
                      <a16:colId xmlns:a16="http://schemas.microsoft.com/office/drawing/2014/main" val="3756121749"/>
                    </a:ext>
                  </a:extLst>
                </a:gridCol>
                <a:gridCol w="907005">
                  <a:extLst>
                    <a:ext uri="{9D8B030D-6E8A-4147-A177-3AD203B41FA5}">
                      <a16:colId xmlns:a16="http://schemas.microsoft.com/office/drawing/2014/main" val="1484186999"/>
                    </a:ext>
                  </a:extLst>
                </a:gridCol>
                <a:gridCol w="2149017">
                  <a:extLst>
                    <a:ext uri="{9D8B030D-6E8A-4147-A177-3AD203B41FA5}">
                      <a16:colId xmlns:a16="http://schemas.microsoft.com/office/drawing/2014/main" val="1043970096"/>
                    </a:ext>
                  </a:extLst>
                </a:gridCol>
                <a:gridCol w="1353778">
                  <a:extLst>
                    <a:ext uri="{9D8B030D-6E8A-4147-A177-3AD203B41FA5}">
                      <a16:colId xmlns:a16="http://schemas.microsoft.com/office/drawing/2014/main" val="2260930775"/>
                    </a:ext>
                  </a:extLst>
                </a:gridCol>
                <a:gridCol w="1237025">
                  <a:extLst>
                    <a:ext uri="{9D8B030D-6E8A-4147-A177-3AD203B41FA5}">
                      <a16:colId xmlns:a16="http://schemas.microsoft.com/office/drawing/2014/main" val="1567504795"/>
                    </a:ext>
                  </a:extLst>
                </a:gridCol>
              </a:tblGrid>
              <a:tr h="516171"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/>
                        <a:t>GRID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/>
                        <a:t>WINDOW START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/>
                        <a:t>DAYS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/>
                        <a:t>SAL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/>
                        <a:t>SST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/>
                        <a:t>CHL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/>
                        <a:t>VMS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/>
                        <a:t>DIST, BATHY, TOPO,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/>
                        <a:t>CATCH NEXT WEEK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74105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sz="1800" dirty="0" err="1"/>
                        <a:t>grid_i</a:t>
                      </a:r>
                      <a:endParaRPr lang="sk-SK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 err="1"/>
                        <a:t>date</a:t>
                      </a:r>
                      <a:endParaRPr lang="sk-SK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800" dirty="0"/>
                        <a:t>day_1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sk-SK" sz="1800" dirty="0"/>
                        <a:t>week_1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 err="1"/>
                        <a:t>boat_count</a:t>
                      </a:r>
                      <a:r>
                        <a:rPr lang="sk-SK" sz="1800" dirty="0"/>
                        <a:t> w1-w4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 err="1"/>
                        <a:t>distance_to_coast</a:t>
                      </a:r>
                      <a:endParaRPr lang="sk-SK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/>
                        <a:t>xxx kg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158677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sz="1800" dirty="0" err="1"/>
                        <a:t>grid_j</a:t>
                      </a:r>
                      <a:endParaRPr lang="sk-SK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 err="1"/>
                        <a:t>month</a:t>
                      </a:r>
                      <a:endParaRPr lang="sk-SK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800" dirty="0"/>
                        <a:t>...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sk-SK" sz="1800" dirty="0"/>
                        <a:t>week_2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800" dirty="0" err="1"/>
                        <a:t>unique_boats</a:t>
                      </a:r>
                      <a:r>
                        <a:rPr lang="sk-SK" sz="1800" dirty="0"/>
                        <a:t> w1-w4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 err="1"/>
                        <a:t>bathymetry</a:t>
                      </a:r>
                      <a:endParaRPr lang="sk-SK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k-SK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53281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sz="1800" dirty="0" err="1"/>
                        <a:t>grid_lon</a:t>
                      </a:r>
                      <a:endParaRPr lang="sk-SK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k-SK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800" dirty="0"/>
                        <a:t>day_28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sk-SK" sz="1800" dirty="0"/>
                        <a:t>week_3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800" dirty="0" err="1"/>
                        <a:t>avg_speed</a:t>
                      </a:r>
                      <a:r>
                        <a:rPr lang="sk-SK" sz="1800" dirty="0"/>
                        <a:t> w1-w4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 err="1"/>
                        <a:t>topogarohy</a:t>
                      </a:r>
                      <a:endParaRPr lang="sk-SK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k-SK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823083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sz="1800" dirty="0" err="1"/>
                        <a:t>grid_lat</a:t>
                      </a:r>
                      <a:endParaRPr lang="sk-SK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k-SK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k-SK" sz="18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sk-SK" sz="1800" dirty="0"/>
                        <a:t>week_4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800" dirty="0" err="1"/>
                        <a:t>slow_speed_ratio</a:t>
                      </a:r>
                      <a:r>
                        <a:rPr lang="sk-SK" sz="1800" dirty="0"/>
                        <a:t>  w1-w4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k-SK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k-SK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44455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sk-SK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k-SK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k-SK" sz="18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sk-SK" sz="1600" b="1" dirty="0"/>
                        <a:t>week_5 (</a:t>
                      </a:r>
                      <a:r>
                        <a:rPr lang="sk-SK" sz="1600" b="1" dirty="0" err="1"/>
                        <a:t>next</a:t>
                      </a:r>
                      <a:r>
                        <a:rPr lang="sk-SK" sz="1600" b="1" dirty="0"/>
                        <a:t> </a:t>
                      </a:r>
                      <a:r>
                        <a:rPr lang="sk-SK" sz="1600" b="1" dirty="0" err="1"/>
                        <a:t>week</a:t>
                      </a:r>
                      <a:r>
                        <a:rPr lang="sk-SK" sz="1600" b="1" dirty="0"/>
                        <a:t> </a:t>
                      </a:r>
                      <a:r>
                        <a:rPr lang="sk-SK" sz="1600" b="1" dirty="0" err="1"/>
                        <a:t>values</a:t>
                      </a:r>
                      <a:r>
                        <a:rPr lang="sk-SK" sz="1600" b="1" dirty="0"/>
                        <a:t>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k-SK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k-SK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115110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sz="1800" dirty="0"/>
                        <a:t>4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/>
                        <a:t>2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/>
                        <a:t>28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/>
                        <a:t>5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/>
                        <a:t>5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/>
                        <a:t>5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/>
                        <a:t>16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/>
                        <a:t>3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/>
                        <a:t>1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2202916"/>
                  </a:ext>
                </a:extLst>
              </a:tr>
              <a:tr h="370840">
                <a:tc gridSpan="9">
                  <a:txBody>
                    <a:bodyPr/>
                    <a:lstStyle/>
                    <a:p>
                      <a:pPr algn="ctr"/>
                      <a:r>
                        <a:rPr lang="sk-SK" sz="2400" b="1" dirty="0"/>
                        <a:t>69 stĺpcov – atribútov v </a:t>
                      </a:r>
                      <a:r>
                        <a:rPr lang="sk-SK" sz="2400" b="1" dirty="0" err="1"/>
                        <a:t>datsete</a:t>
                      </a:r>
                      <a:endParaRPr lang="sk-SK" sz="24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sk-SK" sz="18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sk-SK" sz="18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sk-SK" sz="18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sk-SK" sz="18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sk-SK" sz="18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sk-SK" sz="18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sk-SK" sz="18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sk-SK" sz="18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141710"/>
                  </a:ext>
                </a:extLst>
              </a:tr>
            </a:tbl>
          </a:graphicData>
        </a:graphic>
      </p:graphicFrame>
      <p:pic>
        <p:nvPicPr>
          <p:cNvPr id="3" name="Obrázok 2">
            <a:extLst>
              <a:ext uri="{FF2B5EF4-FFF2-40B4-BE49-F238E27FC236}">
                <a16:creationId xmlns:a16="http://schemas.microsoft.com/office/drawing/2014/main" id="{95E5C1B9-1C8A-E63E-EB25-47C8389616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75" y="290053"/>
            <a:ext cx="11667744" cy="1577714"/>
          </a:xfrm>
          <a:prstGeom prst="rect">
            <a:avLst/>
          </a:prstGeom>
        </p:spPr>
      </p:pic>
      <p:sp>
        <p:nvSpPr>
          <p:cNvPr id="6" name="Pravouholník 5">
            <a:extLst>
              <a:ext uri="{FF2B5EF4-FFF2-40B4-BE49-F238E27FC236}">
                <a16:creationId xmlns:a16="http://schemas.microsoft.com/office/drawing/2014/main" id="{0BCDAAA6-88D5-8D8F-9EA4-C9DA2D2C0E75}"/>
              </a:ext>
            </a:extLst>
          </p:cNvPr>
          <p:cNvSpPr/>
          <p:nvPr/>
        </p:nvSpPr>
        <p:spPr>
          <a:xfrm>
            <a:off x="164429" y="3501190"/>
            <a:ext cx="11780035" cy="5712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Pravouholník 4">
            <a:extLst>
              <a:ext uri="{FF2B5EF4-FFF2-40B4-BE49-F238E27FC236}">
                <a16:creationId xmlns:a16="http://schemas.microsoft.com/office/drawing/2014/main" id="{AF3188D9-79A0-7E67-BD74-CC2BA9BB76DF}"/>
              </a:ext>
            </a:extLst>
          </p:cNvPr>
          <p:cNvSpPr/>
          <p:nvPr/>
        </p:nvSpPr>
        <p:spPr>
          <a:xfrm>
            <a:off x="164428" y="1099433"/>
            <a:ext cx="11780035" cy="5712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D6EDE02D-4224-35F0-1076-8FF5794CCD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573" y="1186481"/>
            <a:ext cx="11667744" cy="1596540"/>
          </a:xfrm>
          <a:prstGeom prst="rect">
            <a:avLst/>
          </a:prstGeom>
        </p:spPr>
      </p:pic>
      <p:sp>
        <p:nvSpPr>
          <p:cNvPr id="7" name="Pravouholník 6">
            <a:extLst>
              <a:ext uri="{FF2B5EF4-FFF2-40B4-BE49-F238E27FC236}">
                <a16:creationId xmlns:a16="http://schemas.microsoft.com/office/drawing/2014/main" id="{9EE2349C-09DC-00C5-6AB6-4212C27E872C}"/>
              </a:ext>
            </a:extLst>
          </p:cNvPr>
          <p:cNvSpPr/>
          <p:nvPr/>
        </p:nvSpPr>
        <p:spPr>
          <a:xfrm>
            <a:off x="191392" y="2039769"/>
            <a:ext cx="11780035" cy="5712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3E6EE5D5-D7BF-DBCB-A599-925DA2068F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571" y="2156753"/>
            <a:ext cx="11667746" cy="1610012"/>
          </a:xfrm>
          <a:prstGeom prst="rect">
            <a:avLst/>
          </a:prstGeom>
        </p:spPr>
      </p:pic>
      <p:sp>
        <p:nvSpPr>
          <p:cNvPr id="9" name="Pravouholník 8">
            <a:extLst>
              <a:ext uri="{FF2B5EF4-FFF2-40B4-BE49-F238E27FC236}">
                <a16:creationId xmlns:a16="http://schemas.microsoft.com/office/drawing/2014/main" id="{EB9696F6-AD6B-DCED-245C-289320F3B8F8}"/>
              </a:ext>
            </a:extLst>
          </p:cNvPr>
          <p:cNvSpPr/>
          <p:nvPr/>
        </p:nvSpPr>
        <p:spPr>
          <a:xfrm>
            <a:off x="220571" y="2980105"/>
            <a:ext cx="11780035" cy="5712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D0E32B6D-5244-8106-539A-75B41DD5ED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570" y="3098365"/>
            <a:ext cx="11667744" cy="1513502"/>
          </a:xfrm>
          <a:prstGeom prst="rect">
            <a:avLst/>
          </a:prstGeom>
        </p:spPr>
      </p:pic>
      <p:sp>
        <p:nvSpPr>
          <p:cNvPr id="14" name="Pravouholník 13">
            <a:extLst>
              <a:ext uri="{FF2B5EF4-FFF2-40B4-BE49-F238E27FC236}">
                <a16:creationId xmlns:a16="http://schemas.microsoft.com/office/drawing/2014/main" id="{9A95CD7C-C623-B8B8-E7A5-E42E801EDCE1}"/>
              </a:ext>
            </a:extLst>
          </p:cNvPr>
          <p:cNvSpPr/>
          <p:nvPr/>
        </p:nvSpPr>
        <p:spPr>
          <a:xfrm>
            <a:off x="205982" y="3840765"/>
            <a:ext cx="11780035" cy="5712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5" name="Pravouholník 14">
            <a:extLst>
              <a:ext uri="{FF2B5EF4-FFF2-40B4-BE49-F238E27FC236}">
                <a16:creationId xmlns:a16="http://schemas.microsoft.com/office/drawing/2014/main" id="{C32E2B0F-DF84-C5A0-BDAC-084C262363AD}"/>
              </a:ext>
            </a:extLst>
          </p:cNvPr>
          <p:cNvSpPr/>
          <p:nvPr/>
        </p:nvSpPr>
        <p:spPr>
          <a:xfrm>
            <a:off x="303686" y="5463039"/>
            <a:ext cx="11780035" cy="5712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3" name="Obrázok 12">
            <a:extLst>
              <a:ext uri="{FF2B5EF4-FFF2-40B4-BE49-F238E27FC236}">
                <a16:creationId xmlns:a16="http://schemas.microsoft.com/office/drawing/2014/main" id="{B1862698-0545-5E05-17A9-B7D010ACA4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570" y="3969973"/>
            <a:ext cx="11667744" cy="1701546"/>
          </a:xfrm>
          <a:prstGeom prst="rect">
            <a:avLst/>
          </a:prstGeom>
        </p:spPr>
      </p:pic>
      <p:sp>
        <p:nvSpPr>
          <p:cNvPr id="17" name="BlokTextu 16">
            <a:extLst>
              <a:ext uri="{FF2B5EF4-FFF2-40B4-BE49-F238E27FC236}">
                <a16:creationId xmlns:a16="http://schemas.microsoft.com/office/drawing/2014/main" id="{F4E55BDC-4E6B-529A-1366-9B0956094E46}"/>
              </a:ext>
            </a:extLst>
          </p:cNvPr>
          <p:cNvSpPr txBox="1"/>
          <p:nvPr/>
        </p:nvSpPr>
        <p:spPr>
          <a:xfrm>
            <a:off x="4896567" y="5812208"/>
            <a:ext cx="2315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dirty="0">
                <a:sym typeface="Wingdings" pitchFamily="2" charset="2"/>
              </a:rPr>
              <a:t></a:t>
            </a:r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13734220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07B5FB-6513-C8BD-0AFE-D375BC607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/>
              <a:t>Sliding</a:t>
            </a:r>
            <a:r>
              <a:rPr lang="sk-SK" b="1" dirty="0"/>
              <a:t> </a:t>
            </a:r>
            <a:r>
              <a:rPr lang="sk-SK" b="1" dirty="0" err="1"/>
              <a:t>windows</a:t>
            </a:r>
            <a:r>
              <a:rPr lang="sk-SK" b="1" dirty="0"/>
              <a:t> </a:t>
            </a:r>
            <a:r>
              <a:rPr lang="sk-SK" b="1" dirty="0" err="1"/>
              <a:t>dataset</a:t>
            </a:r>
            <a:endParaRPr lang="sk-SK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C91DD73-0E1B-A656-EAE6-8D8223F3E9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156828"/>
          </a:xfrm>
        </p:spPr>
        <p:txBody>
          <a:bodyPr/>
          <a:lstStyle/>
          <a:p>
            <a:r>
              <a:rPr lang="sk-SK" dirty="0" err="1"/>
              <a:t>Shape</a:t>
            </a:r>
            <a:r>
              <a:rPr lang="sk-SK" dirty="0"/>
              <a:t> 2023: </a:t>
            </a:r>
            <a:r>
              <a:rPr lang="sk-SK" b="1" dirty="0">
                <a:solidFill>
                  <a:schemeClr val="accent6"/>
                </a:solidFill>
              </a:rPr>
              <a:t>(141 999, 69)</a:t>
            </a:r>
          </a:p>
          <a:p>
            <a:r>
              <a:rPr lang="sk-SK" dirty="0" err="1"/>
              <a:t>Shape</a:t>
            </a:r>
            <a:r>
              <a:rPr lang="sk-SK" dirty="0"/>
              <a:t> 2024: </a:t>
            </a:r>
            <a:r>
              <a:rPr lang="sk-SK" b="1" dirty="0">
                <a:solidFill>
                  <a:schemeClr val="accent6"/>
                </a:solidFill>
              </a:rPr>
              <a:t>(141 999, 69)</a:t>
            </a:r>
          </a:p>
          <a:p>
            <a:r>
              <a:rPr lang="sk-SK" dirty="0" err="1"/>
              <a:t>Shape</a:t>
            </a:r>
            <a:r>
              <a:rPr lang="sk-SK" dirty="0"/>
              <a:t> 2025: </a:t>
            </a:r>
            <a:r>
              <a:rPr lang="sk-SK" b="1" dirty="0">
                <a:solidFill>
                  <a:schemeClr val="accent6"/>
                </a:solidFill>
              </a:rPr>
              <a:t>(141 006, 69)</a:t>
            </a:r>
          </a:p>
          <a:p>
            <a:pPr lvl="1"/>
            <a:r>
              <a:rPr lang="sk-SK" sz="2400" dirty="0"/>
              <a:t>menej úlovkov, dáta sa na CMS stránke dodatočne dopĺňajú</a:t>
            </a:r>
          </a:p>
          <a:p>
            <a:pPr marL="457200" lvl="1" indent="0">
              <a:buNone/>
            </a:pPr>
            <a:endParaRPr lang="sk-SK" sz="2400" dirty="0"/>
          </a:p>
          <a:p>
            <a:endParaRPr lang="sk-SK" dirty="0"/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77CB9CB4-1F76-7141-09DC-EE34537DCF3F}"/>
              </a:ext>
            </a:extLst>
          </p:cNvPr>
          <p:cNvSpPr txBox="1"/>
          <p:nvPr/>
        </p:nvSpPr>
        <p:spPr>
          <a:xfrm>
            <a:off x="838200" y="4117390"/>
            <a:ext cx="106519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/>
              <a:t>Rozbor pre rok 2023: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400" b="1" dirty="0"/>
              <a:t>331</a:t>
            </a:r>
            <a:r>
              <a:rPr lang="sk-SK" sz="2400" dirty="0"/>
              <a:t> </a:t>
            </a:r>
            <a:r>
              <a:rPr lang="sk-SK" sz="2400" dirty="0" err="1"/>
              <a:t>sliding</a:t>
            </a:r>
            <a:r>
              <a:rPr lang="sk-SK" sz="2400" dirty="0"/>
              <a:t> </a:t>
            </a:r>
            <a:r>
              <a:rPr lang="sk-SK" sz="2400" dirty="0" err="1"/>
              <a:t>windows</a:t>
            </a:r>
            <a:r>
              <a:rPr lang="sk-SK" sz="2400" dirty="0"/>
              <a:t> z jednej GPS oblasti (posledný </a:t>
            </a:r>
            <a:r>
              <a:rPr lang="sk-SK" sz="2400" dirty="0" err="1"/>
              <a:t>window</a:t>
            </a:r>
            <a:r>
              <a:rPr lang="sk-SK" sz="2400" dirty="0"/>
              <a:t> začína 27.11.)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400" b="1" dirty="0"/>
              <a:t>429</a:t>
            </a:r>
            <a:r>
              <a:rPr lang="sk-SK" sz="2400" dirty="0"/>
              <a:t> GPS oblastí, kde boli zaznamenané úlovky </a:t>
            </a:r>
          </a:p>
          <a:p>
            <a:r>
              <a:rPr lang="sk-SK" sz="2400" b="1" dirty="0"/>
              <a:t>331 x 429 = 141 999</a:t>
            </a:r>
          </a:p>
        </p:txBody>
      </p:sp>
    </p:spTree>
    <p:extLst>
      <p:ext uri="{BB962C8B-B14F-4D97-AF65-F5344CB8AC3E}">
        <p14:creationId xmlns:p14="http://schemas.microsoft.com/office/powerpoint/2010/main" val="415276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522EA04-A2D3-F7B0-5F61-A13C21833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2519" y="1323286"/>
            <a:ext cx="4414848" cy="1716255"/>
          </a:xfrm>
        </p:spPr>
        <p:txBody>
          <a:bodyPr anchor="b">
            <a:normAutofit/>
          </a:bodyPr>
          <a:lstStyle/>
          <a:p>
            <a:r>
              <a:rPr lang="sk-SK" sz="5400" b="1" dirty="0"/>
              <a:t>Globálny problém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E6854612-3AD7-3FDE-08D9-AD5A478CB92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2158" r="26338" b="-1"/>
          <a:stretch>
            <a:fillRect/>
          </a:stretch>
        </p:blipFill>
        <p:spPr>
          <a:xfrm>
            <a:off x="279143" y="299509"/>
            <a:ext cx="5221625" cy="6258983"/>
          </a:xfrm>
          <a:prstGeom prst="rect">
            <a:avLst/>
          </a:prstGeom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4356369-6DD2-D763-0117-181D69DD28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2583" y="3429000"/>
            <a:ext cx="4434721" cy="2927349"/>
          </a:xfrm>
        </p:spPr>
        <p:txBody>
          <a:bodyPr anchor="t">
            <a:normAutofit/>
          </a:bodyPr>
          <a:lstStyle/>
          <a:p>
            <a:r>
              <a:rPr lang="sk-SK" sz="1800" dirty="0"/>
              <a:t>Každý rok je približne </a:t>
            </a:r>
            <a:r>
              <a:rPr lang="sk-SK" sz="1800" b="1" dirty="0"/>
              <a:t>20 %</a:t>
            </a:r>
            <a:r>
              <a:rPr lang="sk-SK" sz="1800" dirty="0"/>
              <a:t> celosvetových úlovkov rýb nelegálnych (</a:t>
            </a:r>
            <a:r>
              <a:rPr lang="sk-SK" sz="1800" b="1" dirty="0"/>
              <a:t>11 až 26 miliónov ton rýb</a:t>
            </a:r>
            <a:r>
              <a:rPr lang="sk-SK" sz="1800" dirty="0"/>
              <a:t>).</a:t>
            </a:r>
          </a:p>
          <a:p>
            <a:r>
              <a:rPr lang="sk-SK" sz="1800" dirty="0"/>
              <a:t>Najviac postihnuté sú africké pobrežné krajiny. Ročný pokles príjmov vedie k potravinovej neistote, strate zdrojov obživy a poškodeniu morskej biodiverzity.</a:t>
            </a:r>
          </a:p>
        </p:txBody>
      </p:sp>
      <p:cxnSp>
        <p:nvCxnSpPr>
          <p:cNvPr id="14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12319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avouholník 5">
            <a:extLst>
              <a:ext uri="{FF2B5EF4-FFF2-40B4-BE49-F238E27FC236}">
                <a16:creationId xmlns:a16="http://schemas.microsoft.com/office/drawing/2014/main" id="{11BB3372-F2A1-C06B-D228-84B99AC0EE6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29389" y="259723"/>
            <a:ext cx="308811" cy="66824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D73CC81-8D2A-041E-10CE-2574B00E9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/>
              <a:t>catch_next_week</a:t>
            </a:r>
            <a:endParaRPr lang="sk-SK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A34D3DD-82C0-2873-4681-736F9691A0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904337"/>
            <a:ext cx="10515600" cy="588538"/>
          </a:xfrm>
        </p:spPr>
        <p:txBody>
          <a:bodyPr>
            <a:normAutofit/>
          </a:bodyPr>
          <a:lstStyle/>
          <a:p>
            <a:r>
              <a:rPr lang="sk-SK" sz="2000" dirty="0"/>
              <a:t>Počítame ako súčet úlovkoch nasledujúcich 7 dní od posledného dňa (28.) v </a:t>
            </a:r>
            <a:r>
              <a:rPr lang="sk-SK" sz="2000" dirty="0" err="1"/>
              <a:t>sliding</a:t>
            </a:r>
            <a:r>
              <a:rPr lang="sk-SK" sz="2000" dirty="0"/>
              <a:t> </a:t>
            </a:r>
            <a:r>
              <a:rPr lang="sk-SK" sz="2000" dirty="0" err="1"/>
              <a:t>window</a:t>
            </a:r>
            <a:endParaRPr lang="sk-SK" sz="2000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F174902D-8C71-D02A-CE7F-D821401243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448" y="1555752"/>
            <a:ext cx="7150012" cy="4257871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38C47B8C-C676-96E0-F6AA-9DEF59FACF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552998"/>
            <a:ext cx="5829152" cy="4351339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76B17179-6655-F4A6-BAEA-F262BEB6598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4315"/>
          <a:stretch>
            <a:fillRect/>
          </a:stretch>
        </p:blipFill>
        <p:spPr>
          <a:xfrm>
            <a:off x="7964905" y="623469"/>
            <a:ext cx="3803836" cy="631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4886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29A3BE-6B9F-07E5-2ED5-E741B2EBB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3229428" cy="1325563"/>
          </a:xfrm>
        </p:spPr>
        <p:txBody>
          <a:bodyPr>
            <a:normAutofit fontScale="90000"/>
          </a:bodyPr>
          <a:lstStyle/>
          <a:p>
            <a:r>
              <a:rPr lang="sk-SK" b="1" dirty="0" err="1"/>
              <a:t>Baseline</a:t>
            </a:r>
            <a:r>
              <a:rPr lang="sk-SK" b="1" dirty="0"/>
              <a:t> model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FF37EAF-A41F-1772-6C67-E13D9256C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86609"/>
            <a:ext cx="3229428" cy="3990354"/>
          </a:xfrm>
        </p:spPr>
        <p:txBody>
          <a:bodyPr>
            <a:normAutofit/>
          </a:bodyPr>
          <a:lstStyle/>
          <a:p>
            <a:r>
              <a:rPr lang="sk-SK" sz="2000" dirty="0"/>
              <a:t>„ľudské zhodnotenie“</a:t>
            </a:r>
          </a:p>
          <a:p>
            <a:r>
              <a:rPr lang="sk-SK" sz="2000" dirty="0"/>
              <a:t>Pozriem si úlovky </a:t>
            </a:r>
            <a:r>
              <a:rPr lang="sk-SK" sz="2000" b="1" dirty="0"/>
              <a:t>7 dní dozadu</a:t>
            </a:r>
            <a:r>
              <a:rPr lang="sk-SK" sz="2000" dirty="0"/>
              <a:t>, ak tam bol aspoň jeden úlovok &gt; 0, bude aj teraz, inak nie</a:t>
            </a:r>
          </a:p>
          <a:p>
            <a:r>
              <a:rPr lang="sk-SK" sz="2000" dirty="0"/>
              <a:t>Úspešnosť približne </a:t>
            </a:r>
            <a:r>
              <a:rPr lang="sk-SK" sz="2000" b="1" dirty="0"/>
              <a:t>86%</a:t>
            </a:r>
          </a:p>
          <a:p>
            <a:r>
              <a:rPr lang="sk-SK" sz="2000" dirty="0"/>
              <a:t>Chceme ju prekonať a nájsť závislosti v dátach, ktoré o úlovku najviac rozhodujú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EA73408D-52A6-1ED4-98A5-DC36F525416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" t="2066"/>
          <a:stretch>
            <a:fillRect/>
          </a:stretch>
        </p:blipFill>
        <p:spPr>
          <a:xfrm>
            <a:off x="4067628" y="278391"/>
            <a:ext cx="7769087" cy="6328918"/>
          </a:xfrm>
          <a:prstGeom prst="rect">
            <a:avLst/>
          </a:prstGeom>
        </p:spPr>
      </p:pic>
      <p:sp>
        <p:nvSpPr>
          <p:cNvPr id="8" name="BlokTextu 7">
            <a:extLst>
              <a:ext uri="{FF2B5EF4-FFF2-40B4-BE49-F238E27FC236}">
                <a16:creationId xmlns:a16="http://schemas.microsoft.com/office/drawing/2014/main" id="{79A4DFC3-D8B7-FB04-DE3E-94F51B45D7D8}"/>
              </a:ext>
            </a:extLst>
          </p:cNvPr>
          <p:cNvSpPr txBox="1"/>
          <p:nvPr/>
        </p:nvSpPr>
        <p:spPr>
          <a:xfrm>
            <a:off x="5651563" y="1103243"/>
            <a:ext cx="430887" cy="248478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sk-SK" sz="1600" b="1" dirty="0">
                <a:solidFill>
                  <a:srgbClr val="00B050"/>
                </a:solidFill>
              </a:rPr>
              <a:t>správne predikované</a:t>
            </a: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C0E12D7D-05D0-2F0C-6B4D-6CC4D235E902}"/>
              </a:ext>
            </a:extLst>
          </p:cNvPr>
          <p:cNvSpPr txBox="1"/>
          <p:nvPr/>
        </p:nvSpPr>
        <p:spPr>
          <a:xfrm>
            <a:off x="7235498" y="2345633"/>
            <a:ext cx="430887" cy="267681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sk-SK" sz="1600" b="1" dirty="0">
                <a:solidFill>
                  <a:srgbClr val="FF7E79"/>
                </a:solidFill>
              </a:rPr>
              <a:t>nesprávne predikované</a:t>
            </a:r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ECFA7CEA-EB7A-F710-85F0-F2882173F5A5}"/>
              </a:ext>
            </a:extLst>
          </p:cNvPr>
          <p:cNvSpPr txBox="1"/>
          <p:nvPr/>
        </p:nvSpPr>
        <p:spPr>
          <a:xfrm>
            <a:off x="10494194" y="764209"/>
            <a:ext cx="430887" cy="248478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sk-SK" sz="1600" b="1" dirty="0">
                <a:solidFill>
                  <a:srgbClr val="00B050"/>
                </a:solidFill>
              </a:rPr>
              <a:t>správne predikované</a:t>
            </a:r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4BFEA3B2-AAE4-C23B-03F7-488BC323C60A}"/>
              </a:ext>
            </a:extLst>
          </p:cNvPr>
          <p:cNvSpPr txBox="1"/>
          <p:nvPr/>
        </p:nvSpPr>
        <p:spPr>
          <a:xfrm>
            <a:off x="8880991" y="2345634"/>
            <a:ext cx="430887" cy="267681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sk-SK" sz="1600" b="1" dirty="0">
                <a:solidFill>
                  <a:srgbClr val="FF7E79"/>
                </a:solidFill>
              </a:rPr>
              <a:t>nesprávne predikované</a:t>
            </a:r>
          </a:p>
        </p:txBody>
      </p:sp>
    </p:spTree>
    <p:extLst>
      <p:ext uri="{BB962C8B-B14F-4D97-AF65-F5344CB8AC3E}">
        <p14:creationId xmlns:p14="http://schemas.microsoft.com/office/powerpoint/2010/main" val="10022163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7B93BF-F335-573F-3DAC-99FCA78E0B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7AE726-D81A-1244-0BFA-16C8D3C86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3229428" cy="1325563"/>
          </a:xfrm>
        </p:spPr>
        <p:txBody>
          <a:bodyPr>
            <a:normAutofit fontScale="90000"/>
          </a:bodyPr>
          <a:lstStyle/>
          <a:p>
            <a:r>
              <a:rPr lang="sk-SK" b="1" dirty="0" err="1"/>
              <a:t>Baseline</a:t>
            </a:r>
            <a:r>
              <a:rPr lang="sk-SK" b="1" dirty="0"/>
              <a:t> model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606F94A7-A7B5-3C14-58B6-6298ABF36BC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628" y="286556"/>
            <a:ext cx="7772400" cy="6206319"/>
          </a:xfrm>
          <a:prstGeom prst="rect">
            <a:avLst/>
          </a:prstGeom>
        </p:spPr>
      </p:pic>
      <p:sp>
        <p:nvSpPr>
          <p:cNvPr id="5" name="Zástupný objekt pre obsah 2">
            <a:extLst>
              <a:ext uri="{FF2B5EF4-FFF2-40B4-BE49-F238E27FC236}">
                <a16:creationId xmlns:a16="http://schemas.microsoft.com/office/drawing/2014/main" id="{0E5FDBC5-6E73-C09D-68C4-09FE67047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86609"/>
            <a:ext cx="3229428" cy="399035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k-SK" sz="2000" dirty="0"/>
              <a:t>Zaujímavosť:</a:t>
            </a:r>
          </a:p>
          <a:p>
            <a:r>
              <a:rPr lang="sk-SK" sz="2000" dirty="0"/>
              <a:t>Ak zhodnotíme viac dní z minulosti, napr. až 28, tak celková úspešnosť tohto prístupu klesá</a:t>
            </a:r>
          </a:p>
          <a:p>
            <a:r>
              <a:rPr lang="sk-SK" sz="2000" dirty="0"/>
              <a:t>o cca </a:t>
            </a:r>
            <a:r>
              <a:rPr lang="sk-SK" sz="2000" b="1" dirty="0"/>
              <a:t>10%</a:t>
            </a:r>
            <a:r>
              <a:rPr lang="sk-SK" sz="2000" dirty="0"/>
              <a:t> vieme správnejšie predpovedať </a:t>
            </a:r>
            <a:r>
              <a:rPr lang="sk-SK" sz="2000" b="1" dirty="0"/>
              <a:t>ak úlovok bol aj bude</a:t>
            </a:r>
            <a:r>
              <a:rPr lang="sk-SK" sz="2000" dirty="0"/>
              <a:t> (modrá)</a:t>
            </a:r>
          </a:p>
          <a:p>
            <a:r>
              <a:rPr lang="sk-SK" sz="2000" dirty="0"/>
              <a:t>Avšak predpoveď </a:t>
            </a:r>
            <a:r>
              <a:rPr lang="sk-SK" sz="2000" b="1" dirty="0"/>
              <a:t>ak úlovok bol a o týždeň už nebude</a:t>
            </a:r>
            <a:r>
              <a:rPr lang="sk-SK" sz="2000" dirty="0"/>
              <a:t> sa </a:t>
            </a:r>
            <a:r>
              <a:rPr lang="sk-SK" sz="2000" b="1" dirty="0">
                <a:solidFill>
                  <a:srgbClr val="FF7E79"/>
                </a:solidFill>
              </a:rPr>
              <a:t>zhorší výrazne o 141%</a:t>
            </a:r>
            <a:r>
              <a:rPr lang="sk-SK" sz="2000" dirty="0"/>
              <a:t> (žltá)</a:t>
            </a:r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AF60FDB2-AFEA-D0BF-0470-FA77403D793C}"/>
              </a:ext>
            </a:extLst>
          </p:cNvPr>
          <p:cNvSpPr/>
          <p:nvPr/>
        </p:nvSpPr>
        <p:spPr>
          <a:xfrm>
            <a:off x="6247195" y="1749287"/>
            <a:ext cx="735496" cy="640622"/>
          </a:xfrm>
          <a:prstGeom prst="ellipse">
            <a:avLst/>
          </a:prstGeom>
          <a:noFill/>
          <a:ln w="28575">
            <a:solidFill>
              <a:srgbClr val="FF7E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8C9D4EA0-5190-AA84-88B1-2FC86C84EBD3}"/>
              </a:ext>
            </a:extLst>
          </p:cNvPr>
          <p:cNvSpPr/>
          <p:nvPr/>
        </p:nvSpPr>
        <p:spPr>
          <a:xfrm>
            <a:off x="10154882" y="5553307"/>
            <a:ext cx="661802" cy="623656"/>
          </a:xfrm>
          <a:prstGeom prst="ellipse">
            <a:avLst/>
          </a:prstGeom>
          <a:noFill/>
          <a:ln w="28575">
            <a:solidFill>
              <a:srgbClr val="FF7E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9" name="Rovná spojovacia šípka 8">
            <a:extLst>
              <a:ext uri="{FF2B5EF4-FFF2-40B4-BE49-F238E27FC236}">
                <a16:creationId xmlns:a16="http://schemas.microsoft.com/office/drawing/2014/main" id="{0DA6014B-98E8-DC8E-B738-0AF78111492B}"/>
              </a:ext>
            </a:extLst>
          </p:cNvPr>
          <p:cNvCxnSpPr>
            <a:cxnSpLocks/>
          </p:cNvCxnSpPr>
          <p:nvPr/>
        </p:nvCxnSpPr>
        <p:spPr>
          <a:xfrm flipH="1" flipV="1">
            <a:off x="6982691" y="2186609"/>
            <a:ext cx="3283641" cy="3472511"/>
          </a:xfrm>
          <a:prstGeom prst="straightConnector1">
            <a:avLst/>
          </a:prstGeom>
          <a:ln w="38100">
            <a:solidFill>
              <a:srgbClr val="FF7E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97951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9177B9-4262-78DF-4079-5BCE9CB01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/>
              <a:t>Klasifikácia</a:t>
            </a:r>
            <a:r>
              <a:rPr lang="sk-SK" dirty="0"/>
              <a:t> </a:t>
            </a:r>
            <a:r>
              <a:rPr lang="sk-SK" sz="3200" dirty="0"/>
              <a:t>(bude alebo nebude o týždeň úlovok?)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9C8245F-310B-76B5-9603-C5497E2B6DA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b="1" dirty="0">
                <a:solidFill>
                  <a:schemeClr val="accent6"/>
                </a:solidFill>
              </a:rPr>
              <a:t>Binárna:</a:t>
            </a:r>
          </a:p>
          <a:p>
            <a:r>
              <a:rPr lang="sk-SK" dirty="0"/>
              <a:t>0: žiaden úlovok</a:t>
            </a:r>
          </a:p>
          <a:p>
            <a:r>
              <a:rPr lang="sk-SK" dirty="0"/>
              <a:t>1: úlovok &gt; 0.0 kg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169C96CB-341D-8CE0-C9D9-C0E124E8F65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b="1" dirty="0">
                <a:solidFill>
                  <a:schemeClr val="accent6"/>
                </a:solidFill>
              </a:rPr>
              <a:t>Terciárna:</a:t>
            </a:r>
          </a:p>
          <a:p>
            <a:r>
              <a:rPr lang="sk-SK" dirty="0"/>
              <a:t>0: žiaden úlovok</a:t>
            </a:r>
          </a:p>
          <a:p>
            <a:r>
              <a:rPr lang="sk-SK" dirty="0"/>
              <a:t>1: menší úlovok až stredný</a:t>
            </a:r>
          </a:p>
          <a:p>
            <a:r>
              <a:rPr lang="sk-SK" dirty="0"/>
              <a:t>2: stredný úlovok až väčší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E67EFFB8-3CD3-E00A-D377-E514259478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6576" y="4851400"/>
            <a:ext cx="7178699" cy="1325563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027315F8-4DF9-8E1F-6693-6FCC435FAD5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4315"/>
          <a:stretch>
            <a:fillRect/>
          </a:stretch>
        </p:blipFill>
        <p:spPr>
          <a:xfrm>
            <a:off x="891966" y="3694510"/>
            <a:ext cx="4897622" cy="81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3380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92A17F-7B21-D1FF-56B0-B812EDEA4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/>
              <a:t>XGBoost</a:t>
            </a:r>
            <a:r>
              <a:rPr lang="sk-SK" b="1" dirty="0"/>
              <a:t> model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391F36CB-1DDC-4F9F-DCE9-3799D18AF5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12887"/>
            <a:ext cx="4666652" cy="3832225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DA04E354-14D5-B0F8-AA6A-F134374EA6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5974" y="635872"/>
            <a:ext cx="5891213" cy="4837828"/>
          </a:xfrm>
          <a:prstGeom prst="rect">
            <a:avLst/>
          </a:prstGeom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id="{754DBEDE-65AC-3850-7A65-C78C545A008E}"/>
              </a:ext>
            </a:extLst>
          </p:cNvPr>
          <p:cNvSpPr txBox="1"/>
          <p:nvPr/>
        </p:nvSpPr>
        <p:spPr>
          <a:xfrm>
            <a:off x="1171575" y="5473700"/>
            <a:ext cx="4333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Binárna klasifikácia:</a:t>
            </a:r>
          </a:p>
          <a:p>
            <a:r>
              <a:rPr lang="sk-SK" dirty="0"/>
              <a:t>Zatiaľ dosiahnutá </a:t>
            </a:r>
            <a:r>
              <a:rPr lang="sk-SK" dirty="0" err="1"/>
              <a:t>accuracy</a:t>
            </a:r>
            <a:r>
              <a:rPr lang="sk-SK" dirty="0"/>
              <a:t> </a:t>
            </a:r>
            <a:r>
              <a:rPr lang="sk-SK" b="1" dirty="0"/>
              <a:t>89%</a:t>
            </a: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6CC2D7F7-27EC-67DE-8FF7-6D8AAF2E0D71}"/>
              </a:ext>
            </a:extLst>
          </p:cNvPr>
          <p:cNvSpPr txBox="1"/>
          <p:nvPr/>
        </p:nvSpPr>
        <p:spPr>
          <a:xfrm>
            <a:off x="6481763" y="5473699"/>
            <a:ext cx="4333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Terciárna klasifikácia:</a:t>
            </a:r>
          </a:p>
          <a:p>
            <a:r>
              <a:rPr lang="sk-SK" dirty="0"/>
              <a:t>Zatiaľ dosiahnutá </a:t>
            </a:r>
            <a:r>
              <a:rPr lang="sk-SK" dirty="0" err="1"/>
              <a:t>accuracy</a:t>
            </a:r>
            <a:r>
              <a:rPr lang="sk-SK" dirty="0"/>
              <a:t> </a:t>
            </a:r>
            <a:r>
              <a:rPr lang="sk-SK" b="1" dirty="0"/>
              <a:t>84%</a:t>
            </a: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19B61C73-BE86-9177-D4C2-5230661D6FA8}"/>
              </a:ext>
            </a:extLst>
          </p:cNvPr>
          <p:cNvSpPr txBox="1"/>
          <p:nvPr/>
        </p:nvSpPr>
        <p:spPr>
          <a:xfrm>
            <a:off x="3729335" y="6123542"/>
            <a:ext cx="4333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 err="1"/>
              <a:t>train</a:t>
            </a:r>
            <a:r>
              <a:rPr lang="sk-SK" b="1" dirty="0"/>
              <a:t> na 2023 + 2024 a test na 2025</a:t>
            </a:r>
          </a:p>
        </p:txBody>
      </p:sp>
    </p:spTree>
    <p:extLst>
      <p:ext uri="{BB962C8B-B14F-4D97-AF65-F5344CB8AC3E}">
        <p14:creationId xmlns:p14="http://schemas.microsoft.com/office/powerpoint/2010/main" val="40217614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>
            <a:extLst>
              <a:ext uri="{FF2B5EF4-FFF2-40B4-BE49-F238E27FC236}">
                <a16:creationId xmlns:a16="http://schemas.microsoft.com/office/drawing/2014/main" id="{1E10958E-338E-B1CC-027C-6E28C84464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12" y="157163"/>
            <a:ext cx="8056063" cy="6700837"/>
          </a:xfrm>
          <a:prstGeom prst="rect">
            <a:avLst/>
          </a:prstGeom>
        </p:spPr>
      </p:pic>
      <p:sp>
        <p:nvSpPr>
          <p:cNvPr id="4" name="BlokTextu 3">
            <a:extLst>
              <a:ext uri="{FF2B5EF4-FFF2-40B4-BE49-F238E27FC236}">
                <a16:creationId xmlns:a16="http://schemas.microsoft.com/office/drawing/2014/main" id="{EC95A011-3941-0BD5-002A-61141E42EE35}"/>
              </a:ext>
            </a:extLst>
          </p:cNvPr>
          <p:cNvSpPr txBox="1"/>
          <p:nvPr/>
        </p:nvSpPr>
        <p:spPr>
          <a:xfrm>
            <a:off x="8458200" y="1306978"/>
            <a:ext cx="348138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/>
              <a:t>3 atribúty ktoré majú pravdepodobne najväčší vplyv na úlovok budúci týždeň: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800" b="1" dirty="0"/>
              <a:t>teplota v predpovedanom týždni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800" b="1" dirty="0"/>
              <a:t>vzdialenosť od pobrežia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800" b="1" dirty="0"/>
              <a:t>úlovok v 28. dni</a:t>
            </a:r>
          </a:p>
        </p:txBody>
      </p:sp>
    </p:spTree>
    <p:extLst>
      <p:ext uri="{BB962C8B-B14F-4D97-AF65-F5344CB8AC3E}">
        <p14:creationId xmlns:p14="http://schemas.microsoft.com/office/powerpoint/2010/main" val="25676872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2327DA-0FD6-A814-B63F-8EBC28217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Nasledujúce kroky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BFFBC7C-8C5C-C1CA-EE5B-32437695F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43149"/>
            <a:ext cx="10515600" cy="3833813"/>
          </a:xfrm>
        </p:spPr>
        <p:txBody>
          <a:bodyPr>
            <a:normAutofit/>
          </a:bodyPr>
          <a:lstStyle/>
          <a:p>
            <a:r>
              <a:rPr lang="sk-SK" sz="2800" dirty="0"/>
              <a:t>Vylepšiť parametre </a:t>
            </a:r>
            <a:r>
              <a:rPr lang="sk-SK" sz="2800" b="1" dirty="0" err="1">
                <a:solidFill>
                  <a:schemeClr val="accent6"/>
                </a:solidFill>
              </a:rPr>
              <a:t>XGBoost</a:t>
            </a:r>
            <a:r>
              <a:rPr lang="sk-SK" sz="2800" b="1" dirty="0">
                <a:solidFill>
                  <a:schemeClr val="accent6"/>
                </a:solidFill>
              </a:rPr>
              <a:t> modelu</a:t>
            </a:r>
          </a:p>
          <a:p>
            <a:r>
              <a:rPr lang="sk-SK" sz="2800" dirty="0"/>
              <a:t>Skúsiť </a:t>
            </a:r>
            <a:r>
              <a:rPr lang="sk-SK" sz="2800" b="1" dirty="0"/>
              <a:t>iné modely </a:t>
            </a:r>
            <a:r>
              <a:rPr lang="sk-SK" sz="2800" dirty="0"/>
              <a:t>a porovnať (</a:t>
            </a:r>
            <a:r>
              <a:rPr lang="sk-SK" sz="2800" dirty="0" err="1"/>
              <a:t>RandomForest</a:t>
            </a:r>
            <a:r>
              <a:rPr lang="sk-SK" sz="2800" dirty="0"/>
              <a:t>, </a:t>
            </a:r>
            <a:r>
              <a:rPr lang="sk-SK" sz="2800" dirty="0" err="1"/>
              <a:t>LightGBM</a:t>
            </a:r>
            <a:r>
              <a:rPr lang="sk-SK" sz="2800" dirty="0"/>
              <a:t>...)</a:t>
            </a:r>
          </a:p>
          <a:p>
            <a:r>
              <a:rPr lang="sk-SK" sz="2800" dirty="0"/>
              <a:t>Spustiť modely na </a:t>
            </a:r>
            <a:r>
              <a:rPr lang="sk-SK" sz="2800" b="1" dirty="0"/>
              <a:t>dátach bez</a:t>
            </a:r>
            <a:r>
              <a:rPr lang="sk-SK" sz="2800" dirty="0"/>
              <a:t>:</a:t>
            </a:r>
          </a:p>
          <a:p>
            <a:pPr lvl="1"/>
            <a:r>
              <a:rPr lang="sk-SK" sz="2400" dirty="0"/>
              <a:t>VMS dát</a:t>
            </a:r>
          </a:p>
          <a:p>
            <a:pPr lvl="1"/>
            <a:r>
              <a:rPr lang="sk-SK" sz="2400" dirty="0"/>
              <a:t>oceánskych vlastností</a:t>
            </a:r>
          </a:p>
          <a:p>
            <a:pPr lvl="1"/>
            <a:r>
              <a:rPr lang="sk-SK" sz="2400" dirty="0" err="1"/>
              <a:t>bathymetrie</a:t>
            </a:r>
            <a:r>
              <a:rPr lang="sk-SK" sz="2400" dirty="0"/>
              <a:t>, topografie, vzdialenosti od pobrežia</a:t>
            </a:r>
          </a:p>
        </p:txBody>
      </p:sp>
    </p:spTree>
    <p:extLst>
      <p:ext uri="{BB962C8B-B14F-4D97-AF65-F5344CB8AC3E}">
        <p14:creationId xmlns:p14="http://schemas.microsoft.com/office/powerpoint/2010/main" val="38591451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35C9E3-C70C-EB66-CDC9-2FE3651D44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8">
            <a:extLst>
              <a:ext uri="{FF2B5EF4-FFF2-40B4-BE49-F238E27FC236}">
                <a16:creationId xmlns:a16="http://schemas.microsoft.com/office/drawing/2014/main" id="{9DEA8AC1-04A2-78C9-8AE0-8C6411325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!!Rectangle">
            <a:extLst>
              <a:ext uri="{FF2B5EF4-FFF2-40B4-BE49-F238E27FC236}">
                <a16:creationId xmlns:a16="http://schemas.microsoft.com/office/drawing/2014/main" id="{29AC1A49-AAB6-21E9-CE4B-268701F96B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20" name="Picture 3">
            <a:extLst>
              <a:ext uri="{FF2B5EF4-FFF2-40B4-BE49-F238E27FC236}">
                <a16:creationId xmlns:a16="http://schemas.microsoft.com/office/drawing/2014/main" id="{FD3DE46C-584F-D79D-E5B6-A853EF9C99B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l="599" r="10512"/>
          <a:stretch>
            <a:fillRect/>
          </a:stretch>
        </p:blipFill>
        <p:spPr>
          <a:xfrm>
            <a:off x="20" y="-8877"/>
            <a:ext cx="1219198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F374326-754A-1BF5-CE51-83966EBF66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4873" y="2271449"/>
            <a:ext cx="6347918" cy="3670098"/>
          </a:xfrm>
        </p:spPr>
        <p:txBody>
          <a:bodyPr anchor="b">
            <a:noAutofit/>
          </a:bodyPr>
          <a:lstStyle/>
          <a:p>
            <a:r>
              <a:rPr lang="sk-SK" sz="4800" dirty="0">
                <a:solidFill>
                  <a:srgbClr val="FFFFFF"/>
                </a:solidFill>
              </a:rPr>
              <a:t>Ďakujem za pozornosť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520EE55-E8D7-4B4F-E437-0796D51BAD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99071" y="4236871"/>
            <a:ext cx="4732611" cy="1814657"/>
          </a:xfrm>
        </p:spPr>
        <p:txBody>
          <a:bodyPr anchor="ctr">
            <a:normAutofit lnSpcReduction="10000"/>
          </a:bodyPr>
          <a:lstStyle/>
          <a:p>
            <a:r>
              <a:rPr lang="sk-SK" sz="1800" dirty="0">
                <a:solidFill>
                  <a:srgbClr val="FFFFFF"/>
                </a:solidFill>
              </a:rPr>
              <a:t>Vedúci práce: doc. RNDr. Ľubomír </a:t>
            </a:r>
            <a:r>
              <a:rPr lang="sk-SK" sz="1800" dirty="0" err="1">
                <a:solidFill>
                  <a:srgbClr val="FFFFFF"/>
                </a:solidFill>
              </a:rPr>
              <a:t>Antoni</a:t>
            </a:r>
            <a:r>
              <a:rPr lang="sk-SK" sz="1800" dirty="0">
                <a:solidFill>
                  <a:srgbClr val="FFFFFF"/>
                </a:solidFill>
              </a:rPr>
              <a:t>, PhD.</a:t>
            </a:r>
          </a:p>
          <a:p>
            <a:r>
              <a:rPr lang="sk-SK" sz="1800" dirty="0">
                <a:solidFill>
                  <a:srgbClr val="FFFFFF"/>
                </a:solidFill>
              </a:rPr>
              <a:t>Konzultant: Mariana </a:t>
            </a:r>
            <a:r>
              <a:rPr lang="sk-SK" sz="1800" dirty="0" err="1">
                <a:solidFill>
                  <a:srgbClr val="FFFFFF"/>
                </a:solidFill>
              </a:rPr>
              <a:t>Zapotoková</a:t>
            </a:r>
            <a:r>
              <a:rPr lang="sk-SK" sz="1800" dirty="0">
                <a:solidFill>
                  <a:srgbClr val="FFFFFF"/>
                </a:solidFill>
              </a:rPr>
              <a:t>, </a:t>
            </a:r>
            <a:r>
              <a:rPr lang="sk-SK" sz="1800" dirty="0" err="1">
                <a:solidFill>
                  <a:srgbClr val="FFFFFF"/>
                </a:solidFill>
              </a:rPr>
              <a:t>Vissim</a:t>
            </a:r>
            <a:endParaRPr lang="sk-SK" sz="1800" dirty="0">
              <a:solidFill>
                <a:srgbClr val="FFFFFF"/>
              </a:solidFill>
            </a:endParaRPr>
          </a:p>
          <a:p>
            <a:endParaRPr lang="sk-SK" sz="1800" dirty="0">
              <a:solidFill>
                <a:srgbClr val="FFFFFF"/>
              </a:solidFill>
            </a:endParaRPr>
          </a:p>
          <a:p>
            <a:r>
              <a:rPr lang="sk-SK" sz="1800" b="1" dirty="0">
                <a:solidFill>
                  <a:srgbClr val="FFFFFF"/>
                </a:solidFill>
              </a:rPr>
              <a:t>Bc. Daniela Pillárová</a:t>
            </a:r>
          </a:p>
          <a:p>
            <a:r>
              <a:rPr lang="sk-SK" sz="1800" dirty="0">
                <a:solidFill>
                  <a:srgbClr val="FFFFFF"/>
                </a:solidFill>
              </a:rPr>
              <a:t>Diplomový seminár, 26.3.2026</a:t>
            </a:r>
          </a:p>
        </p:txBody>
      </p:sp>
      <p:cxnSp>
        <p:nvCxnSpPr>
          <p:cNvPr id="21" name="Straight Connector 12">
            <a:extLst>
              <a:ext uri="{FF2B5EF4-FFF2-40B4-BE49-F238E27FC236}">
                <a16:creationId xmlns:a16="http://schemas.microsoft.com/office/drawing/2014/main" id="{DDF819B8-D023-6D51-D647-637E4DD8C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78" y="806470"/>
            <a:ext cx="8453437" cy="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Graphic 22">
            <a:extLst>
              <a:ext uri="{FF2B5EF4-FFF2-40B4-BE49-F238E27FC236}">
                <a16:creationId xmlns:a16="http://schemas.microsoft.com/office/drawing/2014/main" id="{3963AEEE-B47A-4FBF-0032-FFAB754FC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340" y="1225788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7" name="Graphic 23">
            <a:extLst>
              <a:ext uri="{FF2B5EF4-FFF2-40B4-BE49-F238E27FC236}">
                <a16:creationId xmlns:a16="http://schemas.microsoft.com/office/drawing/2014/main" id="{5DDD0666-A403-291B-1ADF-A7090343B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34855" y="1685867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9" name="Graphic 21">
            <a:extLst>
              <a:ext uri="{FF2B5EF4-FFF2-40B4-BE49-F238E27FC236}">
                <a16:creationId xmlns:a16="http://schemas.microsoft.com/office/drawing/2014/main" id="{D8E000C1-FA18-681F-9CD1-08574223A1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87962" y="2175690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8541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27B273-F797-EEFF-3819-74AF4CCB1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/>
              <a:t>Riešenie</a:t>
            </a:r>
          </a:p>
        </p:txBody>
      </p:sp>
      <p:sp>
        <p:nvSpPr>
          <p:cNvPr id="4" name="Zaoblený obdĺžnik 3">
            <a:extLst>
              <a:ext uri="{FF2B5EF4-FFF2-40B4-BE49-F238E27FC236}">
                <a16:creationId xmlns:a16="http://schemas.microsoft.com/office/drawing/2014/main" id="{AFF2D437-0E05-CFB3-393D-F5AB31AF0E74}"/>
              </a:ext>
            </a:extLst>
          </p:cNvPr>
          <p:cNvSpPr/>
          <p:nvPr/>
        </p:nvSpPr>
        <p:spPr>
          <a:xfrm>
            <a:off x="955810" y="2441699"/>
            <a:ext cx="10229023" cy="753259"/>
          </a:xfrm>
          <a:prstGeom prst="roundRect">
            <a:avLst/>
          </a:prstGeom>
          <a:solidFill>
            <a:schemeClr val="accent6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D5FFE756-5A65-1675-8480-711AEFB89AD9}"/>
              </a:ext>
            </a:extLst>
          </p:cNvPr>
          <p:cNvSpPr txBox="1">
            <a:spLocks/>
          </p:cNvSpPr>
          <p:nvPr/>
        </p:nvSpPr>
        <p:spPr>
          <a:xfrm>
            <a:off x="1120469" y="2572106"/>
            <a:ext cx="98997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600" b="1" dirty="0">
                <a:solidFill>
                  <a:schemeClr val="bg1"/>
                </a:solidFill>
              </a:rPr>
              <a:t>Predpoveď rybolovných oblastí s predstihom niekoľkých dní </a:t>
            </a:r>
          </a:p>
        </p:txBody>
      </p:sp>
      <p:sp>
        <p:nvSpPr>
          <p:cNvPr id="6" name="Zástupný objekt pre obsah 6">
            <a:extLst>
              <a:ext uri="{FF2B5EF4-FFF2-40B4-BE49-F238E27FC236}">
                <a16:creationId xmlns:a16="http://schemas.microsoft.com/office/drawing/2014/main" id="{8AAA731C-52F1-5EBE-29D1-CA4E4819F438}"/>
              </a:ext>
            </a:extLst>
          </p:cNvPr>
          <p:cNvSpPr txBox="1">
            <a:spLocks/>
          </p:cNvSpPr>
          <p:nvPr/>
        </p:nvSpPr>
        <p:spPr>
          <a:xfrm>
            <a:off x="955810" y="4104565"/>
            <a:ext cx="10515600" cy="1244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sk-SK" sz="2400" b="1" dirty="0"/>
              <a:t>Prevencia</a:t>
            </a:r>
            <a:r>
              <a:rPr lang="sk-SK" sz="2400" dirty="0"/>
              <a:t> nelegálneho rybolovu v rizikových zónach </a:t>
            </a:r>
          </a:p>
          <a:p>
            <a:pPr>
              <a:lnSpc>
                <a:spcPct val="100000"/>
              </a:lnSpc>
            </a:pPr>
            <a:r>
              <a:rPr lang="sk-SK" sz="2400" b="1" dirty="0"/>
              <a:t>Optimalizácia nákladov</a:t>
            </a:r>
            <a:r>
              <a:rPr lang="sk-SK" sz="2400" dirty="0"/>
              <a:t> firiem a vyššia efektivita úlovku </a:t>
            </a: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4FC1EF74-96C6-47E4-F0DB-F7EB0FB31B57}"/>
              </a:ext>
            </a:extLst>
          </p:cNvPr>
          <p:cNvSpPr txBox="1">
            <a:spLocks/>
          </p:cNvSpPr>
          <p:nvPr/>
        </p:nvSpPr>
        <p:spPr>
          <a:xfrm>
            <a:off x="955810" y="3519790"/>
            <a:ext cx="9899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>
                <a:solidFill>
                  <a:schemeClr val="accent6"/>
                </a:solidFill>
              </a:rPr>
              <a:t>Motivácia</a:t>
            </a:r>
          </a:p>
        </p:txBody>
      </p:sp>
    </p:spTree>
    <p:extLst>
      <p:ext uri="{BB962C8B-B14F-4D97-AF65-F5344CB8AC3E}">
        <p14:creationId xmlns:p14="http://schemas.microsoft.com/office/powerpoint/2010/main" val="1228387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1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BD30C3F-CECA-BB68-F621-3FAC7AE4D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6390"/>
            <a:ext cx="6155988" cy="1182927"/>
          </a:xfrm>
        </p:spPr>
        <p:txBody>
          <a:bodyPr anchor="b">
            <a:normAutofit/>
          </a:bodyPr>
          <a:lstStyle/>
          <a:p>
            <a:r>
              <a:rPr lang="sk-SK" sz="5400" b="1" dirty="0" err="1"/>
              <a:t>Dataset</a:t>
            </a:r>
            <a:r>
              <a:rPr lang="sk-SK" sz="5400" b="1" dirty="0"/>
              <a:t>?</a:t>
            </a:r>
          </a:p>
        </p:txBody>
      </p:sp>
      <p:cxnSp>
        <p:nvCxnSpPr>
          <p:cNvPr id="23" name="Straight Connector 13">
            <a:extLst>
              <a:ext uri="{FF2B5EF4-FFF2-40B4-BE49-F238E27FC236}">
                <a16:creationId xmlns:a16="http://schemas.microsoft.com/office/drawing/2014/main" id="{7EB498BD-8089-4626-91EA-4978EBEF5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08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8">
            <a:extLst>
              <a:ext uri="{FF2B5EF4-FFF2-40B4-BE49-F238E27FC236}">
                <a16:creationId xmlns:a16="http://schemas.microsoft.com/office/drawing/2014/main" id="{692AE05E-4A2E-56F1-CD1F-4D6737D54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776" y="2829330"/>
            <a:ext cx="6190412" cy="3344459"/>
          </a:xfrm>
        </p:spPr>
        <p:txBody>
          <a:bodyPr anchor="t">
            <a:normAutofit/>
          </a:bodyPr>
          <a:lstStyle/>
          <a:p>
            <a:r>
              <a:rPr lang="en-US" sz="2400" dirty="0"/>
              <a:t>… </a:t>
            </a:r>
            <a:r>
              <a:rPr lang="en-US" sz="2400" dirty="0" err="1"/>
              <a:t>musíme</a:t>
            </a:r>
            <a:r>
              <a:rPr lang="en-US" sz="2400" dirty="0"/>
              <a:t> </a:t>
            </a:r>
            <a:r>
              <a:rPr lang="en-US" sz="2400" dirty="0" err="1"/>
              <a:t>si</a:t>
            </a:r>
            <a:r>
              <a:rPr lang="en-US" sz="2400" dirty="0"/>
              <a:t> </a:t>
            </a:r>
            <a:r>
              <a:rPr lang="en-US" sz="2400" dirty="0" err="1"/>
              <a:t>vytvoriť</a:t>
            </a:r>
            <a:r>
              <a:rPr lang="en-US" sz="2400" dirty="0"/>
              <a:t> </a:t>
            </a:r>
            <a:r>
              <a:rPr lang="en-US" sz="2400" dirty="0">
                <a:sym typeface="Wingdings" pitchFamily="2" charset="2"/>
              </a:rPr>
              <a:t></a:t>
            </a:r>
          </a:p>
          <a:p>
            <a:pPr>
              <a:lnSpc>
                <a:spcPct val="100000"/>
              </a:lnSpc>
            </a:pPr>
            <a:r>
              <a:rPr lang="sk-SK" sz="2400" dirty="0"/>
              <a:t>Využitie verejných </a:t>
            </a:r>
            <a:r>
              <a:rPr lang="sk-SK" sz="2400" b="1" dirty="0"/>
              <a:t>historických dát                                                </a:t>
            </a:r>
            <a:r>
              <a:rPr lang="sk-SK" sz="2400" dirty="0"/>
              <a:t>(úlovky, oceánske vlastnosti, dáta o polohe nórskych plavidiel)</a:t>
            </a:r>
          </a:p>
          <a:p>
            <a:pPr>
              <a:lnSpc>
                <a:spcPct val="100000"/>
              </a:lnSpc>
            </a:pPr>
            <a:r>
              <a:rPr lang="sk-SK" sz="2400" dirty="0"/>
              <a:t>Zameranie na severnú Európu a vody v </a:t>
            </a:r>
            <a:r>
              <a:rPr lang="sk-SK" sz="2400" b="1" dirty="0"/>
              <a:t>okolí Nórska</a:t>
            </a:r>
          </a:p>
          <a:p>
            <a:endParaRPr lang="en-US" sz="2400" dirty="0"/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4ABF7C30-60EB-0975-86EC-33A0132E4A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2375" y="1336390"/>
            <a:ext cx="3228960" cy="4837394"/>
          </a:xfrm>
          <a:prstGeom prst="rect">
            <a:avLst/>
          </a:prstGeom>
        </p:spPr>
      </p:pic>
      <p:sp>
        <p:nvSpPr>
          <p:cNvPr id="25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4552" y="1899284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6862" y="2189928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817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827F4B-341F-4B38-BECD-281D6D8D9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Dáta o úlovkoch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CC77A35D-EFDE-EB2B-5D61-7B67A8FBF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7579" y="1481839"/>
            <a:ext cx="7772400" cy="5011036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28299213-8154-DF75-AA47-AE02FFD74B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7886" y="453064"/>
            <a:ext cx="3289300" cy="876300"/>
          </a:xfrm>
          <a:prstGeom prst="rect">
            <a:avLst/>
          </a:prstGeom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5EBD47F-CF0D-583F-D74C-35DB65DC8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5965"/>
            <a:ext cx="3289379" cy="5011036"/>
          </a:xfrm>
        </p:spPr>
        <p:txBody>
          <a:bodyPr>
            <a:normAutofit fontScale="92500" lnSpcReduction="10000"/>
          </a:bodyPr>
          <a:lstStyle/>
          <a:p>
            <a:r>
              <a:rPr lang="sk-SK" sz="2400" dirty="0"/>
              <a:t>Zdroj dát: Nórske riaditeľstvo rybolovu </a:t>
            </a:r>
          </a:p>
          <a:p>
            <a:r>
              <a:rPr lang="sk-SK" sz="2400" dirty="0"/>
              <a:t>Roky: </a:t>
            </a:r>
            <a:r>
              <a:rPr lang="sk-SK" sz="2400" b="1" dirty="0"/>
              <a:t>2023, 2024, 2025 </a:t>
            </a:r>
          </a:p>
          <a:p>
            <a:r>
              <a:rPr lang="sk-SK" sz="2400" b="1" dirty="0"/>
              <a:t>Súradnice GPS, dátum, hmotnosť úlovku (kg)</a:t>
            </a:r>
          </a:p>
          <a:p>
            <a:r>
              <a:rPr lang="sk-SK" sz="2400" dirty="0"/>
              <a:t>Agregácia dát podľa </a:t>
            </a:r>
            <a:r>
              <a:rPr lang="sk-SK" sz="2400" b="1" dirty="0"/>
              <a:t>dátumu</a:t>
            </a:r>
            <a:r>
              <a:rPr lang="sk-SK" sz="2400" dirty="0"/>
              <a:t> a </a:t>
            </a:r>
            <a:r>
              <a:rPr lang="sk-SK" sz="2400" b="1" dirty="0"/>
              <a:t>miesta</a:t>
            </a:r>
            <a:r>
              <a:rPr lang="sk-SK" sz="2400" dirty="0"/>
              <a:t>       (v jeden deň v rovnakej GPS oblasti môže byť viacero úlovkov)</a:t>
            </a:r>
          </a:p>
          <a:p>
            <a:r>
              <a:rPr lang="sk-SK" sz="2400" dirty="0"/>
              <a:t>Modré body v grafe ako stále loviská počas 3 rokov</a:t>
            </a:r>
          </a:p>
        </p:txBody>
      </p:sp>
    </p:spTree>
    <p:extLst>
      <p:ext uri="{BB962C8B-B14F-4D97-AF65-F5344CB8AC3E}">
        <p14:creationId xmlns:p14="http://schemas.microsoft.com/office/powerpoint/2010/main" val="2869183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513E0C-B650-3A5B-CAE5-99F8A2DD9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VMS dáta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3B9B3DD-9CCF-8114-3099-1E26F64F08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4914"/>
            <a:ext cx="10515600" cy="2852989"/>
          </a:xfrm>
        </p:spPr>
        <p:txBody>
          <a:bodyPr>
            <a:normAutofit/>
          </a:bodyPr>
          <a:lstStyle/>
          <a:p>
            <a:r>
              <a:rPr lang="sk-SK" sz="2200" dirty="0"/>
              <a:t>Údaje o nórskych rybárskych plavidlách s dĺžkou </a:t>
            </a:r>
            <a:r>
              <a:rPr lang="sk-SK" sz="2200" b="1" dirty="0"/>
              <a:t>15 metrov a viac              </a:t>
            </a:r>
            <a:r>
              <a:rPr lang="sk-SK" sz="2200" dirty="0"/>
              <a:t>(povinnosť v Nórsku hlásiť svoju polohu)</a:t>
            </a:r>
          </a:p>
          <a:p>
            <a:pPr marL="0" indent="0">
              <a:buNone/>
            </a:pPr>
            <a:r>
              <a:rPr lang="sk-SK" sz="2200" b="1" dirty="0"/>
              <a:t>Priestorová</a:t>
            </a:r>
            <a:r>
              <a:rPr lang="sk-SK" sz="2200" dirty="0"/>
              <a:t> (podľa GPS oblasti) a </a:t>
            </a:r>
            <a:r>
              <a:rPr lang="sk-SK" sz="2200" b="1" dirty="0"/>
              <a:t>časová</a:t>
            </a:r>
            <a:r>
              <a:rPr lang="sk-SK" sz="2200" dirty="0"/>
              <a:t> (týždenné hodnoty) agregácia:</a:t>
            </a:r>
          </a:p>
          <a:p>
            <a:r>
              <a:rPr lang="sk-SK" sz="2200" b="1" dirty="0"/>
              <a:t>počet hlásených lodí</a:t>
            </a:r>
            <a:r>
              <a:rPr lang="sk-SK" sz="2200" dirty="0"/>
              <a:t>,</a:t>
            </a:r>
            <a:r>
              <a:rPr lang="sk-SK" sz="2200" b="1" dirty="0"/>
              <a:t> počet unikátnych lodí </a:t>
            </a:r>
          </a:p>
          <a:p>
            <a:r>
              <a:rPr lang="sk-SK" sz="2200" b="1" dirty="0"/>
              <a:t>rýchlosť plavenia:</a:t>
            </a:r>
            <a:endParaRPr lang="sk-SK" sz="2200" dirty="0"/>
          </a:p>
          <a:p>
            <a:pPr lvl="1"/>
            <a:r>
              <a:rPr lang="sk-SK" sz="1800" dirty="0"/>
              <a:t>nad 10 uzlov (námorná míľa/h) = tranzit plavidla</a:t>
            </a:r>
          </a:p>
          <a:p>
            <a:pPr lvl="1"/>
            <a:r>
              <a:rPr lang="sk-SK" sz="1800" dirty="0"/>
              <a:t>menej ako 2 uzly = rybolov</a:t>
            </a: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23971A42-903E-877C-0A57-7DF7249D2B2F}"/>
              </a:ext>
            </a:extLst>
          </p:cNvPr>
          <p:cNvSpPr txBox="1">
            <a:spLocks/>
          </p:cNvSpPr>
          <p:nvPr/>
        </p:nvSpPr>
        <p:spPr>
          <a:xfrm>
            <a:off x="838199" y="4551066"/>
            <a:ext cx="5140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>
                <a:solidFill>
                  <a:schemeClr val="accent6"/>
                </a:solidFill>
              </a:rPr>
              <a:t>Priemerná rýchlosť</a:t>
            </a: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F264F30C-A58C-E8FE-D9F2-E223E137277F}"/>
              </a:ext>
            </a:extLst>
          </p:cNvPr>
          <p:cNvSpPr txBox="1">
            <a:spLocks/>
          </p:cNvSpPr>
          <p:nvPr/>
        </p:nvSpPr>
        <p:spPr>
          <a:xfrm>
            <a:off x="6213613" y="4551065"/>
            <a:ext cx="5140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>
                <a:solidFill>
                  <a:schemeClr val="accent6"/>
                </a:solidFill>
              </a:rPr>
              <a:t>Pomer lodí s nízkou rýchlosťou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Zástupný objekt pre obsah 2">
                <a:extLst>
                  <a:ext uri="{FF2B5EF4-FFF2-40B4-BE49-F238E27FC236}">
                    <a16:creationId xmlns:a16="http://schemas.microsoft.com/office/drawing/2014/main" id="{11144C93-08DF-12ED-7828-900C0CA2759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55809" y="5165892"/>
                <a:ext cx="4782381" cy="115504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k-SK" sz="1800" b="0" i="1" smtClean="0">
                          <a:latin typeface="Cambria Math" panose="02040503050406030204" pitchFamily="18" charset="0"/>
                        </a:rPr>
                        <m:t>𝑎𝑣𝑔</m:t>
                      </m:r>
                      <m:r>
                        <a:rPr lang="sk-SK" sz="1800" b="0" i="1" smtClean="0"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sk-SK" sz="1800" b="0" i="1" smtClean="0">
                          <a:latin typeface="Cambria Math" panose="02040503050406030204" pitchFamily="18" charset="0"/>
                        </a:rPr>
                        <m:t>𝑠𝑝𝑒𝑒𝑑</m:t>
                      </m:r>
                      <m:r>
                        <a:rPr lang="sk-SK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k-SK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sk-SK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sk-SK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sk-SK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š</m:t>
                              </m:r>
                              <m:r>
                                <a:rPr lang="sk-SK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𝑒𝑡𝑘𝑦</m:t>
                              </m:r>
                              <m:r>
                                <a:rPr lang="sk-SK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sk-SK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sk-SK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ý</m:t>
                              </m:r>
                              <m:r>
                                <a:rPr lang="sk-SK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𝑐h𝑙𝑜𝑠𝑡𝑖</m:t>
                              </m:r>
                              <m:r>
                                <a:rPr lang="sk-SK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sk-SK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𝑧𝑎</m:t>
                              </m:r>
                              <m:r>
                                <a:rPr lang="sk-SK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sk-SK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sk-SK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ýž</m:t>
                              </m:r>
                              <m:r>
                                <a:rPr lang="sk-SK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𝑑𝑒</m:t>
                              </m:r>
                              <m:r>
                                <a:rPr lang="sk-SK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ň</m:t>
                              </m:r>
                            </m:e>
                          </m:nary>
                        </m:num>
                        <m:den>
                          <m:r>
                            <a:rPr lang="sk-SK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𝑝𝑜</m:t>
                          </m:r>
                          <m:r>
                            <a:rPr lang="sk-SK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č</m:t>
                          </m:r>
                          <m:r>
                            <a:rPr lang="sk-SK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𝑒𝑡</m:t>
                          </m:r>
                          <m:r>
                            <a:rPr lang="sk-SK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sk-SK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𝑙𝑜𝑑</m:t>
                          </m:r>
                          <m:r>
                            <a:rPr lang="sk-SK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í</m:t>
                          </m:r>
                          <m:r>
                            <a:rPr lang="sk-SK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sk-SK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𝑧𝑎</m:t>
                          </m:r>
                          <m:r>
                            <a:rPr lang="sk-SK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sk-SK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sk-SK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ýž</m:t>
                          </m:r>
                          <m:r>
                            <a:rPr lang="sk-SK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𝑑𝑒</m:t>
                          </m:r>
                          <m:r>
                            <a:rPr lang="sk-SK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ň</m:t>
                          </m:r>
                        </m:den>
                      </m:f>
                    </m:oMath>
                  </m:oMathPara>
                </a14:m>
                <a:endParaRPr lang="sk-SK" sz="1800" dirty="0"/>
              </a:p>
            </p:txBody>
          </p:sp>
        </mc:Choice>
        <mc:Fallback>
          <p:sp>
            <p:nvSpPr>
              <p:cNvPr id="6" name="Zástupný objekt pre obsah 2">
                <a:extLst>
                  <a:ext uri="{FF2B5EF4-FFF2-40B4-BE49-F238E27FC236}">
                    <a16:creationId xmlns:a16="http://schemas.microsoft.com/office/drawing/2014/main" id="{11144C93-08DF-12ED-7828-900C0CA275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809" y="5165892"/>
                <a:ext cx="4782381" cy="1155049"/>
              </a:xfrm>
              <a:prstGeom prst="rect">
                <a:avLst/>
              </a:prstGeom>
              <a:blipFill>
                <a:blip r:embed="rId3"/>
                <a:stretch>
                  <a:fillRect t="-41304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Zástupný objekt pre obsah 2">
                <a:extLst>
                  <a:ext uri="{FF2B5EF4-FFF2-40B4-BE49-F238E27FC236}">
                    <a16:creationId xmlns:a16="http://schemas.microsoft.com/office/drawing/2014/main" id="{2F5C885B-C33C-8708-A25F-15C940506B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53812" y="5012731"/>
                <a:ext cx="4542183" cy="167084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sk-SK" sz="1800" i="1" dirty="0" err="1">
                    <a:latin typeface="Cambria Math" panose="02040503050406030204" pitchFamily="18" charset="0"/>
                  </a:rPr>
                  <a:t>slow_speed_ratio</a:t>
                </a:r>
                <a:r>
                  <a:rPr lang="sk-SK" sz="1800" i="1" dirty="0">
                    <a:latin typeface="Cambria Math" panose="02040503050406030204" pitchFamily="18" charset="0"/>
                  </a:rPr>
                  <a:t> =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k-SK" sz="1800" i="1">
                          <a:latin typeface="Cambria Math" panose="02040503050406030204" pitchFamily="18" charset="0"/>
                        </a:rPr>
                        <m:t>𝑙𝑎𝑚𝑏𝑑𝑎</m:t>
                      </m:r>
                      <m:r>
                        <a:rPr lang="sk-SK" sz="1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sk-SK" sz="1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sk-SK" sz="1800" i="1">
                          <a:latin typeface="Cambria Math" panose="02040503050406030204" pitchFamily="18" charset="0"/>
                        </a:rPr>
                        <m:t>: (</m:t>
                      </m:r>
                      <m:r>
                        <a:rPr lang="sk-SK" sz="1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sk-SK" sz="1800" i="1">
                          <a:latin typeface="Cambria Math" panose="02040503050406030204" pitchFamily="18" charset="0"/>
                        </a:rPr>
                        <m:t> &lt; 2.0).</m:t>
                      </m:r>
                      <m:r>
                        <a:rPr lang="sk-SK" sz="1800" i="1">
                          <a:latin typeface="Cambria Math" panose="02040503050406030204" pitchFamily="18" charset="0"/>
                        </a:rPr>
                        <m:t>𝑠𝑢𝑚</m:t>
                      </m:r>
                      <m:r>
                        <a:rPr lang="sk-SK" sz="1800" i="1">
                          <a:latin typeface="Cambria Math" panose="02040503050406030204" pitchFamily="18" charset="0"/>
                        </a:rPr>
                        <m:t>() / </m:t>
                      </m:r>
                      <m:r>
                        <a:rPr lang="sk-SK" sz="1800" i="1">
                          <a:latin typeface="Cambria Math" panose="02040503050406030204" pitchFamily="18" charset="0"/>
                        </a:rPr>
                        <m:t>𝑙𝑒𝑛</m:t>
                      </m:r>
                      <m:r>
                        <a:rPr lang="sk-SK" sz="18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sk-SK" sz="1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sk-SK" sz="1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sk-SK" sz="1800" dirty="0"/>
              </a:p>
              <a:p>
                <a:pPr marL="0" indent="0" algn="ctr">
                  <a:buNone/>
                </a:pPr>
                <a:r>
                  <a:rPr lang="sk-SK" sz="1800" b="1" dirty="0"/>
                  <a:t>0.0:</a:t>
                </a:r>
                <a:r>
                  <a:rPr lang="sk-SK" sz="1800" dirty="0"/>
                  <a:t> Žiadne plavidlo neloví v tomto týždni</a:t>
                </a:r>
              </a:p>
              <a:p>
                <a:pPr marL="0" indent="0" algn="ctr">
                  <a:buNone/>
                </a:pPr>
                <a:r>
                  <a:rPr lang="sk-SK" sz="1800" b="1" dirty="0"/>
                  <a:t>1.0:</a:t>
                </a:r>
                <a:r>
                  <a:rPr lang="sk-SK" sz="1800" dirty="0"/>
                  <a:t> Všetky zachytené plavidlá pravdepodobne lovia v tomto týždni</a:t>
                </a:r>
              </a:p>
            </p:txBody>
          </p:sp>
        </mc:Choice>
        <mc:Fallback>
          <p:sp>
            <p:nvSpPr>
              <p:cNvPr id="7" name="Zástupný objekt pre obsah 2">
                <a:extLst>
                  <a:ext uri="{FF2B5EF4-FFF2-40B4-BE49-F238E27FC236}">
                    <a16:creationId xmlns:a16="http://schemas.microsoft.com/office/drawing/2014/main" id="{2F5C885B-C33C-8708-A25F-15C940506B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3812" y="5012731"/>
                <a:ext cx="4542183" cy="1670849"/>
              </a:xfrm>
              <a:prstGeom prst="rect">
                <a:avLst/>
              </a:prstGeom>
              <a:blipFill>
                <a:blip r:embed="rId4"/>
                <a:stretch>
                  <a:fillRect l="-279" t="-3008" r="-1676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Obrázok 7">
            <a:extLst>
              <a:ext uri="{FF2B5EF4-FFF2-40B4-BE49-F238E27FC236}">
                <a16:creationId xmlns:a16="http://schemas.microsoft.com/office/drawing/2014/main" id="{6C6126B3-2107-492A-C5CB-49250085BA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7886" y="453064"/>
            <a:ext cx="32893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473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B7169B8-2507-43F4-A148-FA791CD9C6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18AC6D2-D67C-0808-6F21-9DD4625F3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7457" y="790820"/>
            <a:ext cx="4960921" cy="2413971"/>
          </a:xfrm>
        </p:spPr>
        <p:txBody>
          <a:bodyPr anchor="b">
            <a:normAutofit/>
          </a:bodyPr>
          <a:lstStyle/>
          <a:p>
            <a:r>
              <a:rPr lang="sk-SK" sz="5400" b="1" dirty="0"/>
              <a:t>Dáta o oceáne</a:t>
            </a:r>
          </a:p>
        </p:txBody>
      </p:sp>
      <p:sp>
        <p:nvSpPr>
          <p:cNvPr id="12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93135" y="40673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4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94248" y="54034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4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622" y="906628"/>
            <a:ext cx="0" cy="5942494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ázok 4">
            <a:extLst>
              <a:ext uri="{FF2B5EF4-FFF2-40B4-BE49-F238E27FC236}">
                <a16:creationId xmlns:a16="http://schemas.microsoft.com/office/drawing/2014/main" id="{15F824B3-4057-1884-20F7-03AAB49B72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790820"/>
            <a:ext cx="4779267" cy="3070679"/>
          </a:xfrm>
          <a:prstGeom prst="rect">
            <a:avLst/>
          </a:prstGeom>
        </p:spPr>
      </p:pic>
      <p:sp>
        <p:nvSpPr>
          <p:cNvPr id="18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73385" y="1130559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4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Obrázok 3" descr="Marine Data 4 Sustainable Oceans 2025">
            <a:extLst>
              <a:ext uri="{FF2B5EF4-FFF2-40B4-BE49-F238E27FC236}">
                <a16:creationId xmlns:a16="http://schemas.microsoft.com/office/drawing/2014/main" id="{583ADABF-C8A6-37E4-EA6A-1F1EDE29D8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9" y="4017115"/>
            <a:ext cx="4616635" cy="1661988"/>
          </a:xfrm>
          <a:prstGeom prst="rect">
            <a:avLst/>
          </a:prstGeom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72FDA4C-EC56-3AD1-004D-42421E2DC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7457" y="3299791"/>
            <a:ext cx="4960918" cy="2579291"/>
          </a:xfrm>
        </p:spPr>
        <p:txBody>
          <a:bodyPr anchor="t">
            <a:normAutofit/>
          </a:bodyPr>
          <a:lstStyle/>
          <a:p>
            <a:r>
              <a:rPr lang="sk-SK" sz="1800" dirty="0"/>
              <a:t>Zdroj dát: </a:t>
            </a:r>
            <a:r>
              <a:rPr lang="sk-SK" sz="1800" b="1" dirty="0" err="1"/>
              <a:t>Copernicus</a:t>
            </a:r>
            <a:r>
              <a:rPr lang="sk-SK" sz="1800" b="1" dirty="0"/>
              <a:t> Marine Service </a:t>
            </a:r>
            <a:r>
              <a:rPr lang="sk-SK" sz="1800" dirty="0"/>
              <a:t>– satelitné monitorovanie Zeme</a:t>
            </a:r>
          </a:p>
          <a:p>
            <a:r>
              <a:rPr lang="sk-SK" sz="1800" b="1" dirty="0">
                <a:solidFill>
                  <a:schemeClr val="accent6"/>
                </a:solidFill>
              </a:rPr>
              <a:t>SLANOSŤ</a:t>
            </a:r>
            <a:r>
              <a:rPr lang="sk-SK" sz="1800" dirty="0"/>
              <a:t> (sal) vody je indikátor morských prúdov a hustoty vody</a:t>
            </a:r>
          </a:p>
          <a:p>
            <a:r>
              <a:rPr lang="sk-SK" sz="1800" b="1" dirty="0">
                <a:solidFill>
                  <a:schemeClr val="accent6"/>
                </a:solidFill>
              </a:rPr>
              <a:t>TEPLOTA</a:t>
            </a:r>
            <a:r>
              <a:rPr lang="sk-SK" sz="1800" dirty="0"/>
              <a:t> (</a:t>
            </a:r>
            <a:r>
              <a:rPr lang="sk-SK" sz="1800" dirty="0" err="1"/>
              <a:t>sst</a:t>
            </a:r>
            <a:r>
              <a:rPr lang="sk-SK" sz="1800" dirty="0"/>
              <a:t>) vody indikuje výskyt konkrétnych druhov rýb</a:t>
            </a:r>
          </a:p>
          <a:p>
            <a:r>
              <a:rPr lang="sk-SK" sz="1800" b="1" dirty="0">
                <a:solidFill>
                  <a:schemeClr val="accent6"/>
                </a:solidFill>
              </a:rPr>
              <a:t>CHLOROFYL</a:t>
            </a:r>
            <a:r>
              <a:rPr lang="sk-SK" sz="1800" dirty="0"/>
              <a:t> (</a:t>
            </a:r>
            <a:r>
              <a:rPr lang="sk-SK" sz="1800" dirty="0" err="1"/>
              <a:t>chl</a:t>
            </a:r>
            <a:r>
              <a:rPr lang="sk-SK" sz="1800" dirty="0"/>
              <a:t>) vody je ukazovateľ </a:t>
            </a:r>
            <a:r>
              <a:rPr lang="sk-SK" sz="1800" dirty="0" err="1"/>
              <a:t>fytoplanktómu</a:t>
            </a:r>
            <a:r>
              <a:rPr lang="sk-SK" sz="1800" dirty="0"/>
              <a:t>, potravy pre ryby</a:t>
            </a:r>
          </a:p>
          <a:p>
            <a:endParaRPr lang="sk-SK" sz="1800" dirty="0"/>
          </a:p>
        </p:txBody>
      </p:sp>
    </p:spTree>
    <p:extLst>
      <p:ext uri="{BB962C8B-B14F-4D97-AF65-F5344CB8AC3E}">
        <p14:creationId xmlns:p14="http://schemas.microsoft.com/office/powerpoint/2010/main" val="3712271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C4266B-105A-FB7D-683A-87D12594F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Spracovanie dát o oceáne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4AC9CB68-050A-7B67-B346-37657156AD0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8716" y="1690688"/>
            <a:ext cx="7772400" cy="4933379"/>
          </a:xfrm>
          <a:prstGeom prst="rect">
            <a:avLst/>
          </a:prstGeom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E88D9A6-F091-798D-7875-86A6D05D2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3521765" cy="4933379"/>
          </a:xfrm>
        </p:spPr>
        <p:txBody>
          <a:bodyPr>
            <a:normAutofit lnSpcReduction="10000"/>
          </a:bodyPr>
          <a:lstStyle/>
          <a:p>
            <a:r>
              <a:rPr lang="sk-SK" sz="2000" dirty="0"/>
              <a:t>Týždenné priemery</a:t>
            </a:r>
          </a:p>
          <a:p>
            <a:r>
              <a:rPr lang="sk-SK" sz="2000" dirty="0"/>
              <a:t>Chýbajúce dáta najmä pri pobreží, najviac neúplných dát pri </a:t>
            </a:r>
            <a:r>
              <a:rPr lang="sk-SK" sz="2000" b="1" dirty="0"/>
              <a:t>chlorofyle</a:t>
            </a:r>
            <a:r>
              <a:rPr lang="sk-SK" sz="2000" dirty="0"/>
              <a:t> </a:t>
            </a:r>
          </a:p>
          <a:p>
            <a:pPr marL="0" indent="0">
              <a:buNone/>
            </a:pPr>
            <a:r>
              <a:rPr lang="sk-SK" sz="2000" b="1" dirty="0">
                <a:solidFill>
                  <a:schemeClr val="accent6"/>
                </a:solidFill>
              </a:rPr>
              <a:t>Interpolácia chýbajúcich hodnôt:</a:t>
            </a:r>
          </a:p>
          <a:p>
            <a:r>
              <a:rPr lang="sk-SK" sz="2000" b="1" dirty="0"/>
              <a:t>„</a:t>
            </a:r>
            <a:r>
              <a:rPr lang="sk-SK" sz="2000" b="1" dirty="0" err="1"/>
              <a:t>nearest</a:t>
            </a:r>
            <a:r>
              <a:rPr lang="sk-SK" sz="2000" b="1" dirty="0"/>
              <a:t>“ </a:t>
            </a:r>
            <a:r>
              <a:rPr lang="sk-SK" sz="2000" dirty="0"/>
              <a:t>– vezmem hodnotu suseda</a:t>
            </a:r>
          </a:p>
          <a:p>
            <a:pPr lvl="1"/>
            <a:r>
              <a:rPr lang="sk-SK" sz="1800" dirty="0"/>
              <a:t>nefungujúca stratégia keď chýba naraz veľa okolitých hodnôt </a:t>
            </a:r>
          </a:p>
          <a:p>
            <a:r>
              <a:rPr lang="sk-SK" sz="2000" b="1" dirty="0"/>
              <a:t>„</a:t>
            </a:r>
            <a:r>
              <a:rPr lang="sk-SK" sz="2000" b="1" dirty="0" err="1"/>
              <a:t>linear</a:t>
            </a:r>
            <a:r>
              <a:rPr lang="sk-SK" sz="2000" b="1" dirty="0"/>
              <a:t>“ </a:t>
            </a:r>
            <a:r>
              <a:rPr lang="sk-SK" sz="2000" dirty="0"/>
              <a:t>- hodnotu vypočítam ako priemer viacero susedov</a:t>
            </a:r>
          </a:p>
          <a:p>
            <a:pPr lvl="1"/>
            <a:r>
              <a:rPr lang="sk-SK" sz="1800" dirty="0"/>
              <a:t>fungujúca stratégia - podľa </a:t>
            </a:r>
            <a:r>
              <a:rPr lang="sk-SK" sz="1800" dirty="0" err="1"/>
              <a:t>ocean</a:t>
            </a:r>
            <a:r>
              <a:rPr lang="sk-SK" sz="1800" dirty="0"/>
              <a:t> masky</a:t>
            </a:r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4E80AB9C-F6DF-2C43-162C-567EA09EE543}"/>
              </a:ext>
            </a:extLst>
          </p:cNvPr>
          <p:cNvSpPr/>
          <p:nvPr/>
        </p:nvSpPr>
        <p:spPr>
          <a:xfrm>
            <a:off x="7249886" y="2888343"/>
            <a:ext cx="409795" cy="393779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C249A347-DB93-CD27-6D44-DDFB9A816A98}"/>
              </a:ext>
            </a:extLst>
          </p:cNvPr>
          <p:cNvSpPr/>
          <p:nvPr/>
        </p:nvSpPr>
        <p:spPr>
          <a:xfrm>
            <a:off x="6952343" y="4773533"/>
            <a:ext cx="409795" cy="393779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8" name="Rovná spojovacia šípka 7">
            <a:extLst>
              <a:ext uri="{FF2B5EF4-FFF2-40B4-BE49-F238E27FC236}">
                <a16:creationId xmlns:a16="http://schemas.microsoft.com/office/drawing/2014/main" id="{F5B18B4B-EAB4-4A12-6068-9ADEFC16ED61}"/>
              </a:ext>
            </a:extLst>
          </p:cNvPr>
          <p:cNvCxnSpPr>
            <a:cxnSpLocks/>
          </p:cNvCxnSpPr>
          <p:nvPr/>
        </p:nvCxnSpPr>
        <p:spPr>
          <a:xfrm>
            <a:off x="4359965" y="2386361"/>
            <a:ext cx="2889921" cy="698871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" name="Rovná spojovacia šípka 9">
            <a:extLst>
              <a:ext uri="{FF2B5EF4-FFF2-40B4-BE49-F238E27FC236}">
                <a16:creationId xmlns:a16="http://schemas.microsoft.com/office/drawing/2014/main" id="{4D8DF51C-853A-7846-CC03-D17D99918C67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4359965" y="2386361"/>
            <a:ext cx="2652391" cy="2444840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1159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EA426B-ABFF-A4E1-44F0-00336A1B1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Vzdialenosť od pobrežia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1B1BFF5-C457-4E89-3F53-4E3C178A4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07275"/>
            <a:ext cx="3548449" cy="3569687"/>
          </a:xfrm>
        </p:spPr>
        <p:txBody>
          <a:bodyPr>
            <a:normAutofit/>
          </a:bodyPr>
          <a:lstStyle/>
          <a:p>
            <a:r>
              <a:rPr lang="sk-SK" sz="2000" b="1" dirty="0"/>
              <a:t>Vzdialenosť konkrétneho bodu na mape od najbližšieho brehu </a:t>
            </a:r>
          </a:p>
          <a:p>
            <a:r>
              <a:rPr lang="sk-SK" sz="2000" dirty="0"/>
              <a:t>Identifikácia plytkých pobrežných lovísk a hlbokého mora </a:t>
            </a:r>
          </a:p>
          <a:p>
            <a:r>
              <a:rPr lang="sk-SK" sz="2000" dirty="0"/>
              <a:t>Rozlíšenie medzi rôznymi druhmi rýb podľa ich výskytu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374603C1-0DF1-72BA-82CC-2D3DB592EA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343" y="1690688"/>
            <a:ext cx="7772400" cy="4608414"/>
          </a:xfrm>
          <a:prstGeom prst="rect">
            <a:avLst/>
          </a:prstGeom>
        </p:spPr>
      </p:pic>
      <p:pic>
        <p:nvPicPr>
          <p:cNvPr id="5" name="Obrázok 4" descr="Marine Data 4 Sustainable Oceans 2025">
            <a:extLst>
              <a:ext uri="{FF2B5EF4-FFF2-40B4-BE49-F238E27FC236}">
                <a16:creationId xmlns:a16="http://schemas.microsoft.com/office/drawing/2014/main" id="{12D17276-F1BF-BC03-56EF-E4767A09A7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2889" y="365125"/>
            <a:ext cx="2869340" cy="103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881026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VTI">
  <a:themeElements>
    <a:clrScheme name="Office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Univers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VTI" id="{605F9078-86F9-4258-A3E1-F8EFF02AE8CC}" vid="{4848699B-BB01-41E3-9EC4-3D97DFE5292B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1093</TotalTime>
  <Words>2160</Words>
  <Application>Microsoft Macintosh PowerPoint</Application>
  <PresentationFormat>Širokouhlá</PresentationFormat>
  <Paragraphs>413</Paragraphs>
  <Slides>27</Slides>
  <Notes>6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27</vt:i4>
      </vt:variant>
    </vt:vector>
  </HeadingPairs>
  <TitlesOfParts>
    <vt:vector size="34" baseType="lpstr">
      <vt:lpstr>Aptos</vt:lpstr>
      <vt:lpstr>Arial</vt:lpstr>
      <vt:lpstr>Cambria Math</vt:lpstr>
      <vt:lpstr>Gill Sans Nova</vt:lpstr>
      <vt:lpstr>Univers</vt:lpstr>
      <vt:lpstr>Wingdings</vt:lpstr>
      <vt:lpstr>GradientVTI</vt:lpstr>
      <vt:lpstr>Predikcia oblasti výskytu rýb pomocou metód strojového učenia</vt:lpstr>
      <vt:lpstr>Globálny problém</vt:lpstr>
      <vt:lpstr>Riešenie</vt:lpstr>
      <vt:lpstr>Dataset?</vt:lpstr>
      <vt:lpstr>Dáta o úlovkoch</vt:lpstr>
      <vt:lpstr>VMS dáta</vt:lpstr>
      <vt:lpstr>Dáta o oceáne</vt:lpstr>
      <vt:lpstr>Spracovanie dát o oceáne</vt:lpstr>
      <vt:lpstr>Vzdialenosť od pobrežia</vt:lpstr>
      <vt:lpstr>Bathymetria</vt:lpstr>
      <vt:lpstr>Topografia</vt:lpstr>
      <vt:lpstr>Rekapitulácia dát</vt:lpstr>
      <vt:lpstr>Vytvorenie datasetu (sliding windows)</vt:lpstr>
      <vt:lpstr>Vytvorenie datasetu (sliding windows)</vt:lpstr>
      <vt:lpstr>Vytvorenie datasetu (sliding windows)</vt:lpstr>
      <vt:lpstr>Vytvorenie datasetu (sliding windows)</vt:lpstr>
      <vt:lpstr>Vytvorenie datasetu (sliding windows)</vt:lpstr>
      <vt:lpstr>Vytvorenie datasetu (sliding windows)</vt:lpstr>
      <vt:lpstr>Sliding windows dataset</vt:lpstr>
      <vt:lpstr>catch_next_week</vt:lpstr>
      <vt:lpstr>Baseline model</vt:lpstr>
      <vt:lpstr>Baseline model</vt:lpstr>
      <vt:lpstr>Klasifikácia (bude alebo nebude o týždeň úlovok?)</vt:lpstr>
      <vt:lpstr>XGBoost model</vt:lpstr>
      <vt:lpstr>Prezentácia programu PowerPoint</vt:lpstr>
      <vt:lpstr>Nasledujúce kroky</vt:lpstr>
      <vt:lpstr>Ďakujem za pozornosť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Daniela Pillárová</dc:creator>
  <cp:lastModifiedBy>Daniela Pillárová</cp:lastModifiedBy>
  <cp:revision>6</cp:revision>
  <dcterms:created xsi:type="dcterms:W3CDTF">2026-03-24T18:00:34Z</dcterms:created>
  <dcterms:modified xsi:type="dcterms:W3CDTF">2026-03-25T23:17:26Z</dcterms:modified>
</cp:coreProperties>
</file>