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5"/>
  </p:notesMasterIdLst>
  <p:sldIdLst>
    <p:sldId id="256" r:id="rId2"/>
    <p:sldId id="271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9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1AC8D-4A2D-9E42-8180-C9A2D177CE1D}" type="datetimeFigureOut">
              <a:rPr lang="sk-SK" smtClean="0"/>
              <a:t>22.11.2022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2877-E82B-8748-9D5C-4DBDC77A1C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705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877-E82B-8748-9D5C-4DBDC77A1CB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37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0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4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9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64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CA98B5-BC37-91C0-3AD9-D037B50E5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702" y="2262188"/>
            <a:ext cx="7015162" cy="2881311"/>
          </a:xfrm>
        </p:spPr>
        <p:txBody>
          <a:bodyPr>
            <a:normAutofit fontScale="90000"/>
          </a:bodyPr>
          <a:lstStyle/>
          <a:p>
            <a:pPr algn="r"/>
            <a:r>
              <a:rPr lang="sk-SK" sz="8000" dirty="0"/>
              <a:t>Postup páchateľa v sieti</a:t>
            </a:r>
            <a:br>
              <a:rPr lang="sk-SK" sz="8000" dirty="0"/>
            </a:br>
            <a:r>
              <a:rPr lang="sk-SK" sz="8000" dirty="0"/>
              <a:t>Pokroky, čo ďalej?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AA2B39-55E8-DF80-4A1E-99E6007E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864" y="5143499"/>
            <a:ext cx="6096000" cy="1625554"/>
          </a:xfrm>
        </p:spPr>
        <p:txBody>
          <a:bodyPr>
            <a:normAutofit/>
          </a:bodyPr>
          <a:lstStyle/>
          <a:p>
            <a:pPr algn="r"/>
            <a:r>
              <a:rPr lang="sk-SK" dirty="0"/>
              <a:t>Adam </a:t>
            </a:r>
            <a:r>
              <a:rPr lang="sk-SK" dirty="0" err="1"/>
              <a:t>Kundracik</a:t>
            </a: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E5430-F8E1-6C6F-82F7-A55BF92E7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9" r="39278" b="2"/>
          <a:stretch/>
        </p:blipFill>
        <p:spPr>
          <a:xfrm>
            <a:off x="-2" y="-1"/>
            <a:ext cx="4572002" cy="685800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716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CBB05-79B4-2CDB-3C6F-01F047AC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4. Kapitola - zber LOGOV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DD6BFF-35F3-4C58-B0E1-4A28823FF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Helvetica Neue" panose="02000503000000020004" pitchFamily="2" charset="0"/>
              </a:rPr>
              <a:t> Popis postupu ako ich zbierať</a:t>
            </a:r>
          </a:p>
          <a:p>
            <a:r>
              <a:rPr lang="sk-SK" dirty="0">
                <a:latin typeface="Helvetica Neue" panose="02000503000000020004" pitchFamily="2" charset="0"/>
              </a:rPr>
              <a:t> P</a:t>
            </a:r>
            <a:r>
              <a:rPr lang="sk-SK" dirty="0">
                <a:effectLst/>
                <a:latin typeface="Helvetica Neue" panose="02000503000000020004" pitchFamily="2" charset="0"/>
              </a:rPr>
              <a:t>orovnanie </a:t>
            </a:r>
            <a:r>
              <a:rPr lang="sk-SK" dirty="0" err="1">
                <a:effectLst/>
                <a:latin typeface="Helvetica Neue" panose="02000503000000020004" pitchFamily="2" charset="0"/>
              </a:rPr>
              <a:t>WinCollect</a:t>
            </a:r>
            <a:r>
              <a:rPr lang="sk-SK" dirty="0">
                <a:effectLst/>
                <a:latin typeface="Helvetica Neue" panose="02000503000000020004" pitchFamily="2" charset="0"/>
              </a:rPr>
              <a:t>, </a:t>
            </a:r>
            <a:r>
              <a:rPr lang="sk-SK" dirty="0" err="1">
                <a:effectLst/>
                <a:latin typeface="Helvetica Neue" panose="02000503000000020004" pitchFamily="2" charset="0"/>
              </a:rPr>
              <a:t>WinLogBeat</a:t>
            </a:r>
            <a:r>
              <a:rPr lang="sk-SK" dirty="0">
                <a:effectLst/>
                <a:latin typeface="Helvetica Neue" panose="02000503000000020004" pitchFamily="2" charset="0"/>
              </a:rPr>
              <a:t>, WEC  (Popis ako fungujú)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624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8449F-F2FB-C35C-86FA-B249715C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5. Kapitola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D68364-14D2-C903-F40B-4F56A3E47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Helvetica Neue" panose="02000503000000020004" pitchFamily="2" charset="0"/>
              </a:rPr>
              <a:t>návrh a implementácia </a:t>
            </a:r>
          </a:p>
          <a:p>
            <a:pPr lvl="1"/>
            <a:r>
              <a:rPr lang="sk-SK" dirty="0">
                <a:effectLst/>
                <a:latin typeface="Helvetica Neue" panose="02000503000000020004" pitchFamily="2" charset="0"/>
              </a:rPr>
              <a:t>1. </a:t>
            </a:r>
            <a:r>
              <a:rPr lang="sk-SK" dirty="0" err="1">
                <a:effectLst/>
                <a:latin typeface="Helvetica Neue" panose="02000503000000020004" pitchFamily="2" charset="0"/>
              </a:rPr>
              <a:t>Parser</a:t>
            </a:r>
            <a:r>
              <a:rPr lang="sk-SK" dirty="0">
                <a:effectLst/>
                <a:latin typeface="Helvetica Neue" panose="02000503000000020004" pitchFamily="2" charset="0"/>
              </a:rPr>
              <a:t> </a:t>
            </a:r>
          </a:p>
          <a:p>
            <a:pPr lvl="1"/>
            <a:r>
              <a:rPr lang="sk-SK" dirty="0">
                <a:effectLst/>
                <a:latin typeface="Helvetica Neue" panose="02000503000000020004" pitchFamily="2" charset="0"/>
              </a:rPr>
              <a:t>2. </a:t>
            </a:r>
            <a:r>
              <a:rPr lang="sk-SK" dirty="0" err="1">
                <a:effectLst/>
                <a:latin typeface="Helvetica Neue" panose="02000503000000020004" pitchFamily="2" charset="0"/>
              </a:rPr>
              <a:t>Selecty</a:t>
            </a:r>
            <a:r>
              <a:rPr lang="sk-SK" dirty="0">
                <a:effectLst/>
                <a:latin typeface="Helvetica Neue" panose="02000503000000020004" pitchFamily="2" charset="0"/>
              </a:rPr>
              <a:t> (Vhodná DB)</a:t>
            </a:r>
          </a:p>
          <a:p>
            <a:pPr lvl="1"/>
            <a:r>
              <a:rPr lang="sk-SK" dirty="0">
                <a:effectLst/>
                <a:latin typeface="Helvetica Neue" panose="02000503000000020004" pitchFamily="2" charset="0"/>
              </a:rPr>
              <a:t>3. vyhodnotenie a sumarizácia</a:t>
            </a:r>
          </a:p>
          <a:p>
            <a:pPr lvl="1"/>
            <a:endParaRPr lang="sk-SK" dirty="0">
              <a:effectLst/>
              <a:latin typeface="Helvetica Neue" panose="02000503000000020004" pitchFamily="2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783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44BAD-F56C-F53A-C083-61E0D864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6. 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DAF631-493E-C693-A0A5-00F4C85B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Zhrnutie poznatkov</a:t>
            </a:r>
          </a:p>
        </p:txBody>
      </p:sp>
    </p:spTree>
    <p:extLst>
      <p:ext uri="{BB962C8B-B14F-4D97-AF65-F5344CB8AC3E}">
        <p14:creationId xmlns:p14="http://schemas.microsoft.com/office/powerpoint/2010/main" val="357987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D0E83C1-6379-E35F-C399-9AA7D69E0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209" y="658090"/>
            <a:ext cx="12235209" cy="5847348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53B393F-3314-CAED-640E-D70DD5403614}"/>
              </a:ext>
            </a:extLst>
          </p:cNvPr>
          <p:cNvSpPr txBox="1"/>
          <p:nvPr/>
        </p:nvSpPr>
        <p:spPr>
          <a:xfrm>
            <a:off x="4766511" y="4800600"/>
            <a:ext cx="475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414274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78211-FF28-C4D6-0361-6936277E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4A1271-9F37-9849-7649-53262AC08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Súbor techník ktorými sa útočník snaží získať prístup do vnútornej siete </a:t>
            </a:r>
          </a:p>
          <a:p>
            <a:r>
              <a:rPr lang="sk-SK" dirty="0"/>
              <a:t>Útočník postupuje po sieti, kde hľadá rôzne senzitívne dáta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078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8B9BD-7370-7D3D-57CD-DE0E741A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čom sme sa bavili naposledy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5B4101-9F97-56F2-B08E-83F6DB4A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26" y="2783304"/>
            <a:ext cx="11257547" cy="4074696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Čo je </a:t>
            </a:r>
            <a:r>
              <a:rPr lang="sk-SK" dirty="0" err="1"/>
              <a:t>lateral</a:t>
            </a:r>
            <a:r>
              <a:rPr lang="sk-SK" dirty="0"/>
              <a:t> </a:t>
            </a:r>
            <a:r>
              <a:rPr lang="sk-SK" dirty="0" err="1"/>
              <a:t>movement</a:t>
            </a:r>
            <a:endParaRPr lang="sk-SK" dirty="0"/>
          </a:p>
          <a:p>
            <a:r>
              <a:rPr lang="sk-SK" dirty="0"/>
              <a:t>Metódy </a:t>
            </a:r>
            <a:r>
              <a:rPr lang="sk-SK" dirty="0" err="1"/>
              <a:t>lateral</a:t>
            </a:r>
            <a:r>
              <a:rPr lang="sk-SK" dirty="0"/>
              <a:t> </a:t>
            </a:r>
            <a:r>
              <a:rPr lang="sk-SK" dirty="0" err="1"/>
              <a:t>movementu</a:t>
            </a:r>
            <a:endParaRPr lang="sk-SK" dirty="0"/>
          </a:p>
          <a:p>
            <a:pPr lvl="1"/>
            <a:r>
              <a:rPr lang="sk-SK" sz="2400" b="0" i="0" u="none" strike="noStrike" dirty="0" err="1">
                <a:effectLst/>
                <a:latin typeface="Roboto-Light"/>
              </a:rPr>
              <a:t>Exploitation</a:t>
            </a:r>
            <a:r>
              <a:rPr lang="sk-SK" sz="2400" b="0" i="0" u="none" strike="noStrike" dirty="0">
                <a:effectLst/>
                <a:latin typeface="Roboto-Light"/>
              </a:rPr>
              <a:t> of </a:t>
            </a:r>
            <a:r>
              <a:rPr lang="sk-SK" sz="2400" b="0" i="0" u="none" strike="noStrike" dirty="0" err="1">
                <a:effectLst/>
                <a:latin typeface="Roboto-Light"/>
              </a:rPr>
              <a:t>Remote</a:t>
            </a:r>
            <a:r>
              <a:rPr lang="sk-SK" sz="2400" b="0" i="0" u="none" strike="noStrike" dirty="0">
                <a:effectLst/>
                <a:latin typeface="Roboto-Light"/>
              </a:rPr>
              <a:t> </a:t>
            </a:r>
            <a:r>
              <a:rPr lang="sk-SK" sz="2400" b="0" i="0" u="none" strike="noStrike" dirty="0" err="1">
                <a:effectLst/>
                <a:latin typeface="Roboto-Light"/>
              </a:rPr>
              <a:t>Services</a:t>
            </a:r>
            <a:endParaRPr lang="sk-SK" sz="2400" b="0" i="0" u="none" strike="noStrike" dirty="0">
              <a:effectLst/>
              <a:latin typeface="Roboto-Light"/>
            </a:endParaRPr>
          </a:p>
          <a:p>
            <a:pPr lvl="1"/>
            <a:r>
              <a:rPr lang="sk-SK" dirty="0" err="1"/>
              <a:t>Internal</a:t>
            </a:r>
            <a:r>
              <a:rPr lang="sk-SK" dirty="0"/>
              <a:t> </a:t>
            </a:r>
            <a:r>
              <a:rPr lang="sk-SK" dirty="0" err="1"/>
              <a:t>Spearphishing</a:t>
            </a:r>
            <a:endParaRPr lang="sk-SK" dirty="0"/>
          </a:p>
          <a:p>
            <a:pPr lvl="1"/>
            <a:r>
              <a:rPr lang="sk-SK" dirty="0" err="1"/>
              <a:t>Lateral</a:t>
            </a:r>
            <a:r>
              <a:rPr lang="sk-SK" dirty="0"/>
              <a:t> </a:t>
            </a:r>
            <a:r>
              <a:rPr lang="sk-SK" dirty="0" err="1"/>
              <a:t>Tool</a:t>
            </a:r>
            <a:r>
              <a:rPr lang="sk-SK" dirty="0"/>
              <a:t> Transfer</a:t>
            </a:r>
          </a:p>
          <a:p>
            <a:pPr lvl="1"/>
            <a:r>
              <a:rPr lang="sk-SK" dirty="0" err="1"/>
              <a:t>Remote</a:t>
            </a:r>
            <a:r>
              <a:rPr lang="sk-SK" dirty="0"/>
              <a:t> </a:t>
            </a:r>
            <a:r>
              <a:rPr lang="sk-SK" dirty="0" err="1"/>
              <a:t>Services</a:t>
            </a:r>
            <a:r>
              <a:rPr lang="sk-SK" dirty="0"/>
              <a:t>: SMB/Windows Admin </a:t>
            </a:r>
            <a:r>
              <a:rPr lang="sk-SK" dirty="0" err="1"/>
              <a:t>Shares</a:t>
            </a:r>
            <a:endParaRPr lang="sk-SK" dirty="0"/>
          </a:p>
          <a:p>
            <a:pPr lvl="1"/>
            <a:r>
              <a:rPr lang="sk-SK" sz="2400" b="0" i="0" u="none" strike="noStrike" dirty="0" err="1">
                <a:effectLst/>
                <a:latin typeface="Roboto-Light"/>
              </a:rPr>
              <a:t>Replication</a:t>
            </a:r>
            <a:r>
              <a:rPr lang="sk-SK" sz="2400" b="0" i="0" u="none" strike="noStrike" dirty="0">
                <a:effectLst/>
                <a:latin typeface="Roboto-Light"/>
              </a:rPr>
              <a:t> </a:t>
            </a:r>
            <a:r>
              <a:rPr lang="sk-SK" sz="2400" b="0" i="0" u="none" strike="noStrike" dirty="0" err="1">
                <a:effectLst/>
                <a:latin typeface="Roboto-Light"/>
              </a:rPr>
              <a:t>Through</a:t>
            </a:r>
            <a:r>
              <a:rPr lang="sk-SK" sz="2400" b="0" i="0" u="none" strike="noStrike" dirty="0">
                <a:effectLst/>
                <a:latin typeface="Roboto-Light"/>
              </a:rPr>
              <a:t> </a:t>
            </a:r>
            <a:r>
              <a:rPr lang="sk-SK" sz="2400" b="0" i="0" u="none" strike="noStrike" dirty="0" err="1">
                <a:effectLst/>
                <a:latin typeface="Roboto-Light"/>
              </a:rPr>
              <a:t>Removable</a:t>
            </a:r>
            <a:r>
              <a:rPr lang="sk-SK" sz="2400" b="0" i="0" u="none" strike="noStrike" dirty="0">
                <a:effectLst/>
                <a:latin typeface="Roboto-Light"/>
              </a:rPr>
              <a:t> </a:t>
            </a:r>
            <a:r>
              <a:rPr lang="sk-SK" sz="2400" b="0" i="0" u="none" strike="noStrike" dirty="0" err="1">
                <a:effectLst/>
                <a:latin typeface="Roboto-Light"/>
              </a:rPr>
              <a:t>Media</a:t>
            </a:r>
            <a:endParaRPr lang="sk-SK" sz="2400" b="0" i="0" u="none" strike="noStrike" dirty="0">
              <a:effectLst/>
              <a:latin typeface="Roboto-Light"/>
            </a:endParaRPr>
          </a:p>
          <a:p>
            <a:pPr lvl="1"/>
            <a:r>
              <a:rPr lang="sk-SK" sz="2400" b="0" i="0" u="none" strike="noStrike" dirty="0">
                <a:effectLst/>
                <a:latin typeface="Roboto-Light"/>
              </a:rPr>
              <a:t>Software </a:t>
            </a:r>
            <a:r>
              <a:rPr lang="sk-SK" sz="2400" b="0" i="0" u="none" strike="noStrike" dirty="0" err="1">
                <a:effectLst/>
                <a:latin typeface="Roboto-Light"/>
              </a:rPr>
              <a:t>Deployment</a:t>
            </a:r>
            <a:r>
              <a:rPr lang="sk-SK" sz="2400" b="0" i="0" u="none" strike="noStrike" dirty="0">
                <a:effectLst/>
                <a:latin typeface="Roboto-Light"/>
              </a:rPr>
              <a:t> </a:t>
            </a:r>
            <a:r>
              <a:rPr lang="sk-SK" sz="2400" b="0" i="0" u="none" strike="noStrike" dirty="0" err="1">
                <a:effectLst/>
                <a:latin typeface="Roboto-Light"/>
              </a:rPr>
              <a:t>Tools</a:t>
            </a:r>
            <a:endParaRPr lang="sk-SK" sz="2400" b="0" i="0" u="none" strike="noStrike" dirty="0">
              <a:effectLst/>
              <a:latin typeface="Roboto-Light"/>
            </a:endParaRPr>
          </a:p>
          <a:p>
            <a:pPr lvl="1"/>
            <a:r>
              <a:rPr lang="sk-SK" dirty="0" err="1"/>
              <a:t>Taint</a:t>
            </a:r>
            <a:r>
              <a:rPr lang="sk-SK" dirty="0"/>
              <a:t> </a:t>
            </a:r>
            <a:r>
              <a:rPr lang="sk-SK" dirty="0" err="1"/>
              <a:t>Shared</a:t>
            </a:r>
            <a:r>
              <a:rPr lang="sk-SK" dirty="0"/>
              <a:t> </a:t>
            </a:r>
            <a:r>
              <a:rPr lang="sk-SK" dirty="0" err="1"/>
              <a:t>Content</a:t>
            </a:r>
            <a:endParaRPr lang="sk-SK" dirty="0"/>
          </a:p>
          <a:p>
            <a:pPr lvl="1"/>
            <a:r>
              <a:rPr lang="sk-SK" dirty="0"/>
              <a:t>Detekcia </a:t>
            </a:r>
            <a:r>
              <a:rPr lang="sk-SK" dirty="0" err="1"/>
              <a:t>lateral</a:t>
            </a:r>
            <a:r>
              <a:rPr lang="sk-SK" dirty="0"/>
              <a:t> </a:t>
            </a:r>
            <a:r>
              <a:rPr lang="sk-SK" dirty="0" err="1"/>
              <a:t>movement</a:t>
            </a:r>
            <a:r>
              <a:rPr lang="sk-SK" dirty="0"/>
              <a:t>-u</a:t>
            </a:r>
            <a:br>
              <a:rPr lang="sk-SK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266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5FB95-C17E-07C2-2D47-10BD65BE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 - </a:t>
            </a:r>
            <a:r>
              <a:rPr lang="sk-SK" dirty="0" err="1"/>
              <a:t>lateral</a:t>
            </a:r>
            <a:r>
              <a:rPr lang="sk-SK" dirty="0"/>
              <a:t> </a:t>
            </a:r>
            <a:r>
              <a:rPr lang="sk-SK" dirty="0" err="1"/>
              <a:t>movement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B5F6BF-09D3-ED32-FB17-5C5E4A7EF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Helvetica Neue" panose="02000503000000020004" pitchFamily="2" charset="0"/>
              </a:rPr>
              <a:t> motivácia</a:t>
            </a:r>
          </a:p>
          <a:p>
            <a:r>
              <a:rPr lang="sk-SK" dirty="0">
                <a:effectLst/>
                <a:latin typeface="Helvetica Neue" panose="02000503000000020004" pitchFamily="2" charset="0"/>
              </a:rPr>
              <a:t> </a:t>
            </a:r>
            <a:r>
              <a:rPr lang="sk-SK" dirty="0">
                <a:latin typeface="Helvetica Neue" panose="02000503000000020004" pitchFamily="2" charset="0"/>
              </a:rPr>
              <a:t>č</a:t>
            </a:r>
            <a:r>
              <a:rPr lang="sk-SK" dirty="0">
                <a:effectLst/>
                <a:latin typeface="Helvetica Neue" panose="02000503000000020004" pitchFamily="2" charset="0"/>
              </a:rPr>
              <a:t>o to je</a:t>
            </a:r>
          </a:p>
          <a:p>
            <a:r>
              <a:rPr lang="sk-SK" dirty="0">
                <a:effectLst/>
                <a:latin typeface="Helvetica Neue" panose="02000503000000020004" pitchFamily="2" charset="0"/>
              </a:rPr>
              <a:t> prečo to treba riešiť</a:t>
            </a:r>
            <a:endParaRPr lang="sk-SK" dirty="0">
              <a:latin typeface="Helvetica Neue" panose="02000503000000020004" pitchFamily="2" charset="0"/>
            </a:endParaRPr>
          </a:p>
          <a:p>
            <a:r>
              <a:rPr lang="sk-SK" dirty="0">
                <a:effectLst/>
                <a:latin typeface="Helvetica Neue" panose="02000503000000020004" pitchFamily="2" charset="0"/>
              </a:rPr>
              <a:t> ako sa to využíva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792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67373-641A-17CE-940B-82AED62A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Kapitola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89FE8C-2746-5B56-FA96-352748972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Helvetica Neue" panose="02000503000000020004" pitchFamily="2" charset="0"/>
              </a:rPr>
              <a:t>T</a:t>
            </a:r>
            <a:r>
              <a:rPr lang="sk-SK" dirty="0">
                <a:effectLst/>
                <a:latin typeface="Helvetica Neue" panose="02000503000000020004" pitchFamily="2" charset="0"/>
              </a:rPr>
              <a:t>echniky </a:t>
            </a:r>
            <a:r>
              <a:rPr lang="sk-SK" dirty="0" err="1">
                <a:effectLst/>
                <a:latin typeface="Helvetica Neue" panose="02000503000000020004" pitchFamily="2" charset="0"/>
              </a:rPr>
              <a:t>lateral</a:t>
            </a:r>
            <a:r>
              <a:rPr lang="sk-SK" dirty="0">
                <a:effectLst/>
                <a:latin typeface="Helvetica Neue" panose="02000503000000020004" pitchFamily="2" charset="0"/>
              </a:rPr>
              <a:t> </a:t>
            </a:r>
            <a:r>
              <a:rPr lang="sk-SK" dirty="0" err="1">
                <a:effectLst/>
                <a:latin typeface="Helvetica Neue" panose="02000503000000020004" pitchFamily="2" charset="0"/>
              </a:rPr>
              <a:t>movementu</a:t>
            </a:r>
            <a:r>
              <a:rPr lang="sk-SK" dirty="0">
                <a:effectLst/>
                <a:latin typeface="Helvetica Neue" panose="02000503000000020004" pitchFamily="2" charset="0"/>
              </a:rPr>
              <a:t> ( + mitre </a:t>
            </a:r>
            <a:r>
              <a:rPr lang="sk-SK" dirty="0" err="1">
                <a:effectLst/>
                <a:latin typeface="Helvetica Neue" panose="02000503000000020004" pitchFamily="2" charset="0"/>
              </a:rPr>
              <a:t>attack</a:t>
            </a:r>
            <a:r>
              <a:rPr lang="sk-SK" dirty="0">
                <a:effectLst/>
                <a:latin typeface="Helvetica Neue" panose="02000503000000020004" pitchFamily="2" charset="0"/>
              </a:rPr>
              <a:t> popis )</a:t>
            </a:r>
          </a:p>
          <a:p>
            <a:endParaRPr lang="sk-SK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52078-E105-A7D0-D208-494DE264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Hlbšie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B240AA-0D9B-0D70-9DD6-766D9657A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Helvetica Neue" panose="02000503000000020004" pitchFamily="2" charset="0"/>
              </a:rPr>
              <a:t>Techniky + </a:t>
            </a:r>
            <a:r>
              <a:rPr lang="sk-SK" dirty="0" err="1">
                <a:effectLst/>
                <a:latin typeface="Helvetica Neue" panose="02000503000000020004" pitchFamily="2" charset="0"/>
              </a:rPr>
              <a:t>groups</a:t>
            </a:r>
            <a:r>
              <a:rPr lang="sk-SK" dirty="0">
                <a:effectLst/>
                <a:latin typeface="Helvetica Neue" panose="02000503000000020004" pitchFamily="2" charset="0"/>
              </a:rPr>
              <a:t> a nástroje (len tie ktoré sú pre Windows)</a:t>
            </a:r>
          </a:p>
          <a:p>
            <a:r>
              <a:rPr lang="sk-SK" dirty="0">
                <a:effectLst/>
                <a:latin typeface="Helvetica Neue" panose="02000503000000020004" pitchFamily="2" charset="0"/>
              </a:rPr>
              <a:t>Tabuľka</a:t>
            </a:r>
            <a:r>
              <a:rPr lang="sk-SK" dirty="0">
                <a:latin typeface="Helvetica Neue" panose="02000503000000020004" pitchFamily="2" charset="0"/>
              </a:rPr>
              <a:t> -</a:t>
            </a:r>
            <a:r>
              <a:rPr lang="sk-SK" dirty="0">
                <a:effectLst/>
                <a:latin typeface="Helvetica Neue" panose="02000503000000020004" pitchFamily="2" charset="0"/>
              </a:rPr>
              <a:t> Prehlaď technik a nástrojov ktoré sa používajú najčastejšie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186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66B71-03A8-FEB8-46C8-0F56E821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Kapitola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D9DE4D-E576-4D95-BF92-A6B2F614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Helvetica Neue" panose="02000503000000020004" pitchFamily="2" charset="0"/>
              </a:rPr>
              <a:t>Podobné práce </a:t>
            </a:r>
          </a:p>
          <a:p>
            <a:r>
              <a:rPr lang="sk-SK" dirty="0">
                <a:latin typeface="Helvetica Neue" panose="02000503000000020004" pitchFamily="2" charset="0"/>
              </a:rPr>
              <a:t>Rozoberanie článku od </a:t>
            </a:r>
            <a:r>
              <a:rPr lang="sk-SK" dirty="0" err="1">
                <a:latin typeface="Helvetica Neue" panose="02000503000000020004" pitchFamily="2" charset="0"/>
              </a:rPr>
              <a:t>Christos</a:t>
            </a:r>
            <a:r>
              <a:rPr lang="sk-SK" dirty="0">
                <a:latin typeface="Helvetica Neue" panose="02000503000000020004" pitchFamily="2" charset="0"/>
              </a:rPr>
              <a:t> </a:t>
            </a:r>
            <a:r>
              <a:rPr lang="sk-SK" dirty="0" err="1">
                <a:latin typeface="Helvetica Neue" panose="02000503000000020004" pitchFamily="2" charset="0"/>
              </a:rPr>
              <a:t>Smiliotopoulos</a:t>
            </a:r>
            <a:r>
              <a:rPr lang="sk-SK" dirty="0">
                <a:latin typeface="Helvetica Neue" panose="02000503000000020004" pitchFamily="2" charset="0"/>
              </a:rPr>
              <a:t> , </a:t>
            </a:r>
            <a:r>
              <a:rPr lang="sk-SK" dirty="0" err="1">
                <a:latin typeface="Helvetica Neue" panose="02000503000000020004" pitchFamily="2" charset="0"/>
              </a:rPr>
              <a:t>Konstantia</a:t>
            </a:r>
            <a:r>
              <a:rPr lang="sk-SK" dirty="0">
                <a:latin typeface="Helvetica Neue" panose="02000503000000020004" pitchFamily="2" charset="0"/>
              </a:rPr>
              <a:t> </a:t>
            </a:r>
            <a:r>
              <a:rPr lang="sk-SK" dirty="0" err="1">
                <a:latin typeface="Helvetica Neue" panose="02000503000000020004" pitchFamily="2" charset="0"/>
              </a:rPr>
              <a:t>Barmpatsalou</a:t>
            </a:r>
            <a:r>
              <a:rPr lang="sk-SK" dirty="0">
                <a:latin typeface="Helvetica Neue" panose="02000503000000020004" pitchFamily="2" charset="0"/>
              </a:rPr>
              <a:t>  a </a:t>
            </a:r>
            <a:r>
              <a:rPr lang="sk-SK" dirty="0" err="1">
                <a:latin typeface="Helvetica Neue" panose="02000503000000020004" pitchFamily="2" charset="0"/>
              </a:rPr>
              <a:t>Georgios</a:t>
            </a:r>
            <a:r>
              <a:rPr lang="sk-SK" dirty="0">
                <a:latin typeface="Helvetica Neue" panose="02000503000000020004" pitchFamily="2" charset="0"/>
              </a:rPr>
              <a:t> </a:t>
            </a:r>
            <a:r>
              <a:rPr lang="sk-SK" dirty="0" err="1">
                <a:latin typeface="Helvetica Neue" panose="02000503000000020004" pitchFamily="2" charset="0"/>
              </a:rPr>
              <a:t>Kambourakis</a:t>
            </a:r>
            <a:r>
              <a:rPr lang="sk-SK" dirty="0">
                <a:latin typeface="Helvetica Neue" panose="02000503000000020004" pitchFamily="2" charset="0"/>
              </a:rPr>
              <a:t> 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57B2E75-2F1E-22BD-080C-67110BAD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00473"/>
            <a:ext cx="7772400" cy="6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36EFB-97A0-26B2-9B7F-FEF902D4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Kapitola - top 5 techník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51835F-8C63-6A5A-3D7A-0851B8611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 top 5 nástrojov</a:t>
            </a:r>
          </a:p>
          <a:p>
            <a:r>
              <a:rPr lang="sk-SK" dirty="0"/>
              <a:t> Popis nástrojov od JAPAN CERT</a:t>
            </a:r>
          </a:p>
          <a:p>
            <a:r>
              <a:rPr lang="sk-SK" dirty="0"/>
              <a:t> prejav v logoch u DEST alebo SOURCE </a:t>
            </a:r>
            <a:r>
              <a:rPr lang="sk-SK" dirty="0" err="1"/>
              <a:t>hosta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089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D14759EE-F1E6-E72A-7268-2D4960151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64" y="1004069"/>
            <a:ext cx="8660471" cy="48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5347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LeftStep">
      <a:dk1>
        <a:srgbClr val="000000"/>
      </a:dk1>
      <a:lt1>
        <a:srgbClr val="FFFFFF"/>
      </a:lt1>
      <a:dk2>
        <a:srgbClr val="213B32"/>
      </a:dk2>
      <a:lt2>
        <a:srgbClr val="E8E5E2"/>
      </a:lt2>
      <a:accent1>
        <a:srgbClr val="81A6C7"/>
      </a:accent1>
      <a:accent2>
        <a:srgbClr val="6CAEB2"/>
      </a:accent2>
      <a:accent3>
        <a:srgbClr val="78AD9A"/>
      </a:accent3>
      <a:accent4>
        <a:srgbClr val="6BB07B"/>
      </a:accent4>
      <a:accent5>
        <a:srgbClr val="83AD79"/>
      </a:accent5>
      <a:accent6>
        <a:srgbClr val="91AA68"/>
      </a:accent6>
      <a:hlink>
        <a:srgbClr val="9F7C5D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232</Words>
  <Application>Microsoft Macintosh PowerPoint</Application>
  <PresentationFormat>Širokouhlá</PresentationFormat>
  <Paragraphs>45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Arial Nova Cond</vt:lpstr>
      <vt:lpstr>Calibri</vt:lpstr>
      <vt:lpstr>Helvetica Neue</vt:lpstr>
      <vt:lpstr>Impact</vt:lpstr>
      <vt:lpstr>Roboto-Light</vt:lpstr>
      <vt:lpstr>TornVTI</vt:lpstr>
      <vt:lpstr>Postup páchateľa v sieti Pokroky, čo ďalej?</vt:lpstr>
      <vt:lpstr>Motivácia</vt:lpstr>
      <vt:lpstr>O čom sme sa bavili naposledy</vt:lpstr>
      <vt:lpstr>Úvod - lateral movement</vt:lpstr>
      <vt:lpstr>1. Kapitola</vt:lpstr>
      <vt:lpstr>Hlbšie</vt:lpstr>
      <vt:lpstr>2. Kapitola</vt:lpstr>
      <vt:lpstr>3. Kapitola - top 5 techník</vt:lpstr>
      <vt:lpstr>Prezentácia programu PowerPoint</vt:lpstr>
      <vt:lpstr>4. Kapitola - zber LOGOV</vt:lpstr>
      <vt:lpstr>5. Kapitola</vt:lpstr>
      <vt:lpstr>6. Záver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Pokroky, čo ďalej?</dc:title>
  <dc:creator>Adam Kundracik</dc:creator>
  <cp:lastModifiedBy>Adam Kundracik</cp:lastModifiedBy>
  <cp:revision>3</cp:revision>
  <dcterms:created xsi:type="dcterms:W3CDTF">2022-11-10T11:04:06Z</dcterms:created>
  <dcterms:modified xsi:type="dcterms:W3CDTF">2022-11-22T20:22:44Z</dcterms:modified>
</cp:coreProperties>
</file>