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EF62B-7463-4AEE-834B-CCC39A0CD16F}" type="datetimeFigureOut">
              <a:rPr lang="sk-SK"/>
              <a:t>27.3.2017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9D588-FB2C-49FE-80F7-61A02831DD70}" type="slidenum">
              <a:rPr lang="sk-SK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7888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6034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0383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85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4293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079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4324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6121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4272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7630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9657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9D588-FB2C-49FE-80F7-61A02831DD70}" type="slidenum">
              <a:rPr lang="sk-SK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747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dirty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57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015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2650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834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2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836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865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185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772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43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dirty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537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8E55F0-49D3-47F0-9F7C-B48EBAF4ED8F}" type="datetimeFigureOut">
              <a:rPr lang="sk-SK" smtClean="0"/>
              <a:t>27.3.2017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13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7200" dirty="0"/>
              <a:t>LDAP – </a:t>
            </a:r>
            <a:r>
              <a:rPr lang="sk-SK" sz="7200" dirty="0" err="1"/>
              <a:t>Lightweight</a:t>
            </a:r>
            <a:r>
              <a:rPr lang="sk-SK" sz="7200" dirty="0"/>
              <a:t> </a:t>
            </a:r>
            <a:r>
              <a:rPr lang="sk-SK" sz="7200" dirty="0" err="1"/>
              <a:t>Directory</a:t>
            </a:r>
            <a:r>
              <a:rPr lang="sk-SK" sz="7200" dirty="0"/>
              <a:t> Access Protokol</a:t>
            </a:r>
            <a:endParaRPr lang="sk-SK" sz="6600" dirty="0">
              <a:solidFill>
                <a:srgbClr val="262626"/>
              </a:solidFill>
              <a:latin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7280" y="4533900"/>
            <a:ext cx="10058400" cy="1143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sk-SK" dirty="0"/>
              <a:t>Administrácia </a:t>
            </a:r>
            <a:r>
              <a:rPr lang="sk-SK" dirty="0" err="1"/>
              <a:t>windows</a:t>
            </a:r>
          </a:p>
          <a:p>
            <a:pPr algn="r"/>
            <a:r>
              <a:rPr lang="sk-SK" dirty="0"/>
              <a:t>Erika </a:t>
            </a:r>
            <a:r>
              <a:rPr lang="sk-SK" dirty="0" err="1"/>
              <a:t>buffová</a:t>
            </a:r>
            <a:r>
              <a:rPr lang="sk-SK" dirty="0"/>
              <a:t>, 3aib</a:t>
            </a:r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URI</a:t>
            </a:r>
            <a:r>
              <a:rPr lang="sk-SK" sz="2800" dirty="0"/>
              <a:t> (</a:t>
            </a:r>
            <a:r>
              <a:rPr lang="sk-SK" sz="2800" dirty="0" err="1"/>
              <a:t>uniform</a:t>
            </a:r>
            <a:r>
              <a:rPr lang="sk-SK" sz="2800" dirty="0"/>
              <a:t> </a:t>
            </a:r>
            <a:r>
              <a:rPr lang="sk-SK" sz="2800" dirty="0" err="1"/>
              <a:t>resource</a:t>
            </a:r>
            <a:r>
              <a:rPr lang="sk-SK" sz="2800" dirty="0"/>
              <a:t> </a:t>
            </a:r>
            <a:r>
              <a:rPr lang="sk-SK" sz="2800" dirty="0" err="1"/>
              <a:t>identifier</a:t>
            </a:r>
            <a:r>
              <a:rPr lang="sk-SK" sz="2800" dirty="0"/>
              <a:t>)</a:t>
            </a:r>
            <a:r>
              <a:rPr lang="sk-SK" dirty="0"/>
              <a:t> schéma</a:t>
            </a:r>
            <a:endParaRPr lang="sk-SK" dirty="0">
              <a:solidFill>
                <a:srgbClr val="404040"/>
              </a:solidFill>
              <a:latin typeface="Calibri Light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sk-SK" dirty="0"/>
              <a:t>Klienti podporujú v rôznej miere</a:t>
            </a:r>
          </a:p>
          <a:p>
            <a:r>
              <a:rPr lang="sk-SK" dirty="0"/>
              <a:t>Serveri vracajú v žiadostiach a naväzujú na referencie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Príklad :</a:t>
            </a:r>
          </a:p>
        </p:txBody>
      </p:sp>
      <p:pic>
        <p:nvPicPr>
          <p:cNvPr id="4" name="Obrázok 4" descr="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597" y="3134360"/>
            <a:ext cx="9189298" cy="944637"/>
          </a:xfrm>
          <a:prstGeom prst="rect">
            <a:avLst/>
          </a:prstGeom>
        </p:spPr>
      </p:pic>
      <p:pic>
        <p:nvPicPr>
          <p:cNvPr id="6" name="Obrázok 6" descr="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0079" y="4600575"/>
            <a:ext cx="7738155" cy="34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548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366246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je to ?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sk-SK" dirty="0"/>
              <a:t>Protokol pre ukladanie a prístup dát na adresárovom serveri.</a:t>
            </a:r>
          </a:p>
          <a:p>
            <a:r>
              <a:rPr lang="sk-SK" dirty="0"/>
              <a:t>Položky v stromovej štruktúre</a:t>
            </a:r>
          </a:p>
          <a:p>
            <a:endParaRPr lang="sk-SK" dirty="0"/>
          </a:p>
          <a:p>
            <a:r>
              <a:rPr lang="sk-SK" dirty="0"/>
              <a:t>Vhodný pre udržiavanie adresárov a </a:t>
            </a:r>
          </a:p>
          <a:p>
            <a:r>
              <a:rPr lang="sk-SK" dirty="0"/>
              <a:t>prácu s informáciami o užívateľoch</a:t>
            </a:r>
            <a:endParaRPr lang="sk-SK" dirty="0">
              <a:solidFill>
                <a:schemeClr val="tx1"/>
              </a:solidFill>
            </a:endParaRPr>
          </a:p>
          <a:p>
            <a:endParaRPr lang="sk-SK" dirty="0"/>
          </a:p>
          <a:p>
            <a:r>
              <a:rPr lang="sk-SK" dirty="0"/>
              <a:t>Založený na doporučení X.500</a:t>
            </a:r>
          </a:p>
          <a:p>
            <a:endParaRPr lang="sk-SK" dirty="0"/>
          </a:p>
          <a:p>
            <a:r>
              <a:rPr lang="sk-SK" dirty="0"/>
              <a:t>Odľahčená verzia</a:t>
            </a:r>
          </a:p>
        </p:txBody>
      </p:sp>
      <p:pic>
        <p:nvPicPr>
          <p:cNvPr id="4" name="Obrázok 4" descr="intro_dctre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950" y="1922926"/>
            <a:ext cx="6362531" cy="399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9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Adresárový server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sk-SK" dirty="0"/>
              <a:t>Umožňuje uchovávanie rôznych typov dát, ktoré nevyžadujú časté aktualizácie</a:t>
            </a:r>
          </a:p>
          <a:p>
            <a:r>
              <a:rPr lang="sk-SK" dirty="0"/>
              <a:t>Nepodporuje zložité operácie a kontrolu referenčnej integrity</a:t>
            </a:r>
          </a:p>
          <a:p>
            <a:endParaRPr lang="sk-SK" dirty="0"/>
          </a:p>
          <a:p>
            <a:r>
              <a:rPr lang="sk-SK" dirty="0"/>
              <a:t>Umožňuje spravovať informácie centrálne, oddelene od aplikácie</a:t>
            </a:r>
          </a:p>
          <a:p>
            <a:endParaRPr lang="sk-SK" dirty="0"/>
          </a:p>
          <a:p>
            <a:r>
              <a:rPr lang="sk-SK" dirty="0"/>
              <a:t>Umožnená tvorba vlastných schém a objektových tried</a:t>
            </a:r>
          </a:p>
        </p:txBody>
      </p:sp>
    </p:spTree>
    <p:extLst>
      <p:ext uri="{BB962C8B-B14F-4D97-AF65-F5344CB8AC3E}">
        <p14:creationId xmlns:p14="http://schemas.microsoft.com/office/powerpoint/2010/main" val="96728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Informačný model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sk-SK" dirty="0"/>
              <a:t>Definovať dátové typy a informácie, ktoré je možné ukladať</a:t>
            </a:r>
          </a:p>
          <a:p>
            <a:r>
              <a:rPr lang="sk-SK" dirty="0"/>
              <a:t>Záznam (súhrn atribútov) : meno-hodnota</a:t>
            </a:r>
          </a:p>
          <a:p>
            <a:r>
              <a:rPr lang="sk-SK" dirty="0"/>
              <a:t>Schéma : súbor povolených objektových tried a k ním patriace atribúty</a:t>
            </a:r>
          </a:p>
          <a:p>
            <a:r>
              <a:rPr lang="sk-SK" dirty="0"/>
              <a:t>Záznam - inštancia triedy</a:t>
            </a:r>
          </a:p>
        </p:txBody>
      </p:sp>
      <p:pic>
        <p:nvPicPr>
          <p:cNvPr id="4" name="Obrázok 4" descr="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63" y="3857246"/>
            <a:ext cx="6149861" cy="1277399"/>
          </a:xfrm>
          <a:prstGeom prst="rect">
            <a:avLst/>
          </a:prstGeom>
        </p:spPr>
      </p:pic>
      <p:pic>
        <p:nvPicPr>
          <p:cNvPr id="6" name="Obrázok 6" descr="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9283" y="5334000"/>
            <a:ext cx="7138609" cy="83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64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Menný model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sk-SK" dirty="0"/>
              <a:t>Definovať spôsob organizácie dát v adresári a ako sa na nich odkazovať</a:t>
            </a:r>
          </a:p>
          <a:p>
            <a:r>
              <a:rPr lang="sk-SK" dirty="0"/>
              <a:t>Záznam identifikovateľný pomocou : 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rozlišovacieho mena (DN) - závislé na  zvolenom sufixe a polohe záznamu v adr. strome</a:t>
            </a:r>
            <a:endParaRPr lang="sk-SK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sk-SK" dirty="0"/>
              <a:t>relatívneho rozlišovacie mena (RDN) - meno + hodnota atribútu</a:t>
            </a:r>
          </a:p>
          <a:p>
            <a:pPr marL="457200" indent="-457200">
              <a:buFont typeface="+mj-lt"/>
              <a:buAutoNum type="arabicPeriod"/>
            </a:pPr>
            <a:endParaRPr lang="sk-SK" dirty="0"/>
          </a:p>
          <a:p>
            <a:r>
              <a:rPr lang="sk-SK" dirty="0"/>
              <a:t>K záznamu pomocou cesty</a:t>
            </a:r>
          </a:p>
          <a:p>
            <a:r>
              <a:rPr lang="sk-SK" dirty="0"/>
              <a:t>Cesta : synonymum pre DN</a:t>
            </a:r>
          </a:p>
          <a:p>
            <a:r>
              <a:rPr lang="sk-SK" dirty="0"/>
              <a:t>Sufix : časť DN, spoločná pre všetky záznamy</a:t>
            </a:r>
          </a:p>
          <a:p>
            <a:r>
              <a:rPr lang="sk-SK" dirty="0"/>
              <a:t>Pri tvorbe DN postupujeme "zdola-hore"</a:t>
            </a:r>
          </a:p>
        </p:txBody>
      </p:sp>
      <p:pic>
        <p:nvPicPr>
          <p:cNvPr id="4" name="Obrázok 4" descr="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6664" y="4933950"/>
            <a:ext cx="4734359" cy="404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59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Funkčný model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sk-SK" dirty="0"/>
              <a:t>Umožňuje pomocou základných operácií manipulovať a pristupovať k záznamom, a meniť, či zisťovať ich stav</a:t>
            </a:r>
          </a:p>
          <a:p>
            <a:r>
              <a:rPr lang="sk-SK" dirty="0"/>
              <a:t>Autentizačné operácie : </a:t>
            </a:r>
          </a:p>
          <a:p>
            <a:pPr marL="0" indent="0">
              <a:buNone/>
            </a:pPr>
            <a:r>
              <a:rPr lang="sk-SK" dirty="0"/>
              <a:t>         prihlásenie(</a:t>
            </a:r>
            <a:r>
              <a:rPr lang="sk-SK" dirty="0" err="1"/>
              <a:t>bind</a:t>
            </a:r>
            <a:r>
              <a:rPr lang="sk-SK" dirty="0"/>
              <a:t>)</a:t>
            </a:r>
            <a:endParaRPr lang="sk-SK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dirty="0"/>
              <a:t>         odhlásenie (</a:t>
            </a:r>
            <a:r>
              <a:rPr lang="sk-SK" dirty="0" err="1"/>
              <a:t>unbind</a:t>
            </a:r>
            <a:r>
              <a:rPr lang="sk-SK" dirty="0"/>
              <a:t>) užívateľa </a:t>
            </a:r>
            <a:endParaRPr lang="sk-SK" sz="1800" dirty="0">
              <a:solidFill>
                <a:schemeClr val="tx1"/>
              </a:solidFill>
            </a:endParaRPr>
          </a:p>
          <a:p>
            <a:r>
              <a:rPr lang="sk-SK" dirty="0"/>
              <a:t>Aktualizačné a odkazovacie operácie : </a:t>
            </a:r>
            <a:endParaRPr lang="sk-SK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dirty="0"/>
              <a:t>         vyhľadávanie (</a:t>
            </a:r>
            <a:r>
              <a:rPr lang="sk-SK" dirty="0" err="1"/>
              <a:t>search</a:t>
            </a:r>
            <a:r>
              <a:rPr lang="sk-SK" dirty="0"/>
              <a:t>) </a:t>
            </a:r>
            <a:endParaRPr lang="sk-SK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dirty="0"/>
              <a:t>         pridávanie (</a:t>
            </a:r>
            <a:r>
              <a:rPr lang="sk-SK" dirty="0" err="1"/>
              <a:t>add</a:t>
            </a:r>
            <a:r>
              <a:rPr lang="sk-SK" dirty="0"/>
              <a:t>) &amp; vymazanie (</a:t>
            </a:r>
            <a:r>
              <a:rPr lang="sk-SK" dirty="0" err="1"/>
              <a:t>delete</a:t>
            </a:r>
            <a:r>
              <a:rPr lang="sk-SK" dirty="0"/>
              <a:t>)</a:t>
            </a:r>
            <a:endParaRPr lang="sk-SK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dirty="0"/>
              <a:t>         porovnanie (</a:t>
            </a:r>
            <a:r>
              <a:rPr lang="sk-SK" dirty="0" err="1"/>
              <a:t>compare</a:t>
            </a:r>
            <a:r>
              <a:rPr lang="sk-SK" dirty="0"/>
              <a:t>) &amp; modifikácia (</a:t>
            </a:r>
            <a:r>
              <a:rPr lang="sk-SK" dirty="0" err="1"/>
              <a:t>modify</a:t>
            </a:r>
            <a:r>
              <a:rPr lang="sk-SK" dirty="0"/>
              <a:t>)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122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Bezpečnostný model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sk-SK" dirty="0"/>
              <a:t>Zabránenie prístupu neoprávnenej osoby k informáciám v adresári</a:t>
            </a:r>
          </a:p>
          <a:p>
            <a:endParaRPr lang="sk-SK" dirty="0"/>
          </a:p>
          <a:p>
            <a:r>
              <a:rPr lang="sk-SK" dirty="0"/>
              <a:t>Tvorený z dvoch častí :</a:t>
            </a:r>
          </a:p>
          <a:p>
            <a:pPr marL="0" indent="0">
              <a:buNone/>
            </a:pPr>
            <a:r>
              <a:rPr lang="sk-SK" dirty="0"/>
              <a:t>       1. Autentizácia</a:t>
            </a:r>
          </a:p>
          <a:p>
            <a:pPr marL="0" indent="0">
              <a:buNone/>
            </a:pPr>
            <a:r>
              <a:rPr lang="sk-SK" dirty="0"/>
              <a:t>       2. Autorizácia</a:t>
            </a:r>
          </a:p>
        </p:txBody>
      </p:sp>
    </p:spTree>
    <p:extLst>
      <p:ext uri="{BB962C8B-B14F-4D97-AF65-F5344CB8AC3E}">
        <p14:creationId xmlns:p14="http://schemas.microsoft.com/office/powerpoint/2010/main" val="3696667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Bezpečnostný model - Autentizácia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sk-SK" dirty="0">
                <a:solidFill>
                  <a:srgbClr val="404040"/>
                </a:solidFill>
                <a:latin typeface="Calibri"/>
              </a:rPr>
              <a:t>Overenie identity užívateľa</a:t>
            </a:r>
          </a:p>
          <a:p>
            <a:r>
              <a:rPr lang="sk-SK" dirty="0">
                <a:solidFill>
                  <a:srgbClr val="404040"/>
                </a:solidFill>
                <a:latin typeface="Calibri"/>
              </a:rPr>
              <a:t>Spôsoby :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>
                <a:solidFill>
                  <a:srgbClr val="404040"/>
                </a:solidFill>
                <a:latin typeface="Calibri"/>
              </a:rPr>
              <a:t>anonymná autentizácia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>
                <a:solidFill>
                  <a:srgbClr val="404040"/>
                </a:solidFill>
                <a:latin typeface="Calibri"/>
              </a:rPr>
              <a:t>Jednoduchá autentizácia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>
                <a:solidFill>
                  <a:srgbClr val="404040"/>
                </a:solidFill>
                <a:latin typeface="Calibri"/>
              </a:rPr>
              <a:t>Proxy autentizácia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>
                <a:solidFill>
                  <a:srgbClr val="404040"/>
                </a:solidFill>
                <a:latin typeface="Calibri"/>
              </a:rPr>
              <a:t>PKI autentizácia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>
                <a:solidFill>
                  <a:srgbClr val="404040"/>
                </a:solidFill>
                <a:latin typeface="Calibri"/>
              </a:rPr>
              <a:t>SASL mechanizmus</a:t>
            </a:r>
          </a:p>
          <a:p>
            <a:pPr marL="457200" indent="-457200">
              <a:buFont typeface="+mj-lt"/>
              <a:buAutoNum type="arabicPeriod"/>
            </a:pPr>
            <a:endParaRPr lang="sk-SK" dirty="0">
              <a:solidFill>
                <a:srgbClr val="404040"/>
              </a:solidFill>
              <a:latin typeface="Calibri"/>
            </a:endParaRPr>
          </a:p>
          <a:p>
            <a:endParaRPr lang="sk-SK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sk-SK" dirty="0"/>
              <a:t>Autentizácia správcu celého adresára definovaná v konfiguračnom súbore (+heslo)</a:t>
            </a:r>
          </a:p>
          <a:p>
            <a:endParaRPr lang="sk-SK" dirty="0"/>
          </a:p>
          <a:p>
            <a:r>
              <a:rPr lang="sk-SK" dirty="0"/>
              <a:t>Šifrovanie hesiel</a:t>
            </a:r>
          </a:p>
          <a:p>
            <a:endParaRPr lang="sk-SK" dirty="0"/>
          </a:p>
          <a:p>
            <a:r>
              <a:rPr lang="sk-SK" dirty="0">
                <a:solidFill>
                  <a:srgbClr val="404040"/>
                </a:solidFill>
                <a:latin typeface="Calibri"/>
              </a:rPr>
              <a:t>Ak nie je nutná autentizácia, záleží na nastavení prístupových práv, môže sa využiť anonymná autentizácia.</a:t>
            </a:r>
          </a:p>
        </p:txBody>
      </p:sp>
    </p:spTree>
    <p:extLst>
      <p:ext uri="{BB962C8B-B14F-4D97-AF65-F5344CB8AC3E}">
        <p14:creationId xmlns:p14="http://schemas.microsoft.com/office/powerpoint/2010/main" val="339914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Bezpečnostný model - Autorizácia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sk-SK" dirty="0">
                <a:solidFill>
                  <a:srgbClr val="404040"/>
                </a:solidFill>
              </a:rPr>
              <a:t>Súvisí s mechanizmom autentizácie a nastupuje po jej úspešnom ukončení</a:t>
            </a:r>
          </a:p>
          <a:p>
            <a:r>
              <a:rPr lang="sk-SK" dirty="0">
                <a:solidFill>
                  <a:srgbClr val="404040"/>
                </a:solidFill>
                <a:latin typeface="Calibri"/>
              </a:rPr>
              <a:t>Autentizovaný užívateľ má prístup len k dátam a operáciám, pre ktoré má oprávnenia</a:t>
            </a:r>
          </a:p>
          <a:p>
            <a:endParaRPr lang="sk-SK" dirty="0">
              <a:solidFill>
                <a:srgbClr val="404040"/>
              </a:solidFill>
              <a:latin typeface="Calibri"/>
            </a:endParaRPr>
          </a:p>
          <a:p>
            <a:r>
              <a:rPr lang="sk-SK" dirty="0">
                <a:solidFill>
                  <a:srgbClr val="404040"/>
                </a:solidFill>
                <a:latin typeface="Calibri"/>
              </a:rPr>
              <a:t>Prístupové práva je možné nastaviť až na úrovní atribútov :</a:t>
            </a:r>
          </a:p>
        </p:txBody>
      </p:sp>
      <p:pic>
        <p:nvPicPr>
          <p:cNvPr id="4" name="Obrázok 4" descr="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201" y="3810000"/>
            <a:ext cx="4574978" cy="1959383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6356410" y="2971800"/>
            <a:ext cx="2743200" cy="258532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sk-SK" dirty="0"/>
          </a:p>
          <a:p>
            <a:pPr algn="ctr"/>
            <a:r>
              <a:rPr lang="sk-SK" dirty="0" err="1">
                <a:solidFill>
                  <a:srgbClr val="000000"/>
                </a:solidFill>
                <a:latin typeface="Calibri"/>
              </a:rPr>
              <a:t>Read</a:t>
            </a:r>
          </a:p>
          <a:p>
            <a:pPr algn="ctr"/>
            <a:endParaRPr lang="sk-SK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sk-SK" dirty="0" err="1">
                <a:solidFill>
                  <a:srgbClr val="000000"/>
                </a:solidFill>
                <a:latin typeface="Calibri"/>
              </a:rPr>
              <a:t>Write</a:t>
            </a:r>
          </a:p>
          <a:p>
            <a:pPr algn="ctr"/>
            <a:endParaRPr lang="sk-SK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sk-SK" dirty="0" err="1">
                <a:solidFill>
                  <a:srgbClr val="000000"/>
                </a:solidFill>
                <a:latin typeface="Calibri"/>
              </a:rPr>
              <a:t>None</a:t>
            </a:r>
          </a:p>
          <a:p>
            <a:pPr algn="ctr"/>
            <a:endParaRPr lang="sk-SK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sk-SK" dirty="0" err="1">
                <a:solidFill>
                  <a:srgbClr val="000000"/>
                </a:solidFill>
                <a:latin typeface="Calibri"/>
              </a:rPr>
              <a:t>Compare</a:t>
            </a:r>
            <a:endParaRPr lang="sk-SK" dirty="0">
              <a:solidFill>
                <a:srgbClr val="000000"/>
              </a:solidFill>
              <a:latin typeface="Calibri"/>
            </a:endParaRPr>
          </a:p>
          <a:p>
            <a:pPr algn="ctr"/>
            <a:r>
              <a:rPr lang="sk-SK" dirty="0">
                <a:solidFill>
                  <a:srgbClr val="000000"/>
                </a:solidFill>
                <a:latin typeface="Calibri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614170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a">
  <a:themeElements>
    <a:clrScheme name="Retrospektív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ktí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0</Words>
  <Application>Microsoft Office PowerPoint</Application>
  <PresentationFormat>Širokouhlá</PresentationFormat>
  <Paragraphs>0</Paragraphs>
  <Slides>11</Slides>
  <Notes>11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Retrospektíva</vt:lpstr>
      <vt:lpstr>LDAP – Lightweight Directory Access Protokol</vt:lpstr>
      <vt:lpstr>Čo je to ?</vt:lpstr>
      <vt:lpstr>Adresárový server</vt:lpstr>
      <vt:lpstr>Informačný model</vt:lpstr>
      <vt:lpstr>Menný model</vt:lpstr>
      <vt:lpstr>Funkčný model</vt:lpstr>
      <vt:lpstr>Bezpečnostný model</vt:lpstr>
      <vt:lpstr>Bezpečnostný model - Autentizácia</vt:lpstr>
      <vt:lpstr>Bezpečnostný model - Autorizácia</vt:lpstr>
      <vt:lpstr>URI (uniform resource identifier) schéma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LDAP – Lightweight Directory Access Protokol</dc:title>
  <dc:creator/>
  <cp:lastModifiedBy/>
  <cp:revision>4</cp:revision>
  <dcterms:created xsi:type="dcterms:W3CDTF">2012-08-15T23:32:20Z</dcterms:created>
  <dcterms:modified xsi:type="dcterms:W3CDTF">2017-03-27T16:33:33Z</dcterms:modified>
</cp:coreProperties>
</file>