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79" d="100"/>
          <a:sy n="79" d="100"/>
        </p:scale>
        <p:origin x="12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BEFBAEC9-D5F1-41A7-B112-8F8374CDD21E}" type="datetime1">
              <a:rPr lang="sk-SK" smtClean="0"/>
              <a:t>22.2.2017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06834459-7356-44BF-850D-8B30C4FB3B6B}" type="slidenum">
              <a:rPr lang="sk-SK"/>
              <a:t>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443E001B-12BF-45F8-B9B6-9ABCB734E86E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0A3C37BE-C303-496D-B5CD-85F2937540F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dirty="0">
                <a:cs typeface="Arial" pitchFamily="34" charset="0"/>
              </a:rPr>
              <a:t>POZNÁMKA: </a:t>
            </a:r>
            <a:r>
              <a:rPr lang="sk-SK" sz="1200" dirty="0">
                <a:cs typeface="Arial" pitchFamily="34" charset="0"/>
              </a:rPr>
              <a:t>Chcete mať iný obrázok na tejto snímke? Vyberte obrázok a odstráňte ho. Potom kliknutím na ikonu Obrázky v zástupnom symbole vložte vlastný obrázok.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sk-SK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75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sk-SK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8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sk-SK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41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sk-SK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59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sk-SK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67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sk-SK" sz="4400" cap="all" baseline="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sk-SK" sz="1800"/>
            </a:lvl1pPr>
            <a:lvl2pPr marL="457200" indent="0" algn="ctr" latinLnBrk="0">
              <a:buNone/>
              <a:defRPr lang="sk-SK" sz="2000"/>
            </a:lvl2pPr>
            <a:lvl3pPr marL="914400" indent="0" algn="ctr" latinLnBrk="0">
              <a:buNone/>
              <a:defRPr lang="sk-SK" sz="1800"/>
            </a:lvl3pPr>
            <a:lvl4pPr marL="1371600" indent="0" algn="ctr" latinLnBrk="0">
              <a:buNone/>
              <a:defRPr lang="sk-SK" sz="1600"/>
            </a:lvl4pPr>
            <a:lvl5pPr marL="1828800" indent="0" algn="ctr" latinLnBrk="0">
              <a:buNone/>
              <a:defRPr lang="sk-SK" sz="1600"/>
            </a:lvl5pPr>
            <a:lvl6pPr marL="2286000" indent="0" algn="ctr" latinLnBrk="0">
              <a:buNone/>
              <a:defRPr lang="sk-SK" sz="1600"/>
            </a:lvl6pPr>
            <a:lvl7pPr marL="2743200" indent="0" algn="ctr" latinLnBrk="0">
              <a:buNone/>
              <a:defRPr lang="sk-SK" sz="1600"/>
            </a:lvl7pPr>
            <a:lvl8pPr marL="3200400" indent="0" algn="ctr" latinLnBrk="0">
              <a:buNone/>
              <a:defRPr lang="sk-SK" sz="1600"/>
            </a:lvl8pPr>
            <a:lvl9pPr marL="3657600" indent="0" algn="ctr" latinLnBrk="0">
              <a:buNone/>
              <a:defRPr lang="sk-SK" sz="1600"/>
            </a:lvl9pPr>
          </a:lstStyle>
          <a:p>
            <a:r>
              <a:rPr lang="sk-SK" dirty="0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90BE1-6008-4FBF-B21C-6A2805395A5C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sk-SK" sz="32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sk-SK" sz="2000"/>
            </a:lvl1pPr>
            <a:lvl2pPr marL="457200" indent="0" latinLnBrk="0">
              <a:buNone/>
              <a:defRPr lang="sk-SK" sz="2800"/>
            </a:lvl2pPr>
            <a:lvl3pPr marL="914400" indent="0" latinLnBrk="0">
              <a:buNone/>
              <a:defRPr lang="sk-SK" sz="2400"/>
            </a:lvl3pPr>
            <a:lvl4pPr marL="1371600" indent="0" latinLnBrk="0">
              <a:buNone/>
              <a:defRPr lang="sk-SK" sz="2000"/>
            </a:lvl4pPr>
            <a:lvl5pPr marL="1828800" indent="0" latinLnBrk="0">
              <a:buNone/>
              <a:defRPr lang="sk-SK" sz="2000"/>
            </a:lvl5pPr>
            <a:lvl6pPr marL="2286000" indent="0" latinLnBrk="0">
              <a:buNone/>
              <a:defRPr lang="sk-SK" sz="2000"/>
            </a:lvl6pPr>
            <a:lvl7pPr marL="2743200" indent="0" latinLnBrk="0">
              <a:buNone/>
              <a:defRPr lang="sk-SK" sz="2000"/>
            </a:lvl7pPr>
            <a:lvl8pPr marL="3200400" indent="0" latinLnBrk="0">
              <a:buNone/>
              <a:defRPr lang="sk-SK" sz="2000"/>
            </a:lvl8pPr>
            <a:lvl9pPr marL="3657600" indent="0" latinLnBrk="0">
              <a:buNone/>
              <a:defRPr lang="sk-SK"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sk-SK" sz="1800"/>
            </a:lvl1pPr>
            <a:lvl2pPr marL="457200" indent="0" latinLnBrk="0">
              <a:buNone/>
              <a:defRPr lang="sk-SK" sz="1400"/>
            </a:lvl2pPr>
            <a:lvl3pPr marL="914400" indent="0" latinLnBrk="0">
              <a:buNone/>
              <a:defRPr lang="sk-SK" sz="1200"/>
            </a:lvl3pPr>
            <a:lvl4pPr marL="1371600" indent="0" latinLnBrk="0">
              <a:buNone/>
              <a:defRPr lang="sk-SK" sz="1000"/>
            </a:lvl4pPr>
            <a:lvl5pPr marL="1828800" indent="0" latinLnBrk="0">
              <a:buNone/>
              <a:defRPr lang="sk-SK" sz="1000"/>
            </a:lvl5pPr>
            <a:lvl6pPr marL="2286000" indent="0" latinLnBrk="0">
              <a:buNone/>
              <a:defRPr lang="sk-SK" sz="1000"/>
            </a:lvl6pPr>
            <a:lvl7pPr marL="2743200" indent="0" latinLnBrk="0">
              <a:buNone/>
              <a:defRPr lang="sk-SK" sz="1000"/>
            </a:lvl7pPr>
            <a:lvl8pPr marL="3200400" indent="0" latinLnBrk="0">
              <a:buNone/>
              <a:defRPr lang="sk-SK" sz="1000"/>
            </a:lvl8pPr>
            <a:lvl9pPr marL="3657600" indent="0" latinLnBrk="0">
              <a:buNone/>
              <a:defRPr lang="sk-SK" sz="1000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018429-9A0E-4F70-B8EB-088DC6562E7E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515C5-7BDB-4EBA-BA2D-EC5E5A794C70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F1D60-D37D-403B-9626-0AF8EA575D99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riama spojnic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riama spojnic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51282-B407-4780-A15B-69F03B6EFC9D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riama spojnic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riama spojnic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riama spojnic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ĺž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sk-SK" sz="4400" cap="all" baseline="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sk-SK" sz="1800"/>
            </a:lvl1pPr>
            <a:lvl2pPr marL="457200" indent="0" algn="ctr" latinLnBrk="0">
              <a:buNone/>
              <a:defRPr lang="sk-SK" sz="2000"/>
            </a:lvl2pPr>
            <a:lvl3pPr marL="914400" indent="0" algn="ctr" latinLnBrk="0">
              <a:buNone/>
              <a:defRPr lang="sk-SK" sz="1800"/>
            </a:lvl3pPr>
            <a:lvl4pPr marL="1371600" indent="0" algn="ctr" latinLnBrk="0">
              <a:buNone/>
              <a:defRPr lang="sk-SK" sz="1600"/>
            </a:lvl4pPr>
            <a:lvl5pPr marL="1828800" indent="0" algn="ctr" latinLnBrk="0">
              <a:buNone/>
              <a:defRPr lang="sk-SK" sz="1600"/>
            </a:lvl5pPr>
            <a:lvl6pPr marL="2286000" indent="0" algn="ctr" latinLnBrk="0">
              <a:buNone/>
              <a:defRPr lang="sk-SK" sz="1600"/>
            </a:lvl6pPr>
            <a:lvl7pPr marL="2743200" indent="0" algn="ctr" latinLnBrk="0">
              <a:buNone/>
              <a:defRPr lang="sk-SK" sz="1600"/>
            </a:lvl7pPr>
            <a:lvl8pPr marL="3200400" indent="0" algn="ctr" latinLnBrk="0">
              <a:buNone/>
              <a:defRPr lang="sk-SK" sz="1600"/>
            </a:lvl8pPr>
            <a:lvl9pPr marL="3657600" indent="0" algn="ctr" latinLnBrk="0">
              <a:buNone/>
              <a:defRPr lang="sk-SK" sz="1600"/>
            </a:lvl9pPr>
          </a:lstStyle>
          <a:p>
            <a:r>
              <a:rPr lang="sk-SK" dirty="0"/>
              <a:t>Upravte štýl predlohy podnadpisov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a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sk-SK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riama spojnic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riama spojnic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ĺž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riama spojnic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riama spojnic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sk-SK" sz="4400" cap="all" baseline="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sk-SK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sk-S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sk-S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sk-S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BF053-F743-4CD1-A6B6-1F49973106E8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sk-SK"/>
            </a:lvl5pPr>
            <a:lvl6pPr latinLnBrk="0">
              <a:defRPr lang="sk-SK"/>
            </a:lvl6pPr>
            <a:lvl7pPr latinLnBrk="0">
              <a:defRPr lang="sk-SK"/>
            </a:lvl7pPr>
            <a:lvl8pPr latinLnBrk="0">
              <a:defRPr lang="sk-SK"/>
            </a:lvl8pPr>
            <a:lvl9pPr latinLnBrk="0">
              <a:defRPr lang="sk-SK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sk-SK"/>
            </a:lvl5pPr>
            <a:lvl6pPr latinLnBrk="0">
              <a:defRPr lang="sk-SK"/>
            </a:lvl6pPr>
            <a:lvl7pPr latinLnBrk="0">
              <a:defRPr lang="sk-SK"/>
            </a:lvl7pPr>
            <a:lvl8pPr latinLnBrk="0">
              <a:defRPr lang="sk-SK"/>
            </a:lvl8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DD58E-0D4A-4B8E-807F-88234AD5FD4B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sk-SK" sz="2400" b="1"/>
            </a:lvl1pPr>
            <a:lvl2pPr marL="457200" indent="0" latinLnBrk="0">
              <a:buNone/>
              <a:defRPr lang="sk-SK" sz="2000" b="1"/>
            </a:lvl2pPr>
            <a:lvl3pPr marL="914400" indent="0" latinLnBrk="0">
              <a:buNone/>
              <a:defRPr lang="sk-SK" sz="1800" b="1"/>
            </a:lvl3pPr>
            <a:lvl4pPr marL="1371600" indent="0" latinLnBrk="0">
              <a:buNone/>
              <a:defRPr lang="sk-SK" sz="1600" b="1"/>
            </a:lvl4pPr>
            <a:lvl5pPr marL="1828800" indent="0" latinLnBrk="0">
              <a:buNone/>
              <a:defRPr lang="sk-SK" sz="1600" b="1"/>
            </a:lvl5pPr>
            <a:lvl6pPr marL="2286000" indent="0" latinLnBrk="0">
              <a:buNone/>
              <a:defRPr lang="sk-SK" sz="1600" b="1"/>
            </a:lvl6pPr>
            <a:lvl7pPr marL="2743200" indent="0" latinLnBrk="0">
              <a:buNone/>
              <a:defRPr lang="sk-SK" sz="1600" b="1"/>
            </a:lvl7pPr>
            <a:lvl8pPr marL="3200400" indent="0" latinLnBrk="0">
              <a:buNone/>
              <a:defRPr lang="sk-SK" sz="1600" b="1"/>
            </a:lvl8pPr>
            <a:lvl9pPr marL="3657600" indent="0" latinLnBrk="0">
              <a:buNone/>
              <a:defRPr lang="sk-SK" sz="1600" b="1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sk-SK" sz="2400" b="1"/>
            </a:lvl1pPr>
            <a:lvl2pPr marL="457200" indent="0" latinLnBrk="0">
              <a:buNone/>
              <a:defRPr lang="sk-SK" sz="2000" b="1"/>
            </a:lvl2pPr>
            <a:lvl3pPr marL="914400" indent="0" latinLnBrk="0">
              <a:buNone/>
              <a:defRPr lang="sk-SK" sz="1800" b="1"/>
            </a:lvl3pPr>
            <a:lvl4pPr marL="1371600" indent="0" latinLnBrk="0">
              <a:buNone/>
              <a:defRPr lang="sk-SK" sz="1600" b="1"/>
            </a:lvl4pPr>
            <a:lvl5pPr marL="1828800" indent="0" latinLnBrk="0">
              <a:buNone/>
              <a:defRPr lang="sk-SK" sz="1600" b="1"/>
            </a:lvl5pPr>
            <a:lvl6pPr marL="2286000" indent="0" latinLnBrk="0">
              <a:buNone/>
              <a:defRPr lang="sk-SK" sz="1600" b="1"/>
            </a:lvl6pPr>
            <a:lvl7pPr marL="2743200" indent="0" latinLnBrk="0">
              <a:buNone/>
              <a:defRPr lang="sk-SK" sz="1600" b="1"/>
            </a:lvl7pPr>
            <a:lvl8pPr marL="3200400" indent="0" latinLnBrk="0">
              <a:buNone/>
              <a:defRPr lang="sk-SK" sz="1600" b="1"/>
            </a:lvl8pPr>
            <a:lvl9pPr marL="3657600" indent="0" latinLnBrk="0">
              <a:buNone/>
              <a:defRPr lang="sk-SK" sz="1600" b="1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1C9C-CF1A-4FBF-8A22-AC86A3D3B809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2D19E-9378-43E6-961D-A3016CB6052B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2FBB4-C6B8-4CA3-A91C-FDA474DBC6CA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sk-SK" sz="32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sk-SK" sz="2000"/>
            </a:lvl1pPr>
            <a:lvl2pPr latinLnBrk="0">
              <a:defRPr lang="sk-SK" sz="1600"/>
            </a:lvl2pPr>
            <a:lvl3pPr latinLnBrk="0">
              <a:defRPr lang="sk-SK" sz="1600"/>
            </a:lvl3pPr>
            <a:lvl4pPr latinLnBrk="0">
              <a:defRPr lang="sk-SK" sz="1400"/>
            </a:lvl4pPr>
            <a:lvl5pPr latinLnBrk="0">
              <a:defRPr lang="sk-SK" sz="1400"/>
            </a:lvl5pPr>
            <a:lvl6pPr latinLnBrk="0">
              <a:defRPr lang="sk-SK" sz="1400"/>
            </a:lvl6pPr>
            <a:lvl7pPr latinLnBrk="0">
              <a:defRPr lang="sk-SK" sz="1400"/>
            </a:lvl7pPr>
            <a:lvl8pPr latinLnBrk="0">
              <a:defRPr lang="sk-SK" sz="1400"/>
            </a:lvl8pPr>
            <a:lvl9pPr latinLnBrk="0">
              <a:defRPr lang="sk-SK" sz="1400"/>
            </a:lvl9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sk-SK" sz="1800"/>
            </a:lvl1pPr>
            <a:lvl2pPr marL="457200" indent="0" latinLnBrk="0">
              <a:buNone/>
              <a:defRPr lang="sk-SK" sz="1400"/>
            </a:lvl2pPr>
            <a:lvl3pPr marL="914400" indent="0" latinLnBrk="0">
              <a:buNone/>
              <a:defRPr lang="sk-SK" sz="1200"/>
            </a:lvl3pPr>
            <a:lvl4pPr marL="1371600" indent="0" latinLnBrk="0">
              <a:buNone/>
              <a:defRPr lang="sk-SK" sz="1000"/>
            </a:lvl4pPr>
            <a:lvl5pPr marL="1828800" indent="0" latinLnBrk="0">
              <a:buNone/>
              <a:defRPr lang="sk-SK" sz="1000"/>
            </a:lvl5pPr>
            <a:lvl6pPr marL="2286000" indent="0" latinLnBrk="0">
              <a:buNone/>
              <a:defRPr lang="sk-SK" sz="1000"/>
            </a:lvl6pPr>
            <a:lvl7pPr marL="2743200" indent="0" latinLnBrk="0">
              <a:buNone/>
              <a:defRPr lang="sk-SK" sz="1000"/>
            </a:lvl7pPr>
            <a:lvl8pPr marL="3200400" indent="0" latinLnBrk="0">
              <a:buNone/>
              <a:defRPr lang="sk-SK" sz="1000"/>
            </a:lvl8pPr>
            <a:lvl9pPr marL="3657600" indent="0" latinLnBrk="0">
              <a:buNone/>
              <a:defRPr lang="sk-SK" sz="1000"/>
            </a:lvl9pPr>
          </a:lstStyle>
          <a:p>
            <a:pPr lvl="0"/>
            <a:r>
              <a:rPr lang="sk-SK" dirty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B5D6C-F80A-476E-883C-500D105D5C13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  <a:p>
            <a:pPr lvl="5"/>
            <a:r>
              <a:rPr lang="sk-SK" dirty="0"/>
              <a:t>Šiesta úroveň</a:t>
            </a:r>
          </a:p>
          <a:p>
            <a:pPr lvl="6"/>
            <a:r>
              <a:rPr lang="sk-SK" dirty="0"/>
              <a:t>Siedma úroveň</a:t>
            </a:r>
          </a:p>
          <a:p>
            <a:pPr lvl="7"/>
            <a:r>
              <a:rPr lang="sk-SK" dirty="0"/>
              <a:t>Ôsma úroveň</a:t>
            </a:r>
          </a:p>
          <a:p>
            <a:pPr lvl="8"/>
            <a:r>
              <a:rPr lang="sk-SK" dirty="0"/>
              <a:t>Deviata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335EA04-E26B-4304-BAEB-CABF8577C184}" type="datetime1">
              <a:rPr lang="sk-SK" smtClean="0"/>
              <a:pPr/>
              <a:t>22.2.2017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sk-SK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pPr/>
              <a:t>‹#›</a:t>
            </a:fld>
            <a:endParaRPr lang="sk-SK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riama spojnic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riama spojnic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k-SK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sk-SK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sk-SK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gister.co.uk/2017/02/18/four_years_for_13m_spam_he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hehackernews.com/2017/02/zcoin-zerocoin-typo.html&#8203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gister.co.uk/2017/02/20/is_your_child_a_hacker_liverpudlian_parents_handed_cyber_checkli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register.co.uk/2017/02/20/android_auto_app_insecuri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post.com/data-stealing-malware-teamspy-resurfaces-in-spam-campaign/12382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register.co.uk/2017/02/21/russian_hackers_target_business_bank_transfe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gister.co.uk/2017/02/20/android_auto_app_insecuri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register.co.uk/2017/02/22/dutch_banking_industry_security_bad/&#8203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sk-SK" dirty="0">
                <a:solidFill>
                  <a:srgbClr val="514843"/>
                </a:solidFill>
                <a:latin typeface="Comic Sans MS"/>
              </a:rPr>
              <a:t>IT news </a:t>
            </a:r>
            <a:br>
              <a:rPr lang="sk-SK" dirty="0">
                <a:latin typeface="Plantagenet Cherokee"/>
              </a:rPr>
            </a:br>
            <a:r>
              <a:rPr lang="sk-SK" dirty="0">
                <a:solidFill>
                  <a:srgbClr val="514843"/>
                </a:solidFill>
                <a:latin typeface="Comic Sans MS"/>
              </a:rPr>
              <a:t>18.2. - 22.2 2017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104900" y="4511675"/>
            <a:ext cx="5734050" cy="38632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sk-SK" dirty="0">
                <a:solidFill>
                  <a:srgbClr val="514843"/>
                </a:solidFill>
                <a:latin typeface="Euphemia"/>
              </a:rPr>
              <a:t>Erika Buffová, 3AIb</a:t>
            </a:r>
          </a:p>
        </p:txBody>
      </p:sp>
      <p:pic>
        <p:nvPicPr>
          <p:cNvPr id="3" name="Zástupný objekt pre obrázok 2" descr="cyber-security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898" r="8898"/>
          <a:stretch>
            <a:fillRect/>
          </a:stretch>
        </p:blipFill>
        <p:spPr>
          <a:xfrm>
            <a:off x="6594475" y="1254125"/>
            <a:ext cx="5380403" cy="43448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18.2.2017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0" dirty="0">
                <a:hlinkClick r:id="rId3"/>
              </a:rPr>
              <a:t>https://www.theregister.co.uk/2017/02/18/four_years_for_13m_spam_heist/</a:t>
            </a:r>
            <a:endParaRPr lang="sk-SK" sz="2000" b="0" dirty="0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1104900" y="2543175"/>
            <a:ext cx="4919472" cy="374808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sk-SK" dirty="0"/>
              <a:t>Timothy Livingston, 31</a:t>
            </a:r>
          </a:p>
          <a:p>
            <a:r>
              <a:rPr lang="sk-SK" dirty="0"/>
              <a:t>Podvod v súvislosti s elektronickou poštou a krádežou identity</a:t>
            </a:r>
          </a:p>
          <a:p>
            <a:r>
              <a:rPr lang="sk-SK" dirty="0"/>
              <a:t>Prevádzkoval marketingovú spoločnosť A Whole Lot of Nothing LLC, ktorá sa špecializuje na hromadné odosielanie správ klientom </a:t>
            </a:r>
          </a:p>
          <a:p>
            <a:endParaRPr lang="sk-SK" dirty="0"/>
          </a:p>
          <a:p>
            <a:r>
              <a:rPr lang="sk-SK" dirty="0"/>
              <a:t>Zisk sa odhaduje na $1,35 m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0" dirty="0">
                <a:hlinkClick r:id="rId4"/>
              </a:rPr>
              <a:t>http://thehackernews.com/2017/02/zcoin-zerocoin-typo.html</a:t>
            </a:r>
            <a:endParaRPr lang="sk-SK" sz="2000" b="0" dirty="0">
              <a:solidFill>
                <a:srgbClr val="514843"/>
              </a:solidFill>
              <a:latin typeface="Euphemia"/>
              <a:hlinkClick r:id="rId4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66112" y="2543175"/>
            <a:ext cx="4919472" cy="374808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sk-SK" dirty="0"/>
              <a:t>Krádež 585 000 $</a:t>
            </a:r>
          </a:p>
          <a:p>
            <a:r>
              <a:rPr lang="sk-SK" dirty="0"/>
              <a:t>Zerocoin protokol bol navrhnutý pre pridávanie kryptografickej anonymity do Zcoin transakcie</a:t>
            </a:r>
          </a:p>
          <a:p>
            <a:endParaRPr lang="sk-SK" dirty="0"/>
          </a:p>
          <a:p>
            <a:r>
              <a:rPr lang="sk-SK" dirty="0"/>
              <a:t>Typografická chyba pomohla útočníkom ukradnúť 370 000 Zerocoins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3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20.2.2017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000" b="0" dirty="0">
                <a:hlinkClick r:id="rId3"/>
              </a:rPr>
              <a:t>https://www.theregister.co.uk/2017/02/20/is_your_child_a_hacker_liverpudlian_parents_handed_cyber_checklist/</a:t>
            </a:r>
            <a:endParaRPr lang="sk-SK" sz="1800" b="0" dirty="0">
              <a:solidFill>
                <a:srgbClr val="514843"/>
              </a:solidFill>
              <a:latin typeface="Euphemia"/>
              <a:hlinkClick r:id="rId3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k-SK" dirty="0">
                <a:solidFill>
                  <a:srgbClr val="514843"/>
                </a:solidFill>
                <a:latin typeface="Euphemia"/>
              </a:rPr>
              <a:t>Deti Liverpoolčanov hackeri?</a:t>
            </a:r>
          </a:p>
          <a:p>
            <a:r>
              <a:rPr lang="sk-SK" dirty="0">
                <a:solidFill>
                  <a:srgbClr val="514843"/>
                </a:solidFill>
                <a:latin typeface="Euphemia"/>
              </a:rPr>
              <a:t>Liverpool Echo publikoval zoznam potenciálnych varovaní pre rodičov, aby si overili, či ich dieťa sa náhodou nestáva hackerom</a:t>
            </a:r>
          </a:p>
          <a:p>
            <a:endParaRPr lang="sk-SK" dirty="0">
              <a:solidFill>
                <a:srgbClr val="514843"/>
              </a:solidFill>
              <a:latin typeface="Euphemia"/>
            </a:endParaRPr>
          </a:p>
          <a:p>
            <a:r>
              <a:rPr lang="sk-SK" dirty="0">
                <a:solidFill>
                  <a:srgbClr val="514843"/>
                </a:solidFill>
                <a:latin typeface="Euphemia"/>
              </a:rPr>
              <a:t>Ak áno, potrebná komunikácia a vysvetlenie kybernetického zločinu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0" dirty="0">
                <a:hlinkClick r:id="rId4"/>
              </a:rPr>
              <a:t>https://www.theregister.co.uk/2017/02/20/android_auto_app_insecurity/</a:t>
            </a:r>
            <a:endParaRPr lang="sk-SK" sz="1800" b="0" dirty="0">
              <a:solidFill>
                <a:srgbClr val="514843"/>
              </a:solidFill>
              <a:latin typeface="Euphemia"/>
              <a:hlinkClick r:id="rId4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k-SK" dirty="0"/>
              <a:t>Kasperského laboratórium skúmalo Android aplikácie pre kontrolovanie automobilu</a:t>
            </a:r>
          </a:p>
          <a:p>
            <a:r>
              <a:rPr lang="sk-SK" dirty="0"/>
              <a:t>Zoznam bezpečnostných otázok</a:t>
            </a:r>
          </a:p>
          <a:p>
            <a:r>
              <a:rPr lang="sk-SK" dirty="0"/>
              <a:t>Možnosť až ukradnutia vozidla</a:t>
            </a:r>
          </a:p>
          <a:p>
            <a:endParaRPr lang="sk-SK" dirty="0"/>
          </a:p>
          <a:p>
            <a:r>
              <a:rPr lang="sk-SK" dirty="0"/>
              <a:t>Očakávanie : výrobcovia automobilov musia ísť rovnakou cestou ako banky</a:t>
            </a:r>
          </a:p>
        </p:txBody>
      </p:sp>
    </p:spTree>
    <p:extLst>
      <p:ext uri="{BB962C8B-B14F-4D97-AF65-F5344CB8AC3E}">
        <p14:creationId xmlns:p14="http://schemas.microsoft.com/office/powerpoint/2010/main" val="35750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21.2.2017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000" b="0" dirty="0">
                <a:hlinkClick r:id="rId3"/>
              </a:rPr>
              <a:t>https://threatpost.com/data-stealing-malware-teamspy-resurfaces-in-spam-campaign/123820/</a:t>
            </a:r>
            <a:endParaRPr lang="sk-SK" sz="1800" b="0" dirty="0">
              <a:solidFill>
                <a:srgbClr val="514843"/>
              </a:solidFill>
              <a:latin typeface="Euphemia"/>
              <a:hlinkClick r:id="rId3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k-SK" dirty="0" err="1"/>
              <a:t>Teamspy</a:t>
            </a:r>
            <a:r>
              <a:rPr lang="sk-SK" dirty="0"/>
              <a:t> malware opäť na svete</a:t>
            </a:r>
          </a:p>
          <a:p>
            <a:r>
              <a:rPr lang="sk-SK" dirty="0"/>
              <a:t>Otvorenie .</a:t>
            </a:r>
            <a:r>
              <a:rPr lang="sk-SK" dirty="0" err="1"/>
              <a:t>zip</a:t>
            </a:r>
            <a:r>
              <a:rPr lang="sk-SK" dirty="0"/>
              <a:t> súboru, ktorý je zamaskovaný ako e-fax súbor</a:t>
            </a:r>
          </a:p>
          <a:p>
            <a:r>
              <a:rPr lang="sk-SK" dirty="0"/>
              <a:t>Automatické spustenie .</a:t>
            </a:r>
            <a:r>
              <a:rPr lang="sk-SK" dirty="0" err="1"/>
              <a:t>exe</a:t>
            </a:r>
            <a:r>
              <a:rPr lang="sk-SK" dirty="0"/>
              <a:t> súboru a malware je v počítači obete</a:t>
            </a:r>
          </a:p>
          <a:p>
            <a:endParaRPr lang="sk-SK" dirty="0"/>
          </a:p>
          <a:p>
            <a:r>
              <a:rPr lang="sk-SK" dirty="0"/>
              <a:t>DLL únos - mená a heslá</a:t>
            </a:r>
          </a:p>
          <a:p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k-SK" b="0" dirty="0">
                <a:hlinkClick r:id="rId4"/>
              </a:rPr>
              <a:t>https://www.theregister.co.uk/2017/02/21/russian_hackers_target_business_bank_transfers/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k-SK" dirty="0"/>
              <a:t>Skupina RTM rozvíja malware pre zameranie na </a:t>
            </a:r>
            <a:r>
              <a:rPr lang="sk-SK" dirty="0" err="1"/>
              <a:t>Remote</a:t>
            </a:r>
            <a:r>
              <a:rPr lang="sk-SK" dirty="0"/>
              <a:t> Banking </a:t>
            </a:r>
            <a:r>
              <a:rPr lang="sk-SK" dirty="0" err="1"/>
              <a:t>System</a:t>
            </a:r>
          </a:p>
          <a:p>
            <a:r>
              <a:rPr lang="sk-SK" dirty="0"/>
              <a:t>Umožnenie neustáleho sledovania bankových prevodov</a:t>
            </a:r>
          </a:p>
          <a:p>
            <a:endParaRPr lang="sk-SK" dirty="0"/>
          </a:p>
          <a:p>
            <a:r>
              <a:rPr lang="sk-SK" dirty="0"/>
              <a:t>Textové súbory útočník môže vylepšiť a tak ich prinútiť k inému bankovému prevodu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39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22.2.2017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k-SK" b="0" dirty="0">
                <a:hlinkClick r:id="rId3"/>
              </a:rPr>
              <a:t>https://www.theregister.co.uk/2017/02/22/have_a_site_with_domainmonster_not_anymore/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k-SK" dirty="0"/>
              <a:t>Únos web-</a:t>
            </a:r>
            <a:r>
              <a:rPr lang="sk-SK" dirty="0" err="1"/>
              <a:t>host</a:t>
            </a:r>
            <a:r>
              <a:rPr lang="sk-SK" dirty="0"/>
              <a:t> servera</a:t>
            </a:r>
          </a:p>
          <a:p>
            <a:r>
              <a:rPr lang="sk-SK" dirty="0"/>
              <a:t>Súbory index.php zmenené, domény a </a:t>
            </a:r>
            <a:r>
              <a:rPr lang="sk-SK" dirty="0" err="1"/>
              <a:t>sub</a:t>
            </a:r>
            <a:r>
              <a:rPr lang="sk-SK" dirty="0"/>
              <a:t>-domény prepísané behom niekoľkých sekúnd</a:t>
            </a:r>
          </a:p>
          <a:p>
            <a:endParaRPr lang="sk-SK" dirty="0"/>
          </a:p>
          <a:p>
            <a:r>
              <a:rPr lang="sk-SK" dirty="0"/>
              <a:t>Napadnutý server má IP :109.68.38.20 (</a:t>
            </a:r>
            <a:r>
              <a:rPr lang="sk-SK" dirty="0" err="1"/>
              <a:t>Mash</a:t>
            </a:r>
            <a:r>
              <a:rPr lang="sk-SK" dirty="0"/>
              <a:t> </a:t>
            </a:r>
            <a:r>
              <a:rPr lang="sk-SK" dirty="0" err="1"/>
              <a:t>Digital</a:t>
            </a:r>
            <a:r>
              <a:rPr lang="sk-SK" dirty="0"/>
              <a:t>)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0" dirty="0">
                <a:hlinkClick r:id="rId4"/>
              </a:rPr>
              <a:t>https://www.theregister.co.uk/2017/02/22/dutch_banking_industry_security_bad/</a:t>
            </a:r>
            <a:endParaRPr lang="sk-SK" sz="1050" b="0" dirty="0">
              <a:hlinkClick r:id="rId4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k-SK" dirty="0"/>
              <a:t>SIDN riešil, koľko bánk využíva DNSSEC protokol</a:t>
            </a:r>
          </a:p>
          <a:p>
            <a:endParaRPr lang="sk-SK" dirty="0"/>
          </a:p>
          <a:p>
            <a:r>
              <a:rPr lang="sk-SK" dirty="0"/>
              <a:t>Neskôr prešiel viac ako 7000 .</a:t>
            </a:r>
            <a:r>
              <a:rPr lang="sk-SK" dirty="0" err="1"/>
              <a:t>nl</a:t>
            </a:r>
            <a:r>
              <a:rPr lang="sk-SK" dirty="0"/>
              <a:t> stránok</a:t>
            </a:r>
          </a:p>
          <a:p>
            <a:r>
              <a:rPr lang="sk-SK" dirty="0"/>
              <a:t>Výsledok ? - 64% využíva bezpečnostný protokol</a:t>
            </a:r>
          </a:p>
        </p:txBody>
      </p:sp>
    </p:spTree>
    <p:extLst>
      <p:ext uri="{BB962C8B-B14F-4D97-AF65-F5344CB8AC3E}">
        <p14:creationId xmlns:p14="http://schemas.microsoft.com/office/powerpoint/2010/main" val="10355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800" dirty="0"/>
              <a:t>Ďakujem za pozornosť</a:t>
            </a:r>
            <a:endParaRPr lang="sk-SK" sz="2800" dirty="0">
              <a:solidFill>
                <a:srgbClr val="FFFFFF"/>
              </a:solidFill>
              <a:latin typeface="Plantagenet Cherokee"/>
            </a:endParaRPr>
          </a:p>
        </p:txBody>
      </p:sp>
    </p:spTree>
    <p:extLst>
      <p:ext uri="{BB962C8B-B14F-4D97-AF65-F5344CB8AC3E}">
        <p14:creationId xmlns:p14="http://schemas.microsoft.com/office/powerpoint/2010/main" val="10268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dborná literatú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149</Words>
  <Application>Microsoft Office PowerPoint</Application>
  <PresentationFormat>Širokouhlá</PresentationFormat>
  <Paragraphs>52</Paragraphs>
  <Slides>6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Odborná literatúra 16:9</vt:lpstr>
      <vt:lpstr>IT news  18.2. - 22.2 2017</vt:lpstr>
      <vt:lpstr>18.2.2017</vt:lpstr>
      <vt:lpstr>20.2.2017</vt:lpstr>
      <vt:lpstr>21.2.2017</vt:lpstr>
      <vt:lpstr>22.2.2017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Rozloženie nadpisu s obrázkom</dc:title>
  <cp:lastModifiedBy>Erik Sedliak</cp:lastModifiedBy>
  <cp:revision>5</cp:revision>
  <dcterms:created xsi:type="dcterms:W3CDTF">2013-04-05T19:49:59Z</dcterms:created>
  <dcterms:modified xsi:type="dcterms:W3CDTF">2017-02-22T17:04:02Z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