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39.png" ContentType="image/png"/>
  <Override PartName="/ppt/media/image38.jpeg" ContentType="image/jpeg"/>
  <Override PartName="/ppt/media/image33.png" ContentType="image/png"/>
  <Override PartName="/ppt/media/image32.png" ContentType="image/png"/>
  <Override PartName="/ppt/media/image31.jpeg" ContentType="image/jpeg"/>
  <Override PartName="/ppt/media/image30.png" ContentType="image/png"/>
  <Override PartName="/ppt/media/image29.jpeg" ContentType="image/jpeg"/>
  <Override PartName="/ppt/media/image27.png" ContentType="image/png"/>
  <Override PartName="/ppt/media/image26.jpeg" ContentType="image/jpeg"/>
  <Override PartName="/ppt/media/image34.jpeg" ContentType="image/jpeg"/>
  <Override PartName="/ppt/media/image24.png" ContentType="image/png"/>
  <Override PartName="/ppt/media/image23.png" ContentType="image/png"/>
  <Override PartName="/ppt/media/image25.png" ContentType="image/png"/>
  <Override PartName="/ppt/media/image8.jpeg" ContentType="image/jpeg"/>
  <Override PartName="/ppt/media/image17.png" ContentType="image/png"/>
  <Override PartName="/ppt/media/image7.jpeg" ContentType="image/jpeg"/>
  <Override PartName="/ppt/media/image37.png" ContentType="image/png"/>
  <Override PartName="/ppt/media/image2.png" ContentType="image/png"/>
  <Override PartName="/ppt/media/image35.png" ContentType="image/png"/>
  <Override PartName="/ppt/media/image9.jpeg" ContentType="image/jpeg"/>
  <Override PartName="/ppt/media/image5.png" ContentType="image/png"/>
  <Override PartName="/ppt/media/image10.jpeg" ContentType="image/jpeg"/>
  <Override PartName="/ppt/media/image22.jpeg" ContentType="image/jpeg"/>
  <Override PartName="/ppt/media/image41.png" ContentType="image/png"/>
  <Override PartName="/ppt/media/image16.jpeg" ContentType="image/jpeg"/>
  <Override PartName="/ppt/media/image1.jpeg" ContentType="image/jpeg"/>
  <Override PartName="/ppt/media/image28.png" ContentType="image/png"/>
  <Override PartName="/ppt/media/image18.jpeg" ContentType="image/jpeg"/>
  <Override PartName="/ppt/media/image36.jpeg" ContentType="image/jpeg"/>
  <Override PartName="/ppt/media/image11.jpeg" ContentType="image/jpeg"/>
  <Override PartName="/ppt/media/image42.jpeg" ContentType="image/jpeg"/>
  <Override PartName="/ppt/media/image12.jpeg" ContentType="image/jpeg"/>
  <Override PartName="/ppt/media/image19.png" ContentType="image/png"/>
  <Override PartName="/ppt/media/image43.jpeg" ContentType="image/jpeg"/>
  <Override PartName="/ppt/media/image13.jpeg" ContentType="image/jpeg"/>
  <Override PartName="/ppt/media/image15.jpeg" ContentType="image/jpeg"/>
  <Override PartName="/ppt/media/image4.jpeg" ContentType="image/jpeg"/>
  <Override PartName="/ppt/media/image3.png" ContentType="image/png"/>
  <Override PartName="/ppt/media/image20.jpeg" ContentType="image/jpeg"/>
  <Override PartName="/ppt/media/image40.jpeg" ContentType="image/jpeg"/>
  <Override PartName="/ppt/media/image6.png" ContentType="image/png"/>
  <Override PartName="/ppt/media/image14.jpeg" ContentType="image/jpeg"/>
  <Override PartName="/ppt/media/image2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340000" y="1912320"/>
            <a:ext cx="640080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61996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34000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5029200" y="1486080"/>
            <a:ext cx="1022400" cy="8157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5029200" y="1486080"/>
            <a:ext cx="1022400" cy="815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976320" y="619200"/>
            <a:ext cx="7772400" cy="381276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34000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61996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340000" y="1912320"/>
            <a:ext cx="640080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340000" y="1912320"/>
            <a:ext cx="640080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61996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234000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029200" y="1486080"/>
            <a:ext cx="1022400" cy="8157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5029200" y="1486080"/>
            <a:ext cx="1022400" cy="815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76320" y="619200"/>
            <a:ext cx="7772400" cy="3812760"/>
          </a:xfrm>
          <a:prstGeom prst="rect">
            <a:avLst/>
          </a:prstGeom>
        </p:spPr>
        <p:txBody>
          <a:bodyPr lIns="90000" rIns="90000" tIns="46800" bIns="4680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34000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81576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19960" y="191232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34000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19960" y="1486080"/>
            <a:ext cx="312336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340000" y="1912320"/>
            <a:ext cx="6400800" cy="388800"/>
          </a:xfrm>
          <a:prstGeom prst="rect">
            <a:avLst/>
          </a:prstGeom>
        </p:spPr>
        <p:txBody>
          <a:bodyPr lIns="0" rIns="0" tIns="0" bIns="0"/>
          <a:p>
            <a:pPr algn="r"/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46040" y="115560"/>
            <a:ext cx="8229600" cy="64908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1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5120" y="135108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>
              <a:buClr>
                <a:srgbClr val="000000"/>
              </a:buClr>
              <a:buFont typeface="Wingdings" charset="2"/>
              <a:buChar char="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600"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600"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057400" indent="-228600"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2057400" indent="-228600"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zh-CN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fld id="{E1624818-E753-4E4F-B893-D11DB019DEA7}" type="slidenum">
              <a:rPr b="0" lang="zh-CN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76320" y="619200"/>
            <a:ext cx="7772400" cy="8222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2340000" y="1486080"/>
            <a:ext cx="6400800" cy="81576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add Text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zh-CN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&lt;date/time&gt;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fld id="{6ACD4C70-1468-4491-8A8D-1DDA1120A419}" type="slidenum">
              <a:rPr b="0" lang="zh-CN" sz="1200" spc="-1" strike="noStrike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457200" algn="ctr"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914400" algn="ctr">
              <a:buClr>
                <a:srgbClr val="000000"/>
              </a:buClr>
              <a:buFont typeface="Wingdings" charset="2"/>
              <a:buChar char="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371600" algn="ctr">
              <a:buClr>
                <a:srgbClr val="000000"/>
              </a:buClr>
              <a:buFont typeface="Arial"/>
              <a:buChar char="–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1828800" algn="ctr">
              <a:buClr>
                <a:srgbClr val="000000"/>
              </a:buClr>
              <a:buFont typeface="Arial"/>
              <a:buChar char="»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1828800" algn="ctr">
              <a:buClr>
                <a:srgbClr val="000000"/>
              </a:buClr>
              <a:buFont typeface="Arial"/>
              <a:buChar char="»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1828800" algn="ctr">
              <a:buClr>
                <a:srgbClr val="000000"/>
              </a:buClr>
              <a:buFont typeface="Arial"/>
              <a:buChar char="»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976320" y="619200"/>
            <a:ext cx="7772400" cy="82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r>
              <a:rPr b="1" lang="sk-SK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Smart TV Forensics </a:t>
            </a:r>
            <a:r>
              <a:rPr b="1" lang="sk-SK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sk-SK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 Traces On Televisions</a:t>
            </a:r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2340000" y="1773360"/>
            <a:ext cx="6400800" cy="81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r"/>
            <a:r>
              <a:rPr b="0" lang="sk-SK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Vybrané kapitoly z bezpečnosti II.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/>
            <a:r>
              <a:rPr b="0" lang="sk-SK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Erika Buffová, 3AIb 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SquashFS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len pre čítanie systémových súborov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TV/DTV/etc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exportuje celý obsah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4" name="文本占位符 2" descr=""/>
          <p:cNvPicPr/>
          <p:nvPr/>
        </p:nvPicPr>
        <p:blipFill>
          <a:blip r:embed="rId2"/>
          <a:stretch/>
        </p:blipFill>
        <p:spPr>
          <a:xfrm>
            <a:off x="2268360" y="3933720"/>
            <a:ext cx="6513840" cy="21592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 eMMC chip oriented file system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736200" y="1352520"/>
            <a:ext cx="498780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vyrobený spoločnosťou Samsung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potrebné špecifikácie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GNU/LINUX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daný model na svoje procesory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7" name="文本占位符 2" descr=""/>
          <p:cNvPicPr/>
          <p:nvPr/>
        </p:nvPicPr>
        <p:blipFill>
          <a:blip r:embed="rId2"/>
          <a:stretch/>
        </p:blipFill>
        <p:spPr>
          <a:xfrm>
            <a:off x="2844720" y="1773360"/>
            <a:ext cx="5616720" cy="20556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U-boot legacy uImage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univerzálny zavádzač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komplexná podpora pre načítanie a správu zavádzacích obrazov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0" name="文本占位符 2" descr=""/>
          <p:cNvPicPr/>
          <p:nvPr/>
        </p:nvPicPr>
        <p:blipFill>
          <a:blip r:embed="rId2"/>
          <a:stretch/>
        </p:blipFill>
        <p:spPr>
          <a:xfrm>
            <a:off x="1260360" y="3213000"/>
            <a:ext cx="7321680" cy="12970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828360" y="1414440"/>
            <a:ext cx="338292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ff0000"/>
              </a:buClr>
              <a:buFont typeface="Calibri"/>
              <a:buAutoNum type="arabicPeriod"/>
            </a:pP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Systém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zobrazenie informácií o Smart TV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informácie uložené v niekoľkých súboroch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3" name="文本占位符 2" descr=""/>
          <p:cNvPicPr/>
          <p:nvPr/>
        </p:nvPicPr>
        <p:blipFill>
          <a:blip r:embed="rId2"/>
          <a:stretch/>
        </p:blipFill>
        <p:spPr>
          <a:xfrm>
            <a:off x="4429080" y="1270080"/>
            <a:ext cx="4438800" cy="271440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1116000" y="4076640"/>
            <a:ext cx="4925880" cy="13305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4"/>
          <a:stretch/>
        </p:blipFill>
        <p:spPr>
          <a:xfrm>
            <a:off x="3924360" y="5518080"/>
            <a:ext cx="4575240" cy="7333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755640" y="1269720"/>
            <a:ext cx="403848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 Informácie o sieti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8" name="文本占位符 2" descr=""/>
          <p:cNvPicPr/>
          <p:nvPr/>
        </p:nvPicPr>
        <p:blipFill>
          <a:blip r:embed="rId2"/>
          <a:stretch/>
        </p:blipFill>
        <p:spPr>
          <a:xfrm>
            <a:off x="3348000" y="1773360"/>
            <a:ext cx="5197680" cy="2317680"/>
          </a:xfrm>
          <a:prstGeom prst="rect">
            <a:avLst/>
          </a:prstGeom>
          <a:ln>
            <a:noFill/>
          </a:ln>
        </p:spPr>
      </p:pic>
      <p:pic>
        <p:nvPicPr>
          <p:cNvPr id="119" name="文本占位符 2" descr=""/>
          <p:cNvPicPr/>
          <p:nvPr/>
        </p:nvPicPr>
        <p:blipFill>
          <a:blip r:embed="rId3"/>
          <a:stretch/>
        </p:blipFill>
        <p:spPr>
          <a:xfrm>
            <a:off x="2052720" y="4294080"/>
            <a:ext cx="6626160" cy="22129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 Činnosť aplikácií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p24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podadresáre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>
              <a:buClr>
                <a:srgbClr val="000000"/>
              </a:buClr>
              <a:buFont typeface="Wingdings" charset="2"/>
              <a:buChar char="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>
              <a:buClr>
                <a:srgbClr val="000000"/>
              </a:buClr>
              <a:buFont typeface="Wingdings" charset="2"/>
              <a:buChar char="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文本占位符 2" descr=""/>
          <p:cNvPicPr/>
          <p:nvPr/>
        </p:nvPicPr>
        <p:blipFill>
          <a:blip r:embed="rId2"/>
          <a:stretch/>
        </p:blipFill>
        <p:spPr>
          <a:xfrm>
            <a:off x="3203640" y="2133720"/>
            <a:ext cx="5575320" cy="40003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 Webové prehľadávanie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SQLite databázy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tabuliek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文本占位符 2" descr=""/>
          <p:cNvPicPr/>
          <p:nvPr/>
        </p:nvPicPr>
        <p:blipFill>
          <a:blip r:embed="rId2"/>
          <a:stretch/>
        </p:blipFill>
        <p:spPr>
          <a:xfrm>
            <a:off x="4211640" y="1341360"/>
            <a:ext cx="4818240" cy="1897200"/>
          </a:xfrm>
          <a:prstGeom prst="rect">
            <a:avLst/>
          </a:prstGeom>
          <a:ln>
            <a:noFill/>
          </a:ln>
        </p:spPr>
      </p:pic>
      <p:pic>
        <p:nvPicPr>
          <p:cNvPr id="126" name="文本占位符 2" descr=""/>
          <p:cNvPicPr/>
          <p:nvPr/>
        </p:nvPicPr>
        <p:blipFill>
          <a:blip r:embed="rId3"/>
          <a:stretch/>
        </p:blipFill>
        <p:spPr>
          <a:xfrm>
            <a:off x="1574640" y="3429000"/>
            <a:ext cx="7245360" cy="31352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735120" y="1352520"/>
            <a:ext cx="5997600" cy="258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  Obrázky, audio a video súbory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p22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súbor - xxx.CM.db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informácie aj o aplikáciách pre otváranie súborov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SQLite - 20 tabuliek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9" name="文本占位符 2" descr=""/>
          <p:cNvPicPr/>
          <p:nvPr/>
        </p:nvPicPr>
        <p:blipFill>
          <a:blip r:embed="rId2"/>
          <a:stretch/>
        </p:blipFill>
        <p:spPr>
          <a:xfrm>
            <a:off x="1998720" y="3281400"/>
            <a:ext cx="6391080" cy="33940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35120" y="1352520"/>
            <a:ext cx="650088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  Externé média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device0013.db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p22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USB flash disky pripojené k Smart TV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existencia súboru?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2" name="文本占位符 2" descr=""/>
          <p:cNvPicPr/>
          <p:nvPr/>
        </p:nvPicPr>
        <p:blipFill>
          <a:blip r:embed="rId2"/>
          <a:stretch/>
        </p:blipFill>
        <p:spPr>
          <a:xfrm>
            <a:off x="900000" y="3860640"/>
            <a:ext cx="8136000" cy="123984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  TV kanály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5" name="文本占位符 2" descr=""/>
          <p:cNvPicPr/>
          <p:nvPr/>
        </p:nvPicPr>
        <p:blipFill>
          <a:blip r:embed="rId2"/>
          <a:stretch/>
        </p:blipFill>
        <p:spPr>
          <a:xfrm>
            <a:off x="1332000" y="2349360"/>
            <a:ext cx="7246800" cy="28083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ABSTRAKT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735120" y="13510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Smart TV čoraz viac populárne medzi spotrebiteľmi.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Prístup na Internet, vrátane sociálnych sietí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Smart TV = Bohatý zdroj informácií pre forenzné účely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 narastajúcim použitím nastáva jednoduchšie zneužitie Smart TV 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preto sú nutné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nové postupy pre zber, analýzu a vyšetrovanie Smart TV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ff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</a:t>
            </a:r>
            <a:r>
              <a:rPr b="1" lang="sk-SK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Ô</a:t>
            </a:r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8. Cloud artefakty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ff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8" name="文本占位符 2" descr=""/>
          <p:cNvPicPr/>
          <p:nvPr/>
        </p:nvPicPr>
        <p:blipFill>
          <a:blip r:embed="rId2"/>
          <a:stretch/>
        </p:blipFill>
        <p:spPr>
          <a:xfrm>
            <a:off x="1116000" y="2709720"/>
            <a:ext cx="7450200" cy="18208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ZÁVER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735120" y="13510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výsledky významné pre forenzných vyšetrovateľov, vyšetrovaní súdnych sporov a občianskoprávnych sporov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potreba uvedomenia možnosti zneužitia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potreba uvedomenia, že Smart TV obsahujú dôležité informácie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budúcna ? - 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SMART TV AKO HLAVNÁ ZLOŽKA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/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DIGITÁLNEJ FORENZNEJ ANALÝZY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ff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ff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ff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419640" y="1486080"/>
            <a:ext cx="547344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sk-SK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ĎAKUJEM ZA POZORNOSŤ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MATERIÁLY A METÓDY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základe populárnych značiek a modelov bol zriadený výskum.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Vytvorené experimentálne prostredie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Vyvinuté nové metódy pre získavanie dát a analýzu digitálnych stôp daného Smart TV.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4932360" y="2636640"/>
            <a:ext cx="4038480" cy="30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Výber Smart TV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Metódy získavania dát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stôp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Výber Smart TV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735120" y="13510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odlišné v závislosti na značke a modely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najobľúbenejšie značky - Samsung, Panasonic, LG a Sony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Tento výskum : </a:t>
            </a:r>
            <a:r>
              <a:rPr b="1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 model UE40F7000SLXXN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populárny vďaka kamere a mikrofónu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open-source platforma pre televízie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mnoho funkcií = ponechané množstvo digitálnych stôp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inštalovanie aplikácií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prezeranie webu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atd....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Metódy získavania dát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755640" y="1270080"/>
            <a:ext cx="4038480" cy="21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Vybraný televízor využíva flash pamäte ako sklad.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Flash pamäť = eMMC čip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Harvér - niekoľko možností pre získanie dát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932360" y="1413000"/>
            <a:ext cx="4038480" cy="21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b="0" lang="sk-SK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NFI Memory Toolkit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súdne riešenie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čítanie pmäťových čipov, extrahovanie údajov o  používateľovi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hardvér - generovanie signálov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softvér - využívanie príkazových sád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755280" y="3573360"/>
            <a:ext cx="4197240" cy="21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ff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eMMC five-wire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signálov k pripojeniu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signály detekované na hlavnej doske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čítanie čipu pomocou USB SD    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čítačky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4932360" y="4437000"/>
            <a:ext cx="4038480" cy="21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ff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Applications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vlastná aplikácia, ktorá bola nainštalovaná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zápis dát na externú pamäť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digitálnych stôp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735120" y="13510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určenie digitálnych stôp pre forenzné vyšetrovanie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výskum zameraný na 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informácie o systéme a nastaveniach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aplikácie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prehliadanie webu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fotografie a multimediálne súbory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externé média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emaily a schôdzky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cloudové služby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Wingdings" charset="2"/>
              <a:buChar char=""/>
            </a:pPr>
            <a:r>
              <a:rPr b="0" lang="sk-SK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informačné kanály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ZBER DÁT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735120" y="135108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ff0000"/>
              </a:buClr>
              <a:buFont typeface="Calibri"/>
              <a:buAutoNum type="arabicPeriod"/>
            </a:pP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eMMC five-wire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signálov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extrahovanie dát z eMMC čipu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nevytvorená kópia pamäte čipu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Daná metóda na Samsung nefungovala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4925520" y="1351080"/>
            <a:ext cx="403884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/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 NFI memory toolkit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pamäťový čip - Samsung KLM4G1FE3B-B00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4Gb moviNAND flash pamäť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moviNAND = eMMC čip pre Samsung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vytvorenie obrazu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ZBER DÁT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735120" y="13510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lnSpc>
                <a:spcPct val="100000"/>
              </a:lnSpc>
            </a:pPr>
            <a:r>
              <a:rPr b="0" lang="sk-SK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 Aplikácia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bez zvýšených opatrení nemožná extrehácia dát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Rooting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nainštalovanie Skype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spustenie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nainštalovanie SamyGo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spustenie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zmena v skripte - vytvorenie obrazu flash pamäte zo Smart TV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lnSpc>
                <a:spcPct val="100000"/>
              </a:lnSpc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</a:t>
            </a: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metóda prestala fungovať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46040" y="115560"/>
            <a:ext cx="8229600" cy="6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1" lang="sk-SK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SÚBOROVÉHO SYSTÉMU</a:t>
            </a:r>
            <a:endParaRPr b="1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735120" y="135108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analýza výsledkov obrazu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 partícií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základné primárne oblasti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primárna rozdelená na 20 logických oddielov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SquashFS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 eMMC chip oriented file system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720" indent="-342720">
              <a:buClr>
                <a:srgbClr val="000000"/>
              </a:buClr>
              <a:buFont typeface="Calibri"/>
              <a:buAutoNum type="arabicPeriod"/>
            </a:pPr>
            <a:r>
              <a:rPr b="0" lang="zh-C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zh-C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U-boot legacy uImage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LibreOffice/5.2.5.1$Linux_X86_64 LibreOffice_project/0312e1a284a7d50ca85a365c316c7abbf20a4d22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2010-11-05T13:32:48Z</dcterms:created>
  <dc:creator/>
  <dc:description/>
  <dc:language>en-US</dc:language>
  <cp:lastModifiedBy>雨林木风</cp:lastModifiedBy>
  <cp:lastPrinted>1899-12-30T02:00:00Z</cp:lastPrinted>
  <dcterms:modified xsi:type="dcterms:W3CDTF">2010-10-11T05:22:04Z</dcterms:modified>
  <cp:revision>333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