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4" r:id="rId9"/>
    <p:sldId id="267" r:id="rId10"/>
    <p:sldId id="262" r:id="rId11"/>
    <p:sldId id="263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56B0-F55D-4217-9C6E-574CCAC0525C}" type="datetimeFigureOut">
              <a:rPr lang="en-US"/>
              <a:t>3/12/2017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D682-4FA3-46C7-83C0-ED171D42D3F8}" type="slidenum">
              <a:rPr lang="en-US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529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69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3631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57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268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757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767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21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76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59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281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70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70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5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D682-4FA3-46C7-83C0-ED171D42D3F8}" type="slidenum">
              <a:rPr lang="en-US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156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5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35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9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17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1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6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0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066925"/>
            <a:ext cx="8915399" cy="2262781"/>
          </a:xfrm>
        </p:spPr>
        <p:txBody>
          <a:bodyPr/>
          <a:lstStyle/>
          <a:p>
            <a:pPr algn="ctr"/>
            <a:r>
              <a:rPr lang="sk-SK" sz="4400" dirty="0">
                <a:latin typeface="Arial"/>
              </a:rPr>
              <a:t>Vývoj softvérovej platformy pre manažment IoT zariadení</a:t>
            </a:r>
            <a:endParaRPr lang="sk-SK" sz="4000" dirty="0">
              <a:solidFill>
                <a:srgbClr val="EB3D9F"/>
              </a:solidFill>
              <a:latin typeface="Aria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867275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"/>
              </a:rPr>
              <a:t>Vedúci práce : RNDr. PhDr. Peter Pisarčík</a:t>
            </a:r>
            <a:endParaRPr lang="sk-SK" dirty="0">
              <a:solidFill>
                <a:srgbClr val="595959"/>
              </a:solidFill>
              <a:latin typeface="Arial"/>
            </a:endParaRPr>
          </a:p>
          <a:p>
            <a:endParaRPr lang="sk-SK" dirty="0">
              <a:latin typeface="Arial"/>
            </a:endParaRPr>
          </a:p>
          <a:p>
            <a:r>
              <a:rPr lang="sk-SK" dirty="0">
                <a:latin typeface="Arial"/>
              </a:rPr>
              <a:t>Autor práce : Erika Buffová, 3AIb</a:t>
            </a:r>
          </a:p>
        </p:txBody>
      </p:sp>
    </p:spTree>
    <p:extLst>
      <p:ext uri="{BB962C8B-B14F-4D97-AF65-F5344CB8AC3E}">
        <p14:creationId xmlns:p14="http://schemas.microsoft.com/office/powerpoint/2010/main" val="77523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smart_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64098" cy="685425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 flipH="1">
            <a:off x="8821619" y="1676400"/>
            <a:ext cx="3367997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sz="3600" dirty="0">
                <a:latin typeface="Century Gothic"/>
              </a:rPr>
              <a:t>Databázový</a:t>
            </a:r>
            <a:endParaRPr lang="sk-SK" sz="3600" dirty="0">
              <a:solidFill>
                <a:srgbClr val="000000"/>
              </a:solidFill>
              <a:latin typeface="Century Gothic"/>
            </a:endParaRPr>
          </a:p>
          <a:p>
            <a:pPr algn="ctr"/>
            <a:r>
              <a:rPr lang="sk-SK" sz="3600" dirty="0">
                <a:latin typeface="Century Gothic"/>
              </a:rPr>
              <a:t>Relačný</a:t>
            </a:r>
          </a:p>
          <a:p>
            <a:pPr algn="ctr"/>
            <a:r>
              <a:rPr lang="sk-SK" sz="3600" dirty="0">
                <a:solidFill>
                  <a:srgbClr val="000000"/>
                </a:solidFill>
                <a:latin typeface="Century Gothic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40250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8828" y="289617"/>
            <a:ext cx="8911687" cy="1280890"/>
          </a:xfrm>
        </p:spPr>
        <p:txBody>
          <a:bodyPr/>
          <a:lstStyle/>
          <a:p>
            <a:pPr algn="ctr"/>
            <a:r>
              <a:rPr lang="sk-SK" dirty="0"/>
              <a:t>Bezpečnosť komunikácie od servera k senzorom</a:t>
            </a:r>
          </a:p>
        </p:txBody>
      </p:sp>
      <p:pic>
        <p:nvPicPr>
          <p:cNvPr id="4" name="Obrázok 4" descr="bezpečnosť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3589" y="1971675"/>
            <a:ext cx="4933771" cy="37782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754127" y="2828925"/>
            <a:ext cx="2955418" cy="341630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404040"/>
                </a:solidFill>
                <a:latin typeface="Arial"/>
              </a:rPr>
              <a:t>Slave</a:t>
            </a:r>
            <a:r>
              <a:rPr lang="sk-SK" b="1" dirty="0">
                <a:solidFill>
                  <a:srgbClr val="404040"/>
                </a:solidFill>
                <a:latin typeface="Arial"/>
              </a:rPr>
              <a:t> modul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/>
            </a:endParaRPr>
          </a:p>
          <a:p>
            <a:pPr algn="ctr"/>
            <a:r>
              <a:rPr lang="sk-SK" dirty="0">
                <a:solidFill>
                  <a:srgbClr val="404040"/>
                </a:solidFill>
                <a:latin typeface="Arial"/>
              </a:rPr>
              <a:t>1. komunikuje s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Master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 Modulom cez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wifi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(2,4 GHz) </a:t>
            </a:r>
            <a:r>
              <a:rPr lang="sk-SK" dirty="0">
                <a:solidFill>
                  <a:srgbClr val="000000"/>
                </a:solidFill>
                <a:latin typeface="Arial"/>
              </a:rPr>
              <a:t> </a:t>
            </a:r>
            <a:endParaRPr lang="sk-SK" dirty="0">
              <a:latin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b="1">
              <a:latin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404040"/>
                </a:solidFill>
                <a:latin typeface="Arial"/>
              </a:rPr>
              <a:t>Master</a:t>
            </a:r>
            <a:r>
              <a:rPr lang="sk-SK" b="1" dirty="0">
                <a:solidFill>
                  <a:srgbClr val="404040"/>
                </a:solidFill>
                <a:latin typeface="Arial"/>
              </a:rPr>
              <a:t> modul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 </a:t>
            </a:r>
            <a:r>
              <a:rPr lang="sk-SK" dirty="0">
                <a:solidFill>
                  <a:srgbClr val="000000"/>
                </a:solidFill>
                <a:latin typeface="Arial"/>
              </a:rPr>
              <a:t> </a:t>
            </a:r>
            <a:endParaRPr lang="sk-SK" dirty="0">
              <a:latin typeface="Arial"/>
            </a:endParaRPr>
          </a:p>
          <a:p>
            <a:pPr algn="ctr"/>
            <a:r>
              <a:rPr lang="sk-SK" dirty="0">
                <a:solidFill>
                  <a:srgbClr val="404040"/>
                </a:solidFill>
                <a:latin typeface="Arial"/>
              </a:rPr>
              <a:t>1. sleduje, či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Slave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 moduly sú funkčné </a:t>
            </a:r>
            <a:r>
              <a:rPr lang="sk-SK" dirty="0">
                <a:solidFill>
                  <a:srgbClr val="000000"/>
                </a:solidFill>
                <a:latin typeface="Arial"/>
              </a:rPr>
              <a:t> </a:t>
            </a:r>
            <a:endParaRPr lang="sk-SK" dirty="0">
              <a:latin typeface="Arial"/>
            </a:endParaRPr>
          </a:p>
          <a:p>
            <a:pPr algn="ctr"/>
            <a:r>
              <a:rPr lang="sk-SK" dirty="0">
                <a:solidFill>
                  <a:srgbClr val="404040"/>
                </a:solidFill>
                <a:latin typeface="Arial"/>
              </a:rPr>
              <a:t>2. zabezpečuje komunikáciu medzi serverom a SM</a:t>
            </a:r>
            <a:r>
              <a:rPr lang="sk-SK" dirty="0">
                <a:solidFill>
                  <a:srgbClr val="000000"/>
                </a:solidFill>
                <a:latin typeface="Arial"/>
              </a:rPr>
              <a:t> </a:t>
            </a:r>
            <a:endParaRPr lang="sk-SK" dirty="0">
              <a:latin typeface="Arial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2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4000" y="200025"/>
            <a:ext cx="8911687" cy="1280890"/>
          </a:xfrm>
        </p:spPr>
        <p:txBody>
          <a:bodyPr/>
          <a:lstStyle/>
          <a:p>
            <a:r>
              <a:rPr lang="sk-SK" dirty="0"/>
              <a:t>Aktuálny stav</a:t>
            </a:r>
          </a:p>
        </p:txBody>
      </p:sp>
      <p:pic>
        <p:nvPicPr>
          <p:cNvPr id="5" name="Obrázok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0563" y="990600"/>
            <a:ext cx="8343455" cy="46927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2449171" y="5829300"/>
            <a:ext cx="9517688" cy="976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Arial"/>
              </a:rPr>
              <a:t>Používateľské rozhranie vyžaduje už len menšie úpravy</a:t>
            </a:r>
          </a:p>
          <a:p>
            <a:r>
              <a:rPr lang="sk-SK" dirty="0">
                <a:latin typeface="Arial"/>
              </a:rPr>
              <a:t>Získavanie dát z reálneho modulu                                                      A čo budúcnosť...?</a:t>
            </a:r>
          </a:p>
        </p:txBody>
      </p:sp>
    </p:spTree>
    <p:extLst>
      <p:ext uri="{BB962C8B-B14F-4D97-AF65-F5344CB8AC3E}">
        <p14:creationId xmlns:p14="http://schemas.microsoft.com/office/powerpoint/2010/main" val="155631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Arial"/>
              </a:rPr>
              <a:t>Biron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J.,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Follett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J.: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Foundational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Elements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of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an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IoT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Solution</a:t>
            </a:r>
            <a:r>
              <a:rPr lang="sk-SK" dirty="0">
                <a:solidFill>
                  <a:schemeClr val="tx1"/>
                </a:solidFill>
                <a:latin typeface="Arial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O'Reilly</a:t>
            </a:r>
            <a:r>
              <a:rPr lang="sk-SK" dirty="0">
                <a:solidFill>
                  <a:schemeClr val="tx1"/>
                </a:solidFill>
                <a:latin typeface="Arial"/>
              </a:rPr>
              <a:t>, 2016.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  <a:endParaRPr lang="sk-SK" dirty="0">
              <a:solidFill>
                <a:schemeClr val="tx1"/>
              </a:solidFill>
              <a:latin typeface="Arial"/>
            </a:endParaRPr>
          </a:p>
          <a:p>
            <a:pPr algn="just">
              <a:buFont typeface="+mj-lt"/>
              <a:buAutoNum type="arabicPeriod"/>
            </a:pPr>
            <a:endParaRPr lang="sk-SK">
              <a:solidFill>
                <a:srgbClr val="404040"/>
              </a:solidFill>
              <a:latin typeface="Century Gothic"/>
            </a:endParaRPr>
          </a:p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Arial"/>
              </a:rPr>
              <a:t>Russell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B.,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Duren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D.V.: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Practical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Internet of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Things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Security</a:t>
            </a:r>
            <a:r>
              <a:rPr lang="sk-SK" dirty="0">
                <a:solidFill>
                  <a:schemeClr val="tx1"/>
                </a:solidFill>
                <a:latin typeface="Arial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Packt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Publishing</a:t>
            </a:r>
            <a:r>
              <a:rPr lang="sk-SK" dirty="0">
                <a:solidFill>
                  <a:schemeClr val="tx1"/>
                </a:solidFill>
                <a:latin typeface="Arial"/>
              </a:rPr>
              <a:t>, 2016.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pPr algn="just">
              <a:buFont typeface="+mj-lt"/>
              <a:buAutoNum type="arabicPeriod"/>
            </a:pPr>
            <a:endParaRPr lang="sk-SK">
              <a:solidFill>
                <a:schemeClr val="tx1"/>
              </a:solidFill>
              <a:latin typeface="Trebuchet MS"/>
            </a:endParaRPr>
          </a:p>
          <a:p>
            <a:pPr algn="just">
              <a:buFont typeface="+mj-lt"/>
              <a:buAutoNum type="arabicPeriod"/>
            </a:pPr>
            <a:r>
              <a:rPr lang="sk-SK" dirty="0" err="1">
                <a:solidFill>
                  <a:schemeClr val="tx1"/>
                </a:solidFill>
                <a:latin typeface="Arial"/>
              </a:rPr>
              <a:t>Eliseev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D.,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Bogdanov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A.: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Yii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Application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Development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.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Cookbook</a:t>
            </a:r>
            <a:r>
              <a:rPr lang="sk-SK" dirty="0">
                <a:solidFill>
                  <a:schemeClr val="tx1"/>
                </a:solidFill>
                <a:latin typeface="Arial"/>
              </a:rPr>
              <a:t>. 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  <a:latin typeface="Arial"/>
              </a:rPr>
              <a:t>      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Packt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Publishing</a:t>
            </a:r>
            <a:r>
              <a:rPr lang="sk-SK" dirty="0">
                <a:solidFill>
                  <a:schemeClr val="tx1"/>
                </a:solidFill>
                <a:latin typeface="Arial"/>
              </a:rPr>
              <a:t>, 2016.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409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3149" y="1400175"/>
            <a:ext cx="8911687" cy="1280890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6416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262626"/>
                </a:solidFill>
                <a:latin typeface="Arial"/>
              </a:rPr>
              <a:t>Čo je Internet vecí 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92925" y="4533900"/>
            <a:ext cx="8915400" cy="1824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k-SK" b="1" dirty="0">
                <a:latin typeface="Arial"/>
              </a:rPr>
              <a:t>Systém</a:t>
            </a:r>
            <a:r>
              <a:rPr lang="sk-SK" dirty="0">
                <a:latin typeface="Arial"/>
              </a:rPr>
              <a:t> </a:t>
            </a:r>
            <a:r>
              <a:rPr lang="sk-SK" b="1" dirty="0">
                <a:latin typeface="Arial"/>
              </a:rPr>
              <a:t>vzájomne súvisiacich entít</a:t>
            </a:r>
            <a:r>
              <a:rPr lang="sk-SK" dirty="0">
                <a:latin typeface="Arial"/>
              </a:rPr>
              <a:t> : výpočtových zariadení, mechanických a digitálnych zariadení, objektov, zvierat a ľudí, ktorých je možné </a:t>
            </a:r>
            <a:r>
              <a:rPr lang="sk-SK" b="1" dirty="0">
                <a:latin typeface="Arial"/>
              </a:rPr>
              <a:t>jednoznačne identifikovať</a:t>
            </a:r>
            <a:r>
              <a:rPr lang="sk-SK" dirty="0">
                <a:latin typeface="Arial"/>
              </a:rPr>
              <a:t> na základe jedinečného identifikátora a jednotlivé tieto entity majú schopnosť </a:t>
            </a:r>
            <a:r>
              <a:rPr lang="sk-SK" b="1" dirty="0">
                <a:latin typeface="Arial"/>
              </a:rPr>
              <a:t>vzájomnej výmeny dát</a:t>
            </a:r>
            <a:r>
              <a:rPr lang="sk-SK" dirty="0">
                <a:latin typeface="Arial"/>
              </a:rPr>
              <a:t> prostredníctvom siete </a:t>
            </a:r>
            <a:r>
              <a:rPr lang="sk-SK" b="1" dirty="0">
                <a:latin typeface="Arial"/>
              </a:rPr>
              <a:t>bez</a:t>
            </a:r>
            <a:r>
              <a:rPr lang="sk-SK" dirty="0">
                <a:latin typeface="Arial"/>
              </a:rPr>
              <a:t> potreby priamej </a:t>
            </a:r>
            <a:r>
              <a:rPr lang="sk-SK" b="1" dirty="0">
                <a:latin typeface="Arial"/>
              </a:rPr>
              <a:t>interakcie človeka s človekom</a:t>
            </a:r>
            <a:r>
              <a:rPr lang="sk-SK" dirty="0">
                <a:latin typeface="Arial"/>
              </a:rPr>
              <a:t> alebo </a:t>
            </a:r>
            <a:r>
              <a:rPr lang="sk-SK" b="1" dirty="0">
                <a:latin typeface="Arial"/>
              </a:rPr>
              <a:t>človeka s počítačom</a:t>
            </a:r>
            <a:r>
              <a:rPr lang="sk-SK" dirty="0">
                <a:latin typeface="Arial"/>
              </a:rPr>
              <a:t>.</a:t>
            </a:r>
            <a:endParaRPr lang="sk-SK" dirty="0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4" name="Obrázok 4" descr="IoT-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16" y="1590675"/>
            <a:ext cx="4185685" cy="25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768104" y="371475"/>
            <a:ext cx="3992732" cy="576262"/>
          </a:xfrm>
        </p:spPr>
        <p:txBody>
          <a:bodyPr/>
          <a:lstStyle/>
          <a:p>
            <a:pPr algn="ctr"/>
            <a:r>
              <a:rPr lang="sk-SK" dirty="0"/>
              <a:t>Výhody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2589213" y="1321519"/>
            <a:ext cx="4343400" cy="4580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Arial"/>
              </a:rPr>
              <a:t>Pomoc pre jednotlivcov a pre podniky</a:t>
            </a:r>
          </a:p>
          <a:p>
            <a:endParaRPr lang="sk-SK" dirty="0"/>
          </a:p>
          <a:p>
            <a:r>
              <a:rPr lang="sk-SK" dirty="0">
                <a:latin typeface="Arial"/>
              </a:rPr>
              <a:t>Jednotlivci – zdravie, bezpečnosť, financie, každodenné plánovanie</a:t>
            </a:r>
          </a:p>
          <a:p>
            <a:endParaRPr lang="sk-SK" dirty="0"/>
          </a:p>
          <a:p>
            <a:r>
              <a:rPr lang="sk-SK" dirty="0">
                <a:latin typeface="Arial"/>
              </a:rPr>
              <a:t>Podniky – sledovanie majetku, riadenie zásob, preprava, lokalizácia, úspory energie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7290335" y="1962150"/>
            <a:ext cx="3999001" cy="576262"/>
          </a:xfrm>
        </p:spPr>
        <p:txBody>
          <a:bodyPr/>
          <a:lstStyle/>
          <a:p>
            <a:pPr algn="ctr"/>
            <a:r>
              <a:rPr lang="sk-SK" dirty="0"/>
              <a:t>Nevýhody</a:t>
            </a:r>
            <a:endParaRPr lang="sk-SK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7289800" y="2838450"/>
            <a:ext cx="4338638" cy="2739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Arial"/>
              </a:rPr>
              <a:t>Najslabšou časťou je BEZPEČNOSŤ</a:t>
            </a:r>
          </a:p>
          <a:p>
            <a:endParaRPr lang="sk-SK" dirty="0">
              <a:solidFill>
                <a:srgbClr val="404040"/>
              </a:solidFill>
              <a:latin typeface="Century Gothic"/>
            </a:endParaRPr>
          </a:p>
          <a:p>
            <a:r>
              <a:rPr lang="sk-SK" dirty="0">
                <a:solidFill>
                  <a:srgbClr val="404040"/>
                </a:solidFill>
                <a:latin typeface="Arial"/>
              </a:rPr>
              <a:t>Je možné nájsť zoznam nechránených internetových kamier</a:t>
            </a:r>
          </a:p>
          <a:p>
            <a:endParaRPr lang="sk-SK" dirty="0">
              <a:solidFill>
                <a:srgbClr val="404040"/>
              </a:solidFill>
              <a:latin typeface="Century Gothic"/>
            </a:endParaRPr>
          </a:p>
          <a:p>
            <a:r>
              <a:rPr lang="sk-SK" dirty="0">
                <a:solidFill>
                  <a:srgbClr val="404040"/>
                </a:solidFill>
                <a:latin typeface="Arial"/>
              </a:rPr>
              <a:t>Najväčšia výzva !</a:t>
            </a:r>
          </a:p>
        </p:txBody>
      </p:sp>
    </p:spTree>
    <p:extLst>
      <p:ext uri="{BB962C8B-B14F-4D97-AF65-F5344CB8AC3E}">
        <p14:creationId xmlns:p14="http://schemas.microsoft.com/office/powerpoint/2010/main" val="108512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Bezpečnosť</a:t>
            </a:r>
          </a:p>
        </p:txBody>
      </p:sp>
      <p:pic>
        <p:nvPicPr>
          <p:cNvPr id="5" name="Obrázok 5" descr="bezpecnost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25750" y="2174875"/>
            <a:ext cx="3921869" cy="3199301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090209" y="1292044"/>
            <a:ext cx="4482579" cy="4973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Určité pokrytie zabezpečenia</a:t>
            </a:r>
          </a:p>
          <a:p>
            <a:r>
              <a:rPr lang="sk-SK" dirty="0"/>
              <a:t>Problém s pokrytím všetkých problémov Internetu vecí</a:t>
            </a:r>
          </a:p>
          <a:p>
            <a:endParaRPr lang="sk-SK" dirty="0"/>
          </a:p>
          <a:p>
            <a:r>
              <a:rPr lang="sk-SK" dirty="0"/>
              <a:t>Otázka bezpečnosti rozdelená do troch kategórií :</a:t>
            </a:r>
          </a:p>
          <a:p>
            <a:pPr>
              <a:buFont typeface="+mj-lt"/>
              <a:buAutoNum type="arabicPeriod"/>
            </a:pPr>
            <a:r>
              <a:rPr lang="sk-SK" dirty="0"/>
              <a:t>Tradičné problémy</a:t>
            </a:r>
          </a:p>
          <a:p>
            <a:pPr>
              <a:buFont typeface="+mj-lt"/>
              <a:buAutoNum type="arabicPeriod"/>
            </a:pPr>
            <a:r>
              <a:rPr lang="sk-SK" dirty="0"/>
              <a:t>Modifikácia bezpečnostných architektúr</a:t>
            </a:r>
          </a:p>
          <a:p>
            <a:pPr>
              <a:buFont typeface="+mj-lt"/>
              <a:buAutoNum type="arabicPeriod"/>
            </a:pPr>
            <a:r>
              <a:rPr lang="sk-SK" dirty="0"/>
              <a:t>Nové bezpečnostné architektúry &amp; bezpečnostné protokoly</a:t>
            </a:r>
          </a:p>
        </p:txBody>
      </p:sp>
    </p:spTree>
    <p:extLst>
      <p:ext uri="{BB962C8B-B14F-4D97-AF65-F5344CB8AC3E}">
        <p14:creationId xmlns:p14="http://schemas.microsoft.com/office/powerpoint/2010/main" val="194181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IoT technológie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latin typeface="Arial"/>
              </a:rPr>
              <a:t>Pripojené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spotrebiče </a:t>
            </a:r>
            <a:r>
              <a:rPr lang="sk-SK" dirty="0">
                <a:solidFill>
                  <a:schemeClr val="tx1"/>
                </a:solidFill>
                <a:latin typeface="Arial"/>
              </a:rPr>
              <a:t>- schopnosť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kontrolovať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domáce spotrebiče prostredníctvom mobilného zariadenia/tabletu.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r>
              <a:rPr lang="sk-SK" dirty="0">
                <a:solidFill>
                  <a:schemeClr val="tx1"/>
                </a:solidFill>
                <a:latin typeface="Arial"/>
              </a:rPr>
              <a:t>Napr.-Electrolux CombiSteam rúra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endParaRPr lang="sk-SK">
              <a:solidFill>
                <a:schemeClr val="tx1"/>
              </a:solidFill>
              <a:latin typeface="Times"/>
            </a:endParaRPr>
          </a:p>
          <a:p>
            <a:r>
              <a:rPr lang="sk-SK" dirty="0">
                <a:solidFill>
                  <a:schemeClr val="tx1"/>
                </a:solidFill>
                <a:latin typeface="Arial"/>
              </a:rPr>
              <a:t>Samo-riadiace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vozidlá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- schopnosť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ovládať automobil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prostredníctvom inteligentných telefónov a hodiniek 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7191375" y="2125663"/>
            <a:ext cx="4313238" cy="30082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latin typeface="Arial"/>
              </a:rPr>
              <a:t>Inteligentné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osvetlenie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- inteligentné osvetľovacie systémy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r>
              <a:rPr lang="sk-SK" dirty="0">
                <a:solidFill>
                  <a:schemeClr val="tx1"/>
                </a:solidFill>
                <a:latin typeface="Arial"/>
              </a:rPr>
              <a:t>Napr. Philips hue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endParaRPr lang="sk-SK">
              <a:solidFill>
                <a:schemeClr val="tx1"/>
              </a:solidFill>
              <a:latin typeface="Times"/>
            </a:endParaRPr>
          </a:p>
          <a:p>
            <a:endParaRPr lang="sk-SK">
              <a:solidFill>
                <a:schemeClr val="tx1"/>
              </a:solidFill>
              <a:latin typeface="Times"/>
            </a:endParaRPr>
          </a:p>
          <a:p>
            <a:r>
              <a:rPr lang="sk-SK" dirty="0">
                <a:solidFill>
                  <a:schemeClr val="tx1"/>
                </a:solidFill>
                <a:latin typeface="Arial"/>
              </a:rPr>
              <a:t>Nosiče zdravia a </a:t>
            </a:r>
            <a:r>
              <a:rPr lang="sk-SK" b="1" dirty="0">
                <a:solidFill>
                  <a:schemeClr val="tx1"/>
                </a:solidFill>
                <a:latin typeface="Arial"/>
              </a:rPr>
              <a:t>fitness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monitory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r>
              <a:rPr lang="sk-SK" dirty="0">
                <a:solidFill>
                  <a:schemeClr val="tx1"/>
                </a:solidFill>
                <a:latin typeface="Arial"/>
              </a:rPr>
              <a:t>Napr. Jawbone Up fitness tracker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37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bakalárskej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  <a:latin typeface="Arial"/>
              </a:rPr>
              <a:t>Analýza dostupných vizualizačných softvérov a knižníc pre zobrazovanie dát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pPr>
              <a:buFont typeface="+mj-lt"/>
              <a:buAutoNum type="arabicPeriod"/>
            </a:pPr>
            <a:endParaRPr lang="sk-SK">
              <a:solidFill>
                <a:srgbClr val="404040"/>
              </a:solidFill>
              <a:latin typeface="Century Gothic"/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  <a:latin typeface="Arial"/>
              </a:rPr>
              <a:t>Štúdium MVC nástrojových sád (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framework</a:t>
            </a:r>
            <a:r>
              <a:rPr lang="sk-SK" dirty="0">
                <a:solidFill>
                  <a:schemeClr val="tx1"/>
                </a:solidFill>
                <a:latin typeface="Arial"/>
              </a:rPr>
              <a:t>)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pPr>
              <a:buFont typeface="+mj-lt"/>
              <a:buAutoNum type="arabicPeriod"/>
            </a:pPr>
            <a:endParaRPr lang="sk-SK">
              <a:solidFill>
                <a:schemeClr val="tx1"/>
              </a:solidFill>
              <a:latin typeface="Trebuchet MS"/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  <a:latin typeface="Arial"/>
              </a:rPr>
              <a:t>Spracovanie a štrukturalizácia dát odosielaných a prijímaných 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IoT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 zariadeniami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pPr>
              <a:buFont typeface="+mj-lt"/>
              <a:buAutoNum type="arabicPeriod"/>
            </a:pPr>
            <a:endParaRPr lang="sk-SK">
              <a:solidFill>
                <a:schemeClr val="tx1"/>
              </a:solidFill>
              <a:latin typeface="Trebuchet MS"/>
            </a:endParaRPr>
          </a:p>
          <a:p>
            <a:pPr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  <a:latin typeface="Arial"/>
              </a:rPr>
              <a:t>Vývoj grafického webového prostredia pre manažment </a:t>
            </a:r>
            <a:r>
              <a:rPr lang="sk-SK" dirty="0" err="1">
                <a:solidFill>
                  <a:schemeClr val="tx1"/>
                </a:solidFill>
                <a:latin typeface="Arial"/>
              </a:rPr>
              <a:t>IoT</a:t>
            </a:r>
            <a:r>
              <a:rPr lang="sk-SK" dirty="0">
                <a:solidFill>
                  <a:schemeClr val="tx1"/>
                </a:solidFill>
                <a:latin typeface="Arial"/>
              </a:rPr>
              <a:t> zariadení</a:t>
            </a:r>
            <a:r>
              <a:rPr lang="en-US" dirty="0">
                <a:solidFill>
                  <a:schemeClr val="tx1"/>
                </a:solidFill>
                <a:latin typeface="Arial"/>
              </a:rPr>
              <a:t> 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10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4089" y="611992"/>
            <a:ext cx="8911687" cy="1280890"/>
          </a:xfrm>
        </p:spPr>
        <p:txBody>
          <a:bodyPr/>
          <a:lstStyle/>
          <a:p>
            <a:r>
              <a:rPr lang="sk-SK" dirty="0"/>
              <a:t>Základná architektúra IoT</a:t>
            </a:r>
          </a:p>
        </p:txBody>
      </p:sp>
      <p:pic>
        <p:nvPicPr>
          <p:cNvPr id="5" name="Obrázok 5" descr="structureOfIoT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2716" y="2005654"/>
            <a:ext cx="3849920" cy="3929191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195037" y="1323975"/>
            <a:ext cx="4583113" cy="52960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b="1" dirty="0">
                <a:solidFill>
                  <a:srgbClr val="404040"/>
                </a:solidFill>
                <a:latin typeface="Arial"/>
              </a:rPr>
              <a:t>Vec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 dôvod, prečo zostavujeme systém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>
              <a:solidFill>
                <a:srgbClr val="404040"/>
              </a:solidFill>
              <a:latin typeface="Century Gothic"/>
            </a:endParaRPr>
          </a:p>
          <a:p>
            <a:r>
              <a:rPr lang="sk-SK" b="1" dirty="0">
                <a:solidFill>
                  <a:srgbClr val="404040"/>
                </a:solidFill>
                <a:latin typeface="Arial"/>
              </a:rPr>
              <a:t>Senzory 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: slúžia na čítanie a spätné odovzdávanie správ o stave reálneho sveta; monitorujú fyzikálne veličiny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 b="1">
              <a:solidFill>
                <a:schemeClr val="tx1"/>
              </a:solidFill>
              <a:latin typeface="Trebuchet MS"/>
            </a:endParaRPr>
          </a:p>
          <a:p>
            <a:r>
              <a:rPr lang="sk-SK" b="1" dirty="0">
                <a:solidFill>
                  <a:srgbClr val="404040"/>
                </a:solidFill>
                <a:latin typeface="Arial"/>
              </a:rPr>
              <a:t>Aktuátory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 prijímajú informácie; očakávajú príkaz, ktorý vykonajú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 b="1">
              <a:solidFill>
                <a:schemeClr val="tx1"/>
              </a:solidFill>
              <a:latin typeface="Trebuchet MS"/>
            </a:endParaRPr>
          </a:p>
          <a:p>
            <a:r>
              <a:rPr lang="sk-SK" b="1" dirty="0">
                <a:solidFill>
                  <a:srgbClr val="404040"/>
                </a:solidFill>
                <a:latin typeface="Arial"/>
              </a:rPr>
              <a:t>Kontrolór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 spolupracuje so senzormi a aktuátormi; nízkoúrovňová komunikácia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 b="1">
              <a:solidFill>
                <a:schemeClr val="tx1"/>
              </a:solidFill>
              <a:latin typeface="Trebuchet MS"/>
            </a:endParaRPr>
          </a:p>
          <a:p>
            <a:r>
              <a:rPr lang="sk-SK" b="1" dirty="0">
                <a:solidFill>
                  <a:srgbClr val="404040"/>
                </a:solidFill>
                <a:latin typeface="Arial"/>
              </a:rPr>
              <a:t>Agent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 most medzi radičom a riadiacim serverom; realizuje prenos dát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 b="1">
              <a:solidFill>
                <a:schemeClr val="tx1"/>
              </a:solidFill>
              <a:latin typeface="Trebuchet MS"/>
            </a:endParaRPr>
          </a:p>
          <a:p>
            <a:r>
              <a:rPr lang="sk-SK" b="1" dirty="0">
                <a:solidFill>
                  <a:srgbClr val="404040"/>
                </a:solidFill>
                <a:latin typeface="Arial"/>
              </a:rPr>
              <a:t>Riadiaci server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 : umožňuje interakciu medzi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IoT</a:t>
            </a:r>
            <a:r>
              <a:rPr lang="sk-SK" dirty="0">
                <a:solidFill>
                  <a:srgbClr val="404040"/>
                </a:solidFill>
                <a:latin typeface="Arial"/>
              </a:rPr>
              <a:t> systémom a užívateľom; vysokoúrovňová komunikácia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endParaRPr lang="sk-SK">
              <a:solidFill>
                <a:schemeClr val="tx1"/>
              </a:solidFill>
            </a:endParaRPr>
          </a:p>
          <a:p>
            <a:endParaRPr lang="sk-SK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055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1201" y="177165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Architektúra 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/>
              <a:t>senzorov a 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/>
              <a:t>aktuátorov </a:t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/>
              <a:t>miestnosti</a:t>
            </a:r>
          </a:p>
        </p:txBody>
      </p:sp>
      <p:pic>
        <p:nvPicPr>
          <p:cNvPr id="4" name="Obrázok 4" descr="predpokladaná architektúr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3939" y="-349608"/>
            <a:ext cx="5569136" cy="71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92924" y="684342"/>
            <a:ext cx="8911687" cy="1280890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178DBB"/>
                </a:solidFill>
                <a:latin typeface="Century Gothic"/>
              </a:rPr>
              <a:t>Čo je mojim cieľom po praktickej stránke ?</a:t>
            </a:r>
          </a:p>
        </p:txBody>
      </p:sp>
      <p:sp>
        <p:nvSpPr>
          <p:cNvPr id="7" name="Zástupný objekt pre text 6"/>
          <p:cNvSpPr>
            <a:spLocks noGrp="1"/>
          </p:cNvSpPr>
          <p:nvPr>
            <p:ph type="body" idx="1"/>
          </p:nvPr>
        </p:nvSpPr>
        <p:spPr>
          <a:xfrm>
            <a:off x="7333565" y="2548966"/>
            <a:ext cx="3999001" cy="576262"/>
          </a:xfrm>
        </p:spPr>
        <p:txBody>
          <a:bodyPr/>
          <a:lstStyle/>
          <a:p>
            <a:r>
              <a:rPr lang="sk-SK" dirty="0"/>
              <a:t>Výhody nášho riešenia?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Arial"/>
              </a:rPr>
              <a:t>Vytvorenie vizuálneho prostredia</a:t>
            </a:r>
          </a:p>
          <a:p>
            <a:r>
              <a:rPr lang="sk-SK" dirty="0">
                <a:latin typeface="Arial"/>
              </a:rPr>
              <a:t>Monitorovanie životných podmienok</a:t>
            </a:r>
          </a:p>
          <a:p>
            <a:endParaRPr lang="sk-SK" dirty="0"/>
          </a:p>
          <a:p>
            <a:r>
              <a:rPr lang="sk-SK" dirty="0">
                <a:latin typeface="Arial"/>
              </a:rPr>
              <a:t>Pre vytvorenie sa využíva MVC PHP </a:t>
            </a:r>
            <a:r>
              <a:rPr lang="sk-SK" dirty="0" err="1">
                <a:latin typeface="Arial"/>
              </a:rPr>
              <a:t>Framework</a:t>
            </a:r>
            <a:r>
              <a:rPr lang="sk-SK" dirty="0">
                <a:latin typeface="Arial"/>
              </a:rPr>
              <a:t> </a:t>
            </a:r>
            <a:r>
              <a:rPr lang="sk-SK" dirty="0" err="1">
                <a:latin typeface="Arial"/>
              </a:rPr>
              <a:t>Yii</a:t>
            </a:r>
            <a:r>
              <a:rPr lang="sk-SK" dirty="0">
                <a:latin typeface="Arial"/>
              </a:rPr>
              <a:t> 2.0</a:t>
            </a:r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4"/>
          </p:nvPr>
        </p:nvSpPr>
        <p:spPr>
          <a:xfrm>
            <a:off x="7165856" y="3390900"/>
            <a:ext cx="4338638" cy="26064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Arial"/>
              </a:rPr>
              <a:t>Robustné systémy</a:t>
            </a:r>
          </a:p>
          <a:p>
            <a:endParaRPr lang="sk-SK" dirty="0">
              <a:solidFill>
                <a:srgbClr val="404040"/>
              </a:solidFill>
              <a:latin typeface="Century Gothic"/>
            </a:endParaRPr>
          </a:p>
          <a:p>
            <a:r>
              <a:rPr lang="sk-SK" dirty="0">
                <a:solidFill>
                  <a:srgbClr val="404040"/>
                </a:solidFill>
                <a:latin typeface="Arial"/>
              </a:rPr>
              <a:t>PHP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framework</a:t>
            </a:r>
          </a:p>
          <a:p>
            <a:r>
              <a:rPr lang="sk-SK" dirty="0">
                <a:solidFill>
                  <a:srgbClr val="404040"/>
                </a:solidFill>
                <a:latin typeface="Arial"/>
              </a:rPr>
              <a:t>Beží na </a:t>
            </a:r>
            <a:r>
              <a:rPr lang="sk-SK" dirty="0" err="1">
                <a:solidFill>
                  <a:srgbClr val="404040"/>
                </a:solidFill>
                <a:latin typeface="Arial"/>
              </a:rPr>
              <a:t>routri</a:t>
            </a:r>
            <a:endParaRPr lang="sk-SK" dirty="0">
              <a:solidFill>
                <a:srgbClr val="404040"/>
              </a:solidFill>
              <a:latin typeface="Arial"/>
            </a:endParaRPr>
          </a:p>
          <a:p>
            <a:r>
              <a:rPr lang="sk-SK" dirty="0">
                <a:solidFill>
                  <a:srgbClr val="404040"/>
                </a:solidFill>
                <a:latin typeface="Arial"/>
              </a:rPr>
              <a:t>Nasadení na MBEDED zariadenia</a:t>
            </a:r>
          </a:p>
        </p:txBody>
      </p:sp>
    </p:spTree>
    <p:extLst>
      <p:ext uri="{BB962C8B-B14F-4D97-AF65-F5344CB8AC3E}">
        <p14:creationId xmlns:p14="http://schemas.microsoft.com/office/powerpoint/2010/main" val="4137390298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Microsoft Office PowerPoint</Application>
  <PresentationFormat>Širokouhlá</PresentationFormat>
  <Paragraphs>0</Paragraphs>
  <Slides>14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Dym</vt:lpstr>
      <vt:lpstr>Vývoj softvérovej platformy pre manažment IoT zariadení</vt:lpstr>
      <vt:lpstr>Čo je Internet vecí ?</vt:lpstr>
      <vt:lpstr>Prezentácia programu PowerPoint</vt:lpstr>
      <vt:lpstr>Bezpečnosť</vt:lpstr>
      <vt:lpstr>IoT technológie</vt:lpstr>
      <vt:lpstr>Ciele bakalárskej práce</vt:lpstr>
      <vt:lpstr>Základná architektúra IoT</vt:lpstr>
      <vt:lpstr>Architektúra  senzorov a  aktuátorov  miestnosti</vt:lpstr>
      <vt:lpstr>Čo je mojim cieľom po praktickej stránke ?</vt:lpstr>
      <vt:lpstr>Prezentácia programu PowerPoint</vt:lpstr>
      <vt:lpstr>Bezpečnosť komunikácie od servera k senzorom</vt:lpstr>
      <vt:lpstr>Aktuálny stav</vt:lpstr>
      <vt:lpstr>Odporúčaná literatúra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 Barborik</dc:creator>
  <cp:lastModifiedBy>Petr Barborik</cp:lastModifiedBy>
  <cp:revision>5</cp:revision>
  <dcterms:created xsi:type="dcterms:W3CDTF">2013-08-01T12:13:52Z</dcterms:created>
  <dcterms:modified xsi:type="dcterms:W3CDTF">2017-03-12T12:31:34Z</dcterms:modified>
</cp:coreProperties>
</file>