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1" r:id="rId1"/>
  </p:sldMasterIdLst>
  <p:notesMasterIdLst>
    <p:notesMasterId r:id="rId15"/>
  </p:notesMasterIdLst>
  <p:sldIdLst>
    <p:sldId id="256" r:id="rId2"/>
    <p:sldId id="260" r:id="rId3"/>
    <p:sldId id="264" r:id="rId4"/>
    <p:sldId id="269" r:id="rId5"/>
    <p:sldId id="267" r:id="rId6"/>
    <p:sldId id="257" r:id="rId7"/>
    <p:sldId id="261" r:id="rId8"/>
    <p:sldId id="258" r:id="rId9"/>
    <p:sldId id="259" r:id="rId10"/>
    <p:sldId id="266" r:id="rId11"/>
    <p:sldId id="268" r:id="rId12"/>
    <p:sldId id="262" r:id="rId13"/>
    <p:sldId id="265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AB842-4F0B-49F7-B6EA-0C513F1BB2FC}" type="datetimeFigureOut">
              <a:rPr lang="sk-SK"/>
              <a:t>1.3.2017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66079-0453-4A23-B475-A247A73CA769}" type="slidenum">
              <a:rPr lang="sk-SK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920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66079-0453-4A23-B475-A247A73CA769}" type="slidenum">
              <a:rPr lang="sk-SK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9738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66079-0453-4A23-B475-A247A73CA769}" type="slidenum">
              <a:rPr lang="sk-SK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6318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66079-0453-4A23-B475-A247A73CA769}" type="slidenum">
              <a:rPr lang="sk-SK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1195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66079-0453-4A23-B475-A247A73CA769}" type="slidenum">
              <a:rPr lang="sk-SK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602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66079-0453-4A23-B475-A247A73CA769}" type="slidenum">
              <a:rPr lang="sk-SK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8748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66079-0453-4A23-B475-A247A73CA769}" type="slidenum">
              <a:rPr lang="sk-SK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2336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66079-0453-4A23-B475-A247A73CA769}" type="slidenum">
              <a:rPr lang="sk-SK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5520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66079-0453-4A23-B475-A247A73CA769}" type="slidenum">
              <a:rPr lang="sk-SK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1662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66079-0453-4A23-B475-A247A73CA769}" type="slidenum">
              <a:rPr lang="sk-SK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5414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66079-0453-4A23-B475-A247A73CA769}" type="slidenum">
              <a:rPr lang="sk-SK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7388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66079-0453-4A23-B475-A247A73CA769}" type="slidenum">
              <a:rPr lang="sk-SK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0386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66079-0453-4A23-B475-A247A73CA769}" type="slidenum">
              <a:rPr lang="sk-SK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4994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66079-0453-4A23-B475-A247A73CA769}" type="slidenum">
              <a:rPr lang="sk-SK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92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87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471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1873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9415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9246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974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2622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6577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672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31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1.3.2017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222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1.3.2017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460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1.3.2017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583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1.3.2017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977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1.3.2017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7510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dirty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1.3.2017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276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55F0-49D3-47F0-9F7C-B48EBAF4ED8F}" type="datetimeFigureOut">
              <a:rPr lang="sk-SK" smtClean="0"/>
              <a:t>1.3.2017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267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7" y="2276475"/>
            <a:ext cx="7766936" cy="1646302"/>
          </a:xfrm>
        </p:spPr>
        <p:txBody>
          <a:bodyPr/>
          <a:lstStyle/>
          <a:p>
            <a:pPr algn="ctr"/>
            <a:r>
              <a:rPr lang="sk-SK" sz="4400" dirty="0"/>
              <a:t>Vývoj softvérovej platformy pre manažment IoT zariadení</a:t>
            </a:r>
            <a:endParaRPr lang="sk-SK" sz="4000" dirty="0">
              <a:solidFill>
                <a:srgbClr val="5FCBEF"/>
              </a:solidFill>
              <a:latin typeface="Trebuchet M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4438650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sk-SK" dirty="0">
                <a:solidFill>
                  <a:srgbClr val="7F7F7F"/>
                </a:solidFill>
                <a:latin typeface="Trebuchet MS"/>
              </a:rPr>
              <a:t>Vedúci práce : RNDr. PhDr. Peter Pisarčik</a:t>
            </a:r>
          </a:p>
          <a:p>
            <a:endParaRPr lang="sk-SK" dirty="0">
              <a:solidFill>
                <a:srgbClr val="7F7F7F"/>
              </a:solidFill>
              <a:latin typeface="Trebuchet MS"/>
            </a:endParaRPr>
          </a:p>
          <a:p>
            <a:r>
              <a:rPr lang="sk-SK" dirty="0">
                <a:solidFill>
                  <a:srgbClr val="7F7F7F"/>
                </a:solidFill>
                <a:latin typeface="Trebuchet MS"/>
              </a:rPr>
              <a:t>Erika Buffová, 3AIb</a:t>
            </a:r>
          </a:p>
        </p:txBody>
      </p:sp>
    </p:spTree>
    <p:extLst>
      <p:ext uri="{BB962C8B-B14F-4D97-AF65-F5344CB8AC3E}">
        <p14:creationId xmlns:p14="http://schemas.microsoft.com/office/powerpoint/2010/main" val="3676557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 descr="bezpečnosť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59063" y="247650"/>
            <a:ext cx="6721426" cy="5154767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4142" y="1543050"/>
            <a:ext cx="3854528" cy="1278466"/>
          </a:xfrm>
        </p:spPr>
        <p:txBody>
          <a:bodyPr>
            <a:normAutofit fontScale="90000"/>
          </a:bodyPr>
          <a:lstStyle/>
          <a:p>
            <a:r>
              <a:rPr lang="sk-SK" sz="2800" dirty="0"/>
              <a:t>Bezpečnosť </a:t>
            </a:r>
            <a:br>
              <a:rPr lang="sk-SK" sz="2800" dirty="0">
                <a:solidFill>
                  <a:schemeClr val="tx1"/>
                </a:solidFill>
              </a:rPr>
            </a:br>
            <a:r>
              <a:rPr lang="sk-SK" sz="2800" dirty="0">
                <a:solidFill>
                  <a:srgbClr val="5FCBEF"/>
                </a:solidFill>
                <a:latin typeface="Trebuchet MS"/>
              </a:rPr>
              <a:t>komunikácie </a:t>
            </a:r>
            <a:br>
              <a:rPr lang="sk-SK" sz="2800" dirty="0">
                <a:solidFill>
                  <a:schemeClr val="tx1"/>
                </a:solidFill>
                <a:latin typeface="Trebuchet MS"/>
              </a:rPr>
            </a:br>
            <a:r>
              <a:rPr lang="sk-SK" sz="2800" dirty="0">
                <a:solidFill>
                  <a:srgbClr val="5FCBEF"/>
                </a:solidFill>
                <a:latin typeface="Trebuchet MS"/>
              </a:rPr>
              <a:t>od servera k senzorom</a:t>
            </a:r>
            <a:endParaRPr lang="sk-SK" sz="3200" dirty="0">
              <a:solidFill>
                <a:srgbClr val="5FCBEF"/>
              </a:solidFill>
              <a:latin typeface="Trebuchet MS"/>
            </a:endParaRP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1172172" y="3133725"/>
            <a:ext cx="3854528" cy="258444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b="1" dirty="0"/>
              <a:t>Slave modul</a:t>
            </a:r>
            <a:r>
              <a:rPr lang="sk-SK" sz="1600" dirty="0"/>
              <a:t> :</a:t>
            </a:r>
          </a:p>
          <a:p>
            <a:r>
              <a:rPr lang="sk-SK" sz="1600" dirty="0"/>
              <a:t>1. komunikuje s Master Modulom cez wifi (2,4 GHz) alebo I2C zbernicu</a:t>
            </a:r>
            <a:endParaRPr lang="sk-S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b="1" dirty="0"/>
              <a:t>Master modul</a:t>
            </a:r>
            <a:r>
              <a:rPr lang="sk-SK" sz="1600" dirty="0"/>
              <a:t> : </a:t>
            </a:r>
            <a:endParaRPr lang="sk-SK" sz="1600" dirty="0">
              <a:solidFill>
                <a:schemeClr val="tx1"/>
              </a:solidFill>
            </a:endParaRPr>
          </a:p>
          <a:p>
            <a:r>
              <a:rPr lang="sk-SK" sz="1600" dirty="0"/>
              <a:t>1. sleduje, či Slave moduly sú funkčné </a:t>
            </a:r>
            <a:endParaRPr lang="sk-SK" sz="1800" dirty="0"/>
          </a:p>
          <a:p>
            <a:r>
              <a:rPr lang="sk-SK" sz="1600" dirty="0"/>
              <a:t>2. zabezpečuje komunikáciu medzi serverom a SM</a:t>
            </a:r>
            <a:endParaRPr lang="sk-SK" sz="18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466230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596668" cy="1320800"/>
          </a:xfrm>
        </p:spPr>
        <p:txBody>
          <a:bodyPr/>
          <a:lstStyle/>
          <a:p>
            <a:r>
              <a:rPr lang="sk-SK" dirty="0"/>
              <a:t>Aktuálny stav</a:t>
            </a:r>
          </a:p>
        </p:txBody>
      </p:sp>
      <p:pic>
        <p:nvPicPr>
          <p:cNvPr id="4" name="Zástupný objekt pre obsah 3" descr="ukažka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000125"/>
            <a:ext cx="8441999" cy="4747000"/>
          </a:xfrm>
        </p:spPr>
      </p:pic>
      <p:sp>
        <p:nvSpPr>
          <p:cNvPr id="5" name="BlokTextu 4"/>
          <p:cNvSpPr txBox="1"/>
          <p:nvPr/>
        </p:nvSpPr>
        <p:spPr>
          <a:xfrm>
            <a:off x="552731" y="5934075"/>
            <a:ext cx="7279613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0000"/>
                </a:solidFill>
                <a:latin typeface="Trebuchet MS"/>
              </a:rPr>
              <a:t>Dokončovanie grafického webového prostredia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0000"/>
                </a:solidFill>
                <a:latin typeface="Trebuchet MS"/>
              </a:rPr>
              <a:t>Vývoj reálneho modulu so zabudovanými senzormi a aktuátormi</a:t>
            </a:r>
          </a:p>
        </p:txBody>
      </p:sp>
    </p:spTree>
    <p:extLst>
      <p:ext uri="{BB962C8B-B14F-4D97-AF65-F5344CB8AC3E}">
        <p14:creationId xmlns:p14="http://schemas.microsoft.com/office/powerpoint/2010/main" val="2328725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Odporúčaná literatúra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buFont typeface="+mj-lt"/>
              <a:buAutoNum type="arabicPeriod"/>
            </a:pPr>
            <a:r>
              <a:rPr lang="sk-SK" dirty="0" err="1">
                <a:solidFill>
                  <a:schemeClr val="tx1"/>
                </a:solidFill>
                <a:latin typeface="Trebuchet MS"/>
              </a:rPr>
              <a:t>Biron</a:t>
            </a:r>
            <a:r>
              <a:rPr lang="sk-SK" dirty="0">
                <a:solidFill>
                  <a:schemeClr val="tx1"/>
                </a:solidFill>
                <a:latin typeface="Trebuchet MS"/>
              </a:rPr>
              <a:t> J., </a:t>
            </a:r>
            <a:r>
              <a:rPr lang="sk-SK" dirty="0" err="1">
                <a:solidFill>
                  <a:schemeClr val="tx1"/>
                </a:solidFill>
                <a:latin typeface="Trebuchet MS"/>
              </a:rPr>
              <a:t>Follett</a:t>
            </a:r>
            <a:r>
              <a:rPr lang="sk-SK" dirty="0">
                <a:solidFill>
                  <a:schemeClr val="tx1"/>
                </a:solidFill>
                <a:latin typeface="Trebuchet MS"/>
              </a:rPr>
              <a:t> J.: </a:t>
            </a:r>
            <a:r>
              <a:rPr lang="sk-SK" dirty="0" err="1">
                <a:solidFill>
                  <a:schemeClr val="tx1"/>
                </a:solidFill>
                <a:latin typeface="Trebuchet MS"/>
              </a:rPr>
              <a:t>Foundational</a:t>
            </a:r>
            <a:r>
              <a:rPr lang="sk-SK" dirty="0">
                <a:solidFill>
                  <a:schemeClr val="tx1"/>
                </a:solidFill>
                <a:latin typeface="Trebuchet MS"/>
              </a:rPr>
              <a:t> </a:t>
            </a:r>
            <a:r>
              <a:rPr lang="sk-SK" dirty="0" err="1">
                <a:solidFill>
                  <a:schemeClr val="tx1"/>
                </a:solidFill>
                <a:latin typeface="Trebuchet MS"/>
              </a:rPr>
              <a:t>Elements</a:t>
            </a:r>
            <a:r>
              <a:rPr lang="sk-SK" dirty="0">
                <a:solidFill>
                  <a:schemeClr val="tx1"/>
                </a:solidFill>
                <a:latin typeface="Trebuchet MS"/>
              </a:rPr>
              <a:t> of </a:t>
            </a:r>
            <a:r>
              <a:rPr lang="sk-SK" dirty="0" err="1">
                <a:solidFill>
                  <a:schemeClr val="tx1"/>
                </a:solidFill>
                <a:latin typeface="Trebuchet MS"/>
              </a:rPr>
              <a:t>an</a:t>
            </a:r>
            <a:r>
              <a:rPr lang="sk-SK" dirty="0">
                <a:solidFill>
                  <a:schemeClr val="tx1"/>
                </a:solidFill>
                <a:latin typeface="Trebuchet MS"/>
              </a:rPr>
              <a:t> </a:t>
            </a:r>
            <a:r>
              <a:rPr lang="sk-SK" dirty="0" err="1">
                <a:solidFill>
                  <a:schemeClr val="tx1"/>
                </a:solidFill>
                <a:latin typeface="Trebuchet MS"/>
              </a:rPr>
              <a:t>IoT</a:t>
            </a:r>
            <a:r>
              <a:rPr lang="sk-SK" dirty="0">
                <a:solidFill>
                  <a:schemeClr val="tx1"/>
                </a:solidFill>
                <a:latin typeface="Trebuchet MS"/>
              </a:rPr>
              <a:t> </a:t>
            </a:r>
            <a:r>
              <a:rPr lang="sk-SK" dirty="0" err="1">
                <a:solidFill>
                  <a:schemeClr val="tx1"/>
                </a:solidFill>
                <a:latin typeface="Trebuchet MS"/>
              </a:rPr>
              <a:t>Solution</a:t>
            </a:r>
            <a:r>
              <a:rPr lang="sk-SK" dirty="0">
                <a:solidFill>
                  <a:schemeClr val="tx1"/>
                </a:solidFill>
                <a:latin typeface="Trebuchet MS"/>
              </a:rPr>
              <a:t>. </a:t>
            </a:r>
            <a:r>
              <a:rPr lang="sk-SK" dirty="0" err="1">
                <a:solidFill>
                  <a:schemeClr val="tx1"/>
                </a:solidFill>
                <a:latin typeface="Trebuchet MS"/>
              </a:rPr>
              <a:t>O'Reilly</a:t>
            </a:r>
            <a:r>
              <a:rPr lang="sk-SK" dirty="0">
                <a:solidFill>
                  <a:schemeClr val="tx1"/>
                </a:solidFill>
                <a:latin typeface="Trebuchet MS"/>
              </a:rPr>
              <a:t>, 2016. </a:t>
            </a:r>
          </a:p>
          <a:p>
            <a:pPr algn="just">
              <a:buFont typeface="+mj-lt"/>
              <a:buAutoNum type="arabicPeriod"/>
            </a:pPr>
            <a:endParaRPr lang="sk-SK" dirty="0">
              <a:solidFill>
                <a:schemeClr val="tx1"/>
              </a:solidFill>
              <a:latin typeface="Trebuchet MS"/>
            </a:endParaRPr>
          </a:p>
          <a:p>
            <a:pPr algn="just">
              <a:buFont typeface="+mj-lt"/>
              <a:buAutoNum type="arabicPeriod"/>
            </a:pPr>
            <a:r>
              <a:rPr lang="sk-SK" dirty="0" err="1">
                <a:solidFill>
                  <a:schemeClr val="tx1"/>
                </a:solidFill>
                <a:latin typeface="Trebuchet MS"/>
              </a:rPr>
              <a:t>Russell</a:t>
            </a:r>
            <a:r>
              <a:rPr lang="sk-SK" dirty="0">
                <a:solidFill>
                  <a:schemeClr val="tx1"/>
                </a:solidFill>
                <a:latin typeface="Trebuchet MS"/>
              </a:rPr>
              <a:t> B., </a:t>
            </a:r>
            <a:r>
              <a:rPr lang="sk-SK" dirty="0" err="1">
                <a:solidFill>
                  <a:schemeClr val="tx1"/>
                </a:solidFill>
                <a:latin typeface="Trebuchet MS"/>
              </a:rPr>
              <a:t>Duren</a:t>
            </a:r>
            <a:r>
              <a:rPr lang="sk-SK" dirty="0">
                <a:solidFill>
                  <a:schemeClr val="tx1"/>
                </a:solidFill>
                <a:latin typeface="Trebuchet MS"/>
              </a:rPr>
              <a:t> D.V.: </a:t>
            </a:r>
            <a:r>
              <a:rPr lang="sk-SK" dirty="0" err="1">
                <a:solidFill>
                  <a:schemeClr val="tx1"/>
                </a:solidFill>
                <a:latin typeface="Trebuchet MS"/>
              </a:rPr>
              <a:t>Practical</a:t>
            </a:r>
            <a:r>
              <a:rPr lang="sk-SK" dirty="0">
                <a:solidFill>
                  <a:schemeClr val="tx1"/>
                </a:solidFill>
                <a:latin typeface="Trebuchet MS"/>
              </a:rPr>
              <a:t> Internet of </a:t>
            </a:r>
            <a:r>
              <a:rPr lang="sk-SK" dirty="0" err="1">
                <a:solidFill>
                  <a:schemeClr val="tx1"/>
                </a:solidFill>
                <a:latin typeface="Trebuchet MS"/>
              </a:rPr>
              <a:t>Things</a:t>
            </a:r>
            <a:r>
              <a:rPr lang="sk-SK" dirty="0">
                <a:solidFill>
                  <a:schemeClr val="tx1"/>
                </a:solidFill>
                <a:latin typeface="Trebuchet MS"/>
              </a:rPr>
              <a:t> </a:t>
            </a:r>
            <a:r>
              <a:rPr lang="sk-SK" dirty="0" err="1">
                <a:solidFill>
                  <a:schemeClr val="tx1"/>
                </a:solidFill>
                <a:latin typeface="Trebuchet MS"/>
              </a:rPr>
              <a:t>Security</a:t>
            </a:r>
            <a:r>
              <a:rPr lang="sk-SK" dirty="0">
                <a:solidFill>
                  <a:schemeClr val="tx1"/>
                </a:solidFill>
                <a:latin typeface="Trebuchet MS"/>
              </a:rPr>
              <a:t>. </a:t>
            </a:r>
            <a:r>
              <a:rPr lang="sk-SK" dirty="0" err="1">
                <a:solidFill>
                  <a:schemeClr val="tx1"/>
                </a:solidFill>
                <a:latin typeface="Trebuchet MS"/>
              </a:rPr>
              <a:t>Packt</a:t>
            </a:r>
            <a:r>
              <a:rPr lang="sk-SK" dirty="0">
                <a:solidFill>
                  <a:schemeClr val="tx1"/>
                </a:solidFill>
                <a:latin typeface="Trebuchet MS"/>
              </a:rPr>
              <a:t> </a:t>
            </a:r>
            <a:r>
              <a:rPr lang="sk-SK" dirty="0" err="1">
                <a:solidFill>
                  <a:schemeClr val="tx1"/>
                </a:solidFill>
                <a:latin typeface="Trebuchet MS"/>
              </a:rPr>
              <a:t>Publishing</a:t>
            </a:r>
            <a:r>
              <a:rPr lang="sk-SK" dirty="0">
                <a:solidFill>
                  <a:schemeClr val="tx1"/>
                </a:solidFill>
                <a:latin typeface="Trebuchet MS"/>
              </a:rPr>
              <a:t>, 2016. </a:t>
            </a:r>
          </a:p>
          <a:p>
            <a:pPr algn="just">
              <a:buFont typeface="+mj-lt"/>
              <a:buAutoNum type="arabicPeriod"/>
            </a:pPr>
            <a:endParaRPr lang="sk-SK" dirty="0">
              <a:solidFill>
                <a:schemeClr val="tx1"/>
              </a:solidFill>
              <a:latin typeface="Trebuchet MS"/>
            </a:endParaRPr>
          </a:p>
          <a:p>
            <a:pPr algn="just">
              <a:buFont typeface="+mj-lt"/>
              <a:buAutoNum type="arabicPeriod"/>
            </a:pPr>
            <a:r>
              <a:rPr lang="sk-SK" dirty="0" err="1">
                <a:solidFill>
                  <a:schemeClr val="tx1"/>
                </a:solidFill>
                <a:latin typeface="Trebuchet MS"/>
              </a:rPr>
              <a:t>Eliseev</a:t>
            </a:r>
            <a:r>
              <a:rPr lang="sk-SK" dirty="0">
                <a:solidFill>
                  <a:schemeClr val="tx1"/>
                </a:solidFill>
                <a:latin typeface="Trebuchet MS"/>
              </a:rPr>
              <a:t> D., </a:t>
            </a:r>
            <a:r>
              <a:rPr lang="sk-SK" dirty="0" err="1">
                <a:solidFill>
                  <a:schemeClr val="tx1"/>
                </a:solidFill>
                <a:latin typeface="Trebuchet MS"/>
              </a:rPr>
              <a:t>Bogdanov</a:t>
            </a:r>
            <a:r>
              <a:rPr lang="sk-SK" dirty="0">
                <a:solidFill>
                  <a:schemeClr val="tx1"/>
                </a:solidFill>
                <a:latin typeface="Trebuchet MS"/>
              </a:rPr>
              <a:t> A.: </a:t>
            </a:r>
            <a:r>
              <a:rPr lang="sk-SK" dirty="0" err="1">
                <a:solidFill>
                  <a:schemeClr val="tx1"/>
                </a:solidFill>
                <a:latin typeface="Trebuchet MS"/>
              </a:rPr>
              <a:t>Yii</a:t>
            </a:r>
            <a:r>
              <a:rPr lang="sk-SK" dirty="0">
                <a:solidFill>
                  <a:schemeClr val="tx1"/>
                </a:solidFill>
                <a:latin typeface="Trebuchet MS"/>
              </a:rPr>
              <a:t> </a:t>
            </a:r>
            <a:r>
              <a:rPr lang="sk-SK" dirty="0" err="1">
                <a:solidFill>
                  <a:schemeClr val="tx1"/>
                </a:solidFill>
                <a:latin typeface="Trebuchet MS"/>
              </a:rPr>
              <a:t>Application</a:t>
            </a:r>
            <a:r>
              <a:rPr lang="sk-SK" dirty="0">
                <a:solidFill>
                  <a:schemeClr val="tx1"/>
                </a:solidFill>
                <a:latin typeface="Trebuchet MS"/>
              </a:rPr>
              <a:t> </a:t>
            </a:r>
            <a:r>
              <a:rPr lang="sk-SK" dirty="0" err="1">
                <a:solidFill>
                  <a:schemeClr val="tx1"/>
                </a:solidFill>
                <a:latin typeface="Trebuchet MS"/>
              </a:rPr>
              <a:t>Development</a:t>
            </a:r>
            <a:r>
              <a:rPr lang="sk-SK" dirty="0">
                <a:solidFill>
                  <a:schemeClr val="tx1"/>
                </a:solidFill>
                <a:latin typeface="Trebuchet MS"/>
              </a:rPr>
              <a:t>. </a:t>
            </a:r>
            <a:r>
              <a:rPr lang="sk-SK" dirty="0" err="1">
                <a:solidFill>
                  <a:schemeClr val="tx1"/>
                </a:solidFill>
                <a:latin typeface="Trebuchet MS"/>
              </a:rPr>
              <a:t>Cookbook</a:t>
            </a:r>
            <a:r>
              <a:rPr lang="sk-SK" dirty="0">
                <a:solidFill>
                  <a:schemeClr val="tx1"/>
                </a:solidFill>
                <a:latin typeface="Trebuchet MS"/>
              </a:rPr>
              <a:t>. </a:t>
            </a:r>
            <a:r>
              <a:rPr lang="sk-SK" dirty="0" err="1">
                <a:solidFill>
                  <a:schemeClr val="tx1"/>
                </a:solidFill>
                <a:latin typeface="Trebuchet MS"/>
              </a:rPr>
              <a:t>Packt</a:t>
            </a:r>
            <a:r>
              <a:rPr lang="sk-SK" dirty="0">
                <a:solidFill>
                  <a:schemeClr val="tx1"/>
                </a:solidFill>
                <a:latin typeface="Trebuchet MS"/>
              </a:rPr>
              <a:t> </a:t>
            </a:r>
            <a:r>
              <a:rPr lang="sk-SK" dirty="0" err="1">
                <a:solidFill>
                  <a:schemeClr val="tx1"/>
                </a:solidFill>
                <a:latin typeface="Trebuchet MS"/>
              </a:rPr>
              <a:t>Publishing</a:t>
            </a:r>
            <a:r>
              <a:rPr lang="sk-SK" dirty="0">
                <a:solidFill>
                  <a:schemeClr val="tx1"/>
                </a:solidFill>
                <a:latin typeface="Trebuchet MS"/>
              </a:rPr>
              <a:t>, 2016. 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50787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90" y="5086350"/>
            <a:ext cx="8596312" cy="630451"/>
          </a:xfrm>
        </p:spPr>
        <p:txBody>
          <a:bodyPr>
            <a:normAutofit/>
          </a:bodyPr>
          <a:lstStyle/>
          <a:p>
            <a:pPr algn="ctr"/>
            <a:r>
              <a:rPr lang="sk-SK" sz="3200" dirty="0"/>
              <a:t>Ďakujem za pozornosť</a:t>
            </a:r>
            <a:endParaRPr lang="sk-SK" sz="3200" dirty="0">
              <a:solidFill>
                <a:srgbClr val="5FCBEF"/>
              </a:solidFill>
              <a:latin typeface="Trebuchet MS"/>
            </a:endParaRPr>
          </a:p>
        </p:txBody>
      </p:sp>
      <p:pic>
        <p:nvPicPr>
          <p:cNvPr id="3" name="Obrázok 2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011" y="676275"/>
            <a:ext cx="3955894" cy="3953502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1801022" y="4419600"/>
            <a:ext cx="5219362" cy="2616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sk-SK" sz="1100" dirty="0">
                <a:solidFill>
                  <a:srgbClr val="A5A5A5"/>
                </a:solidFill>
                <a:latin typeface="Trebuchet MS"/>
              </a:rPr>
              <a:t>https://plus.google.com/109333659055111300610</a:t>
            </a:r>
          </a:p>
        </p:txBody>
      </p:sp>
    </p:spTree>
    <p:extLst>
      <p:ext uri="{BB962C8B-B14F-4D97-AF65-F5344CB8AC3E}">
        <p14:creationId xmlns:p14="http://schemas.microsoft.com/office/powerpoint/2010/main" val="352621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Čo je Internet vecí?</a:t>
            </a:r>
            <a:endParaRPr lang="sk-SK" sz="2800" dirty="0">
              <a:solidFill>
                <a:srgbClr val="5FCBEF"/>
              </a:solidFill>
              <a:latin typeface="Trebuchet MS"/>
            </a:endParaRPr>
          </a:p>
        </p:txBody>
      </p:sp>
      <p:pic>
        <p:nvPicPr>
          <p:cNvPr id="5" name="Zástupný objekt pre obsah 4" descr="IoT-Graphic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11838" y="276225"/>
            <a:ext cx="4796652" cy="2899198"/>
          </a:xfrm>
        </p:spPr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428815" y="3542806"/>
            <a:ext cx="8709671" cy="25844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sk-SK" sz="1600">
              <a:solidFill>
                <a:srgbClr val="404040"/>
              </a:solidFill>
              <a:latin typeface="Trebuchet MS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k-SK" dirty="0"/>
          </a:p>
          <a:p>
            <a:pPr algn="ctr"/>
            <a:r>
              <a:rPr lang="sk-SK" sz="1600" b="1" dirty="0"/>
              <a:t>Systém</a:t>
            </a:r>
            <a:r>
              <a:rPr lang="sk-SK" sz="1600" dirty="0"/>
              <a:t> </a:t>
            </a:r>
            <a:r>
              <a:rPr lang="sk-SK" sz="1600" b="1" dirty="0"/>
              <a:t>vzájomne súvisiach entít</a:t>
            </a:r>
            <a:r>
              <a:rPr lang="sk-SK" sz="1600" dirty="0"/>
              <a:t> : výpočtových zariadení, mechanických a digitálnych zariadení, objektov, zvierat a ľudí, ktorých je možné </a:t>
            </a:r>
            <a:r>
              <a:rPr lang="sk-SK" sz="1600" b="1" dirty="0"/>
              <a:t>jednoznačne identifikovať</a:t>
            </a:r>
            <a:r>
              <a:rPr lang="sk-SK" sz="1600" dirty="0"/>
              <a:t> na základe jedinečného identifikátora a jednotlivé tieto entity majú schopnosť </a:t>
            </a:r>
            <a:r>
              <a:rPr lang="sk-SK" sz="1600" b="1" dirty="0"/>
              <a:t>vzájomnej výmeny dát</a:t>
            </a:r>
            <a:r>
              <a:rPr lang="sk-SK" sz="1600" dirty="0"/>
              <a:t> prostredníctvom siete </a:t>
            </a:r>
            <a:r>
              <a:rPr lang="sk-SK" sz="1600" b="1" dirty="0"/>
              <a:t>bez</a:t>
            </a:r>
            <a:r>
              <a:rPr lang="sk-SK" sz="1600" dirty="0"/>
              <a:t> potreby priamej </a:t>
            </a:r>
            <a:r>
              <a:rPr lang="sk-SK" sz="1600" b="1" dirty="0"/>
              <a:t>interakcie človeka s človekom</a:t>
            </a:r>
            <a:r>
              <a:rPr lang="sk-SK" sz="1600" dirty="0"/>
              <a:t> alebo </a:t>
            </a:r>
            <a:r>
              <a:rPr lang="sk-SK" sz="1600" b="1" dirty="0"/>
              <a:t>človeka s počítačom</a:t>
            </a:r>
            <a:r>
              <a:rPr lang="sk-SK" sz="1600" dirty="0"/>
              <a:t>.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4097563" y="3324225"/>
            <a:ext cx="5146534" cy="43088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sk-SK" sz="1100" dirty="0">
                <a:solidFill>
                  <a:srgbClr val="A5A5A5"/>
                </a:solidFill>
                <a:latin typeface="Trebuchet MS"/>
              </a:rPr>
              <a:t>http://androidportal.zoznam.sk/2015/05/brillo-internet-veci-v-podani-androidu-ktory-si-vystaci-s-32-mb-ram/</a:t>
            </a:r>
            <a:endParaRPr lang="sk-SK" sz="1050" dirty="0">
              <a:solidFill>
                <a:srgbClr val="A5A5A5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8585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675745" y="533400"/>
            <a:ext cx="4185623" cy="576262"/>
          </a:xfrm>
        </p:spPr>
        <p:txBody>
          <a:bodyPr/>
          <a:lstStyle/>
          <a:p>
            <a:pPr algn="ctr"/>
            <a:r>
              <a:rPr lang="sk-SK" dirty="0"/>
              <a:t>Výhody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75745" y="1543050"/>
            <a:ext cx="4184650" cy="46883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/>
              <a:t>Dokáže pomôcť </a:t>
            </a:r>
            <a:r>
              <a:rPr lang="sk-SK" b="1" dirty="0"/>
              <a:t>jednotlivcom</a:t>
            </a:r>
            <a:r>
              <a:rPr lang="sk-SK" dirty="0"/>
              <a:t> alebo aj </a:t>
            </a:r>
            <a:r>
              <a:rPr lang="sk-SK" b="1" dirty="0"/>
              <a:t>podnikom</a:t>
            </a:r>
            <a:endParaRPr lang="sk-SK" b="1" dirty="0">
              <a:solidFill>
                <a:srgbClr val="404040"/>
              </a:solidFill>
              <a:latin typeface="Trebuchet MS"/>
            </a:endParaRPr>
          </a:p>
          <a:p>
            <a:endParaRPr lang="sk-SK" dirty="0">
              <a:solidFill>
                <a:srgbClr val="404040"/>
              </a:solidFill>
              <a:latin typeface="Trebuchet MS"/>
            </a:endParaRPr>
          </a:p>
          <a:p>
            <a:r>
              <a:rPr lang="sk-SK" dirty="0">
                <a:solidFill>
                  <a:srgbClr val="404040"/>
                </a:solidFill>
                <a:latin typeface="Trebuchet MS"/>
              </a:rPr>
              <a:t>Jednotlivci : zdravie, bezpečnosť, financie a každodenné plánovanie</a:t>
            </a:r>
          </a:p>
          <a:p>
            <a:endParaRPr lang="sk-SK" dirty="0">
              <a:solidFill>
                <a:srgbClr val="404040"/>
              </a:solidFill>
              <a:latin typeface="Trebuchet MS"/>
            </a:endParaRPr>
          </a:p>
          <a:p>
            <a:r>
              <a:rPr lang="sk-SK" dirty="0">
                <a:solidFill>
                  <a:srgbClr val="404040"/>
                </a:solidFill>
                <a:latin typeface="Trebuchet MS"/>
              </a:rPr>
              <a:t>Podniky : sledovanie majetku a riadenie zásob, preprava a lokalizácia, zabezpečenie, úspory energie a individuálne sledovanie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5088382" y="545544"/>
            <a:ext cx="4185618" cy="576262"/>
          </a:xfrm>
        </p:spPr>
        <p:txBody>
          <a:bodyPr/>
          <a:lstStyle/>
          <a:p>
            <a:pPr algn="ctr"/>
            <a:r>
              <a:rPr lang="sk-SK" dirty="0"/>
              <a:t>Nevýhody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5076233" y="1543050"/>
            <a:ext cx="4186237" cy="46761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/>
              <a:t>Najslabšou časťou je </a:t>
            </a:r>
            <a:r>
              <a:rPr lang="sk-SK" b="1" dirty="0"/>
              <a:t>bezpečnosť</a:t>
            </a:r>
          </a:p>
          <a:p>
            <a:endParaRPr lang="sk-SK" dirty="0"/>
          </a:p>
          <a:p>
            <a:r>
              <a:rPr lang="sk-SK" dirty="0"/>
              <a:t>Je možné nájsť zoznam nechránených internetových kamier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b="1" dirty="0"/>
              <a:t>-&gt; Najväčšou výzvou !!!</a:t>
            </a:r>
          </a:p>
        </p:txBody>
      </p:sp>
    </p:spTree>
    <p:extLst>
      <p:ext uri="{BB962C8B-B14F-4D97-AF65-F5344CB8AC3E}">
        <p14:creationId xmlns:p14="http://schemas.microsoft.com/office/powerpoint/2010/main" val="2255182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IoT technológie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677863" y="1781023"/>
            <a:ext cx="4183062" cy="42610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>
                <a:solidFill>
                  <a:schemeClr val="tx1"/>
                </a:solidFill>
                <a:latin typeface="Times"/>
              </a:rPr>
              <a:t>Pripojené </a:t>
            </a:r>
            <a:r>
              <a:rPr lang="sk-SK" b="1" dirty="0">
                <a:solidFill>
                  <a:schemeClr val="tx1"/>
                </a:solidFill>
                <a:latin typeface="Times"/>
              </a:rPr>
              <a:t>spotrebiče </a:t>
            </a:r>
            <a:r>
              <a:rPr lang="sk-SK" dirty="0">
                <a:solidFill>
                  <a:schemeClr val="tx1"/>
                </a:solidFill>
                <a:latin typeface="Times"/>
              </a:rPr>
              <a:t>- schopnosť </a:t>
            </a:r>
            <a:r>
              <a:rPr lang="sk-SK" b="1" dirty="0">
                <a:solidFill>
                  <a:schemeClr val="tx1"/>
                </a:solidFill>
                <a:latin typeface="Times"/>
              </a:rPr>
              <a:t>kontrolovať</a:t>
            </a:r>
            <a:r>
              <a:rPr lang="sk-SK" dirty="0">
                <a:solidFill>
                  <a:schemeClr val="tx1"/>
                </a:solidFill>
                <a:latin typeface="Times"/>
              </a:rPr>
              <a:t> domáce spotrebiče prostredníctvom mobilného zariadenia/tabletu. </a:t>
            </a:r>
          </a:p>
          <a:p>
            <a:r>
              <a:rPr lang="sk-SK" dirty="0">
                <a:solidFill>
                  <a:schemeClr val="tx1"/>
                </a:solidFill>
                <a:latin typeface="Times"/>
              </a:rPr>
              <a:t>Napr.-Electrolux CombiSteam rúra</a:t>
            </a:r>
          </a:p>
          <a:p>
            <a:endParaRPr lang="sk-SK" dirty="0">
              <a:solidFill>
                <a:schemeClr val="tx1"/>
              </a:solidFill>
              <a:latin typeface="Times"/>
            </a:endParaRPr>
          </a:p>
          <a:p>
            <a:r>
              <a:rPr lang="sk-SK" dirty="0">
                <a:solidFill>
                  <a:schemeClr val="tx1"/>
                </a:solidFill>
                <a:latin typeface="Times"/>
              </a:rPr>
              <a:t>Samo-riadiace </a:t>
            </a:r>
            <a:r>
              <a:rPr lang="sk-SK" b="1" dirty="0">
                <a:solidFill>
                  <a:schemeClr val="tx1"/>
                </a:solidFill>
                <a:latin typeface="Times"/>
              </a:rPr>
              <a:t>vozidlá</a:t>
            </a:r>
            <a:r>
              <a:rPr lang="sk-SK" dirty="0">
                <a:solidFill>
                  <a:schemeClr val="tx1"/>
                </a:solidFill>
                <a:latin typeface="Times"/>
              </a:rPr>
              <a:t> - schopnosť </a:t>
            </a:r>
            <a:r>
              <a:rPr lang="sk-SK" b="1" dirty="0">
                <a:solidFill>
                  <a:schemeClr val="tx1"/>
                </a:solidFill>
                <a:latin typeface="Times"/>
              </a:rPr>
              <a:t>ovládať automobil</a:t>
            </a:r>
            <a:r>
              <a:rPr lang="sk-SK" dirty="0">
                <a:solidFill>
                  <a:schemeClr val="tx1"/>
                </a:solidFill>
                <a:latin typeface="Times"/>
              </a:rPr>
              <a:t> prostredníctvom inteligentných telefónov a hodiniek 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5089525" y="1781023"/>
            <a:ext cx="4184650" cy="42610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>
                <a:solidFill>
                  <a:schemeClr val="tx1"/>
                </a:solidFill>
                <a:latin typeface="Times"/>
              </a:rPr>
              <a:t>Inteligentné </a:t>
            </a:r>
            <a:r>
              <a:rPr lang="sk-SK" b="1" dirty="0">
                <a:solidFill>
                  <a:schemeClr val="tx1"/>
                </a:solidFill>
                <a:latin typeface="Times"/>
              </a:rPr>
              <a:t>osvetlenie</a:t>
            </a:r>
            <a:r>
              <a:rPr lang="sk-SK" dirty="0">
                <a:solidFill>
                  <a:schemeClr val="tx1"/>
                </a:solidFill>
                <a:latin typeface="Times"/>
              </a:rPr>
              <a:t> - inteligentné osvetľovacie systémy</a:t>
            </a:r>
          </a:p>
          <a:p>
            <a:r>
              <a:rPr lang="sk-SK" dirty="0">
                <a:solidFill>
                  <a:schemeClr val="tx1"/>
                </a:solidFill>
                <a:latin typeface="Times"/>
              </a:rPr>
              <a:t>Napr. Philiph hue</a:t>
            </a:r>
          </a:p>
          <a:p>
            <a:endParaRPr lang="sk-SK" dirty="0">
              <a:solidFill>
                <a:schemeClr val="tx1"/>
              </a:solidFill>
              <a:latin typeface="Times"/>
            </a:endParaRPr>
          </a:p>
          <a:p>
            <a:endParaRPr lang="sk-SK" dirty="0">
              <a:solidFill>
                <a:schemeClr val="tx1"/>
              </a:solidFill>
              <a:latin typeface="Times"/>
            </a:endParaRPr>
          </a:p>
          <a:p>
            <a:r>
              <a:rPr lang="sk-SK" dirty="0">
                <a:solidFill>
                  <a:schemeClr val="tx1"/>
                </a:solidFill>
                <a:latin typeface="Times"/>
              </a:rPr>
              <a:t>Nosiče zdravia a </a:t>
            </a:r>
            <a:r>
              <a:rPr lang="sk-SK" b="1" dirty="0">
                <a:solidFill>
                  <a:schemeClr val="tx1"/>
                </a:solidFill>
                <a:latin typeface="Times"/>
              </a:rPr>
              <a:t>fitness</a:t>
            </a:r>
            <a:r>
              <a:rPr lang="sk-SK" dirty="0">
                <a:solidFill>
                  <a:schemeClr val="tx1"/>
                </a:solidFill>
                <a:latin typeface="Times"/>
              </a:rPr>
              <a:t> monitory </a:t>
            </a:r>
          </a:p>
          <a:p>
            <a:r>
              <a:rPr lang="sk-SK" dirty="0">
                <a:solidFill>
                  <a:schemeClr val="tx1"/>
                </a:solidFill>
                <a:latin typeface="Times"/>
              </a:rPr>
              <a:t>Napr. Jawbone Up fitness tracker</a:t>
            </a:r>
          </a:p>
        </p:txBody>
      </p:sp>
    </p:spTree>
    <p:extLst>
      <p:ext uri="{BB962C8B-B14F-4D97-AF65-F5344CB8AC3E}">
        <p14:creationId xmlns:p14="http://schemas.microsoft.com/office/powerpoint/2010/main" val="379562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Ciele bakalárskej práce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+mj-lt"/>
              <a:buAutoNum type="arabicPeriod"/>
            </a:pPr>
            <a:r>
              <a:rPr lang="sk-SK" dirty="0">
                <a:solidFill>
                  <a:schemeClr val="tx1"/>
                </a:solidFill>
              </a:rPr>
              <a:t>Analýza dostupných vizualizačných softvérov a knižníc pre zobrazovanie dát</a:t>
            </a:r>
          </a:p>
          <a:p>
            <a:pPr>
              <a:buFont typeface="+mj-lt"/>
              <a:buAutoNum type="arabicPeriod"/>
            </a:pPr>
            <a:endParaRPr lang="sk-SK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sk-SK" dirty="0">
                <a:solidFill>
                  <a:schemeClr val="tx1"/>
                </a:solidFill>
              </a:rPr>
              <a:t>Štúdium MVC nástrojových sád (framework)</a:t>
            </a:r>
          </a:p>
          <a:p>
            <a:pPr>
              <a:buFont typeface="+mj-lt"/>
              <a:buAutoNum type="arabicPeriod"/>
            </a:pPr>
            <a:endParaRPr lang="sk-SK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sk-SK" dirty="0">
                <a:solidFill>
                  <a:schemeClr val="tx1"/>
                </a:solidFill>
              </a:rPr>
              <a:t>Spracovanie a štrukturalizácia dát odosielaných a prijímaných IoT zariadeniami</a:t>
            </a:r>
          </a:p>
          <a:p>
            <a:pPr>
              <a:buFont typeface="+mj-lt"/>
              <a:buAutoNum type="arabicPeriod"/>
            </a:pPr>
            <a:endParaRPr lang="sk-SK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sk-SK" dirty="0">
                <a:solidFill>
                  <a:schemeClr val="tx1"/>
                </a:solidFill>
              </a:rPr>
              <a:t>Vývoj grafického webového prostredia pre manažment IoT zariadení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50121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200150"/>
            <a:ext cx="4194315" cy="1277938"/>
          </a:xfrm>
        </p:spPr>
        <p:txBody>
          <a:bodyPr>
            <a:normAutofit/>
          </a:bodyPr>
          <a:lstStyle/>
          <a:p>
            <a:r>
              <a:rPr lang="sk-SK" sz="3200" dirty="0"/>
              <a:t>Základná architektúra IoT</a:t>
            </a:r>
            <a:endParaRPr lang="sk-SK" sz="3200" dirty="0">
              <a:solidFill>
                <a:srgbClr val="5FCBEF"/>
              </a:solidFill>
              <a:latin typeface="Trebuchet MS"/>
            </a:endParaRPr>
          </a:p>
        </p:txBody>
      </p:sp>
      <p:pic>
        <p:nvPicPr>
          <p:cNvPr id="5" name="Zástupný objekt pre obsah 4" descr="structureOfIoT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5028" y="2693742"/>
            <a:ext cx="3266857" cy="3338225"/>
          </a:xfrm>
        </p:spPr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4956175" y="688975"/>
            <a:ext cx="3854450" cy="52300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/>
              <a:t>Vec</a:t>
            </a:r>
            <a:r>
              <a:rPr lang="sk-SK" dirty="0"/>
              <a:t> : dôvod, prečo zostavujeme systém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/>
              <a:t>Senzory </a:t>
            </a:r>
            <a:r>
              <a:rPr lang="sk-SK" dirty="0"/>
              <a:t>: slúžia na čítanie a spätné odovzdávanie správ o stave reálneho sveta; monitorujú fyzikálne veličiny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/>
              <a:t>Aktuátory</a:t>
            </a:r>
            <a:r>
              <a:rPr lang="sk-SK" dirty="0"/>
              <a:t> : prijímajú informácie; očakávajú príkaz, ktorý vykonajú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404040"/>
                </a:solidFill>
              </a:rPr>
              <a:t>Kontrolór</a:t>
            </a:r>
            <a:r>
              <a:rPr lang="sk-SK" dirty="0">
                <a:solidFill>
                  <a:srgbClr val="404040"/>
                </a:solidFill>
              </a:rPr>
              <a:t> : spolupracuje so senzormi a aktuátormi; nízkoúrovňová komunikácia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404040"/>
                </a:solidFill>
              </a:rPr>
              <a:t>Agent</a:t>
            </a:r>
            <a:r>
              <a:rPr lang="sk-SK" dirty="0">
                <a:solidFill>
                  <a:srgbClr val="404040"/>
                </a:solidFill>
              </a:rPr>
              <a:t> : most medzi radičom a riadiacim serverom; realizuje prenos dát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404040"/>
                </a:solidFill>
              </a:rPr>
              <a:t>Riadiaci server</a:t>
            </a:r>
            <a:r>
              <a:rPr lang="sk-SK" dirty="0">
                <a:solidFill>
                  <a:srgbClr val="404040"/>
                </a:solidFill>
              </a:rPr>
              <a:t> : umožňuje interakciu medzi IoT systémom a užívateľom; vysokoúrovňová komunikácia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82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Ciele projektu</a:t>
            </a:r>
          </a:p>
        </p:txBody>
      </p:sp>
      <p:sp>
        <p:nvSpPr>
          <p:cNvPr id="6" name="Zástupný objekt pre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1. cieľ</a:t>
            </a:r>
          </a:p>
        </p:txBody>
      </p:sp>
      <p:sp>
        <p:nvSpPr>
          <p:cNvPr id="7" name="Zástupný objekt pre obsah 6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/>
              <a:t>Efektívnejší proces štúdia</a:t>
            </a:r>
          </a:p>
          <a:p>
            <a:r>
              <a:rPr lang="sk-SK" dirty="0"/>
              <a:t>Lepšie podmienky s využitím IoT technológií :</a:t>
            </a:r>
          </a:p>
          <a:p>
            <a:pPr marL="0" indent="0">
              <a:buNone/>
            </a:pPr>
            <a:r>
              <a:rPr lang="sk-SK" dirty="0"/>
              <a:t>1. Diaľkové ovládanie svetiel</a:t>
            </a:r>
          </a:p>
          <a:p>
            <a:pPr marL="0" indent="0">
              <a:buNone/>
            </a:pPr>
            <a:r>
              <a:rPr lang="sk-SK" dirty="0"/>
              <a:t>2. Ovplyvňovanie kvality ovzdušia</a:t>
            </a:r>
          </a:p>
          <a:p>
            <a:pPr marL="0" indent="0">
              <a:buNone/>
            </a:pPr>
            <a:r>
              <a:rPr lang="sk-SK" dirty="0"/>
              <a:t>3. Monitorovanie a riadenie vlhkosti a teploty</a:t>
            </a:r>
          </a:p>
        </p:txBody>
      </p:sp>
      <p:sp>
        <p:nvSpPr>
          <p:cNvPr id="8" name="Zástupný objekt pre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/>
              <a:t>2. cieľ</a:t>
            </a:r>
          </a:p>
        </p:txBody>
      </p:sp>
      <p:sp>
        <p:nvSpPr>
          <p:cNvPr id="9" name="Zástupný objekt pre obsah 8"/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/>
              <a:t>Zabránenie neoprávneného vstupu do miestnosti</a:t>
            </a:r>
          </a:p>
          <a:p>
            <a:r>
              <a:rPr lang="sk-SK" dirty="0"/>
              <a:t>Realizácia pomocou čítačky odtlačkov prstov </a:t>
            </a:r>
          </a:p>
          <a:p>
            <a:r>
              <a:rPr lang="sk-SK" dirty="0"/>
              <a:t>Rozmiestnené detektory pohybu využívajúce infračervené svetlo a Dopplerov efekt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1796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SWOT analýza</a:t>
            </a:r>
          </a:p>
        </p:txBody>
      </p:sp>
      <p:pic>
        <p:nvPicPr>
          <p:cNvPr id="5" name="Zástupný objekt pre obsah 4" descr="swot analýza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3719" y="1928258"/>
            <a:ext cx="9042987" cy="2910554"/>
          </a:xfrm>
        </p:spPr>
      </p:pic>
    </p:spTree>
    <p:extLst>
      <p:ext uri="{BB962C8B-B14F-4D97-AF65-F5344CB8AC3E}">
        <p14:creationId xmlns:p14="http://schemas.microsoft.com/office/powerpoint/2010/main" val="57758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 descr="smart_roo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6492" y="66675"/>
            <a:ext cx="8538883" cy="6584717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05074" y="280987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sk-SK" sz="3200" dirty="0"/>
              <a:t>Databázový </a:t>
            </a:r>
            <a:br>
              <a:rPr lang="sk-SK" dirty="0">
                <a:solidFill>
                  <a:schemeClr val="tx1"/>
                </a:solidFill>
              </a:rPr>
            </a:br>
            <a:r>
              <a:rPr lang="sk-SK" sz="3200" dirty="0"/>
              <a:t>relačný </a:t>
            </a:r>
            <a:br>
              <a:rPr lang="sk-SK" dirty="0">
                <a:solidFill>
                  <a:schemeClr val="tx1"/>
                </a:solidFill>
              </a:rPr>
            </a:br>
            <a:r>
              <a:rPr lang="sk-SK" sz="3200" dirty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90383708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Microsoft Office PowerPoint</Application>
  <PresentationFormat>Širokouhlá</PresentationFormat>
  <Paragraphs>0</Paragraphs>
  <Slides>13</Slides>
  <Notes>13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Fazeta</vt:lpstr>
      <vt:lpstr>Vývoj softvérovej platformy pre manažment IoT zariadení</vt:lpstr>
      <vt:lpstr>Čo je Internet vecí?</vt:lpstr>
      <vt:lpstr>Prezentácia programu PowerPoint</vt:lpstr>
      <vt:lpstr>IoT technológie</vt:lpstr>
      <vt:lpstr>Ciele bakalárskej práce</vt:lpstr>
      <vt:lpstr>Základná architektúra IoT</vt:lpstr>
      <vt:lpstr>Ciele projektu</vt:lpstr>
      <vt:lpstr>SWOT analýza</vt:lpstr>
      <vt:lpstr>Databázový  relačný  model</vt:lpstr>
      <vt:lpstr>Bezpečnosť  komunikácie  od servera k senzorom</vt:lpstr>
      <vt:lpstr>Aktuálny stav</vt:lpstr>
      <vt:lpstr>Odporúčaná literatúra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softvérovej platformy pre manažment IoT zariadení</dc:title>
  <dc:creator/>
  <cp:lastModifiedBy/>
  <cp:revision>5</cp:revision>
  <dcterms:created xsi:type="dcterms:W3CDTF">2012-08-15T23:32:20Z</dcterms:created>
  <dcterms:modified xsi:type="dcterms:W3CDTF">2017-03-01T18:16:21Z</dcterms:modified>
</cp:coreProperties>
</file>