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2" r:id="rId8"/>
    <p:sldId id="265" r:id="rId9"/>
    <p:sldId id="264" r:id="rId10"/>
    <p:sldId id="266" r:id="rId11"/>
    <p:sldId id="271" r:id="rId12"/>
    <p:sldId id="272" r:id="rId13"/>
    <p:sldId id="273" r:id="rId14"/>
    <p:sldId id="270" r:id="rId15"/>
    <p:sldId id="263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B59D-5741-4012-9026-011E880D64C1}" type="datetimeFigureOut">
              <a:rPr lang="sk-SK" smtClean="0"/>
              <a:t>23. 8. 2016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0788-F591-4C0F-9386-7CD20F6489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419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B59D-5741-4012-9026-011E880D64C1}" type="datetimeFigureOut">
              <a:rPr lang="sk-SK" smtClean="0"/>
              <a:t>23. 8. 2016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0788-F591-4C0F-9386-7CD20F6489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4885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B59D-5741-4012-9026-011E880D64C1}" type="datetimeFigureOut">
              <a:rPr lang="sk-SK" smtClean="0"/>
              <a:t>23. 8. 2016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0788-F591-4C0F-9386-7CD20F6489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826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B59D-5741-4012-9026-011E880D64C1}" type="datetimeFigureOut">
              <a:rPr lang="sk-SK" smtClean="0"/>
              <a:t>23. 8. 2016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0788-F591-4C0F-9386-7CD20F6489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3593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B59D-5741-4012-9026-011E880D64C1}" type="datetimeFigureOut">
              <a:rPr lang="sk-SK" smtClean="0"/>
              <a:t>23. 8. 2016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0788-F591-4C0F-9386-7CD20F6489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0548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B59D-5741-4012-9026-011E880D64C1}" type="datetimeFigureOut">
              <a:rPr lang="sk-SK" smtClean="0"/>
              <a:t>23. 8. 2016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0788-F591-4C0F-9386-7CD20F6489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346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B59D-5741-4012-9026-011E880D64C1}" type="datetimeFigureOut">
              <a:rPr lang="sk-SK" smtClean="0"/>
              <a:t>23. 8. 2016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0788-F591-4C0F-9386-7CD20F6489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171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B59D-5741-4012-9026-011E880D64C1}" type="datetimeFigureOut">
              <a:rPr lang="sk-SK" smtClean="0"/>
              <a:t>23. 8. 2016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0788-F591-4C0F-9386-7CD20F6489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11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B59D-5741-4012-9026-011E880D64C1}" type="datetimeFigureOut">
              <a:rPr lang="sk-SK" smtClean="0"/>
              <a:t>23. 8. 2016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0788-F591-4C0F-9386-7CD20F6489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467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B59D-5741-4012-9026-011E880D64C1}" type="datetimeFigureOut">
              <a:rPr lang="sk-SK" smtClean="0"/>
              <a:t>23. 8. 2016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0788-F591-4C0F-9386-7CD20F6489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57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B59D-5741-4012-9026-011E880D64C1}" type="datetimeFigureOut">
              <a:rPr lang="sk-SK" smtClean="0"/>
              <a:t>23. 8. 2016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0788-F591-4C0F-9386-7CD20F6489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12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B59D-5741-4012-9026-011E880D64C1}" type="datetimeFigureOut">
              <a:rPr lang="sk-SK" smtClean="0"/>
              <a:t>23. 8. 2016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0788-F591-4C0F-9386-7CD20F6489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7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B59D-5741-4012-9026-011E880D64C1}" type="datetimeFigureOut">
              <a:rPr lang="sk-SK" smtClean="0"/>
              <a:t>23. 8. 2016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0788-F591-4C0F-9386-7CD20F6489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049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2AAB59D-5741-4012-9026-011E880D64C1}" type="datetimeFigureOut">
              <a:rPr lang="sk-SK" smtClean="0"/>
              <a:t>23. 8. 2016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5550788-F591-4C0F-9386-7CD20F6489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112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2AAB59D-5741-4012-9026-011E880D64C1}" type="datetimeFigureOut">
              <a:rPr lang="sk-SK" smtClean="0"/>
              <a:t>23. 8. 2016</a:t>
            </a:fld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5550788-F591-4C0F-9386-7CD20F6489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4729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koly.upjs.sk/aktivit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6032" y="608418"/>
            <a:ext cx="11679935" cy="2979256"/>
          </a:xfrm>
        </p:spPr>
        <p:txBody>
          <a:bodyPr>
            <a:normAutofit/>
          </a:bodyPr>
          <a:lstStyle/>
          <a:p>
            <a:pPr algn="ctr"/>
            <a:r>
              <a:rPr lang="sk-SK" sz="6000" dirty="0" smtClean="0">
                <a:solidFill>
                  <a:schemeClr val="bg1"/>
                </a:solidFill>
                <a:latin typeface="+mn-lt"/>
              </a:rPr>
              <a:t>Výučba informačnej bezpečnosti pomocou </a:t>
            </a:r>
            <a:r>
              <a:rPr lang="sk-SK" sz="6000" dirty="0" err="1" smtClean="0">
                <a:solidFill>
                  <a:schemeClr val="bg1"/>
                </a:solidFill>
                <a:latin typeface="+mn-lt"/>
              </a:rPr>
              <a:t>honeypotov</a:t>
            </a:r>
            <a:endParaRPr lang="sk-SK" sz="6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22440" y="4361417"/>
            <a:ext cx="3347883" cy="861420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Bc. Anna </a:t>
            </a:r>
            <a:r>
              <a:rPr lang="sk-SK" sz="2400" dirty="0" err="1" smtClean="0">
                <a:solidFill>
                  <a:schemeClr val="bg1"/>
                </a:solidFill>
              </a:rPr>
              <a:t>Liptajová</a:t>
            </a:r>
            <a:endParaRPr lang="sk-SK" sz="2400" dirty="0" smtClean="0">
              <a:solidFill>
                <a:schemeClr val="bg1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723102" y="5344644"/>
            <a:ext cx="9040762" cy="86142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/>
              <a:t>Obhajoba diplomovej práce, 23. 8. 2016						KOŠICE</a:t>
            </a:r>
          </a:p>
          <a:p>
            <a:r>
              <a:rPr lang="sk-SK" sz="2000" dirty="0" smtClean="0"/>
              <a:t>Vedúci diplomovej práce: JUDr. RNDr. Pavol Sokol PhD.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9147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I. Výučba </a:t>
            </a:r>
            <a:r>
              <a:rPr lang="sk-SK" dirty="0">
                <a:solidFill>
                  <a:schemeClr val="bg1"/>
                </a:solidFill>
              </a:rPr>
              <a:t>pojmov bezpečnostný útok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a útočník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b="1" dirty="0" smtClean="0"/>
              <a:t>Virtuálny operačný systém Linux / </a:t>
            </a:r>
            <a:r>
              <a:rPr lang="sk-SK" sz="2000" b="1" dirty="0" err="1" smtClean="0"/>
              <a:t>Debian</a:t>
            </a:r>
            <a:r>
              <a:rPr lang="sk-SK" sz="2000" b="1" dirty="0" smtClean="0"/>
              <a:t> (HLL CD)</a:t>
            </a:r>
          </a:p>
          <a:p>
            <a:r>
              <a:rPr lang="sk-SK" sz="2000" b="1" dirty="0"/>
              <a:t>n</a:t>
            </a:r>
            <a:r>
              <a:rPr lang="sk-SK" sz="2000" b="1" dirty="0" smtClean="0"/>
              <a:t>akonfigurovaný SSH server, </a:t>
            </a:r>
          </a:p>
          <a:p>
            <a:r>
              <a:rPr lang="sk-SK" sz="2000" b="1" dirty="0" smtClean="0"/>
              <a:t>nástroj </a:t>
            </a:r>
            <a:r>
              <a:rPr lang="sk-SK" sz="2000" b="1" dirty="0" err="1" smtClean="0"/>
              <a:t>Nmap</a:t>
            </a:r>
            <a:r>
              <a:rPr lang="sk-SK" sz="2000" b="1" dirty="0" smtClean="0"/>
              <a:t> určený na skenovanie siete, </a:t>
            </a:r>
          </a:p>
          <a:p>
            <a:r>
              <a:rPr lang="sk-SK" sz="2000" b="1" dirty="0" smtClean="0"/>
              <a:t>nástroj </a:t>
            </a:r>
            <a:r>
              <a:rPr lang="sk-SK" sz="2000" b="1" dirty="0" err="1" smtClean="0"/>
              <a:t>Ncrack</a:t>
            </a:r>
            <a:r>
              <a:rPr lang="sk-SK" sz="2000" b="1" dirty="0" smtClean="0"/>
              <a:t> určený na slovníkový útok mierený na SSH server, </a:t>
            </a:r>
          </a:p>
          <a:p>
            <a:r>
              <a:rPr lang="sk-SK" sz="2000" b="1" dirty="0" smtClean="0"/>
              <a:t>nástroj Hydra určený na </a:t>
            </a:r>
            <a:r>
              <a:rPr lang="sk-SK" sz="2000" b="1" dirty="0" err="1" smtClean="0"/>
              <a:t>brute-force</a:t>
            </a:r>
            <a:r>
              <a:rPr lang="sk-SK" sz="2000" b="1" dirty="0" smtClean="0"/>
              <a:t> útok mierený na SSH server, </a:t>
            </a:r>
          </a:p>
          <a:p>
            <a:r>
              <a:rPr lang="sk-SK" sz="2000" b="1" dirty="0" err="1" smtClean="0"/>
              <a:t>Kippo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honeypot</a:t>
            </a:r>
            <a:r>
              <a:rPr lang="sk-SK" sz="2000" b="1" dirty="0" smtClean="0"/>
              <a:t>.</a:t>
            </a:r>
            <a:endParaRPr lang="sk-SK" sz="2000" b="1" dirty="0"/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5421468"/>
            <a:ext cx="2824189" cy="108303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080" y="4247075"/>
            <a:ext cx="2019300" cy="225742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078" y="5072212"/>
            <a:ext cx="1785788" cy="178578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580" y="2344073"/>
            <a:ext cx="952500" cy="1257300"/>
          </a:xfrm>
          <a:prstGeom prst="rect">
            <a:avLst/>
          </a:prstGeom>
          <a:solidFill>
            <a:schemeClr val="tx1">
              <a:alpha val="99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Obdĺžnik 7"/>
          <p:cNvSpPr/>
          <p:nvPr/>
        </p:nvSpPr>
        <p:spPr>
          <a:xfrm>
            <a:off x="287664" y="2222287"/>
            <a:ext cx="2475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Použité technológie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06746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I. Výučba </a:t>
            </a:r>
            <a:r>
              <a:rPr lang="sk-SK" dirty="0">
                <a:solidFill>
                  <a:schemeClr val="bg1"/>
                </a:solidFill>
              </a:rPr>
              <a:t>pojmov bezpečnostný útok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a útočník</a:t>
            </a:r>
            <a:endParaRPr lang="sk-SK" dirty="0"/>
          </a:p>
        </p:txBody>
      </p:sp>
      <p:pic>
        <p:nvPicPr>
          <p:cNvPr id="10" name="Zástupný symbol obsahu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2335879"/>
            <a:ext cx="6893944" cy="3636963"/>
          </a:xfrm>
        </p:spPr>
      </p:pic>
      <p:sp>
        <p:nvSpPr>
          <p:cNvPr id="11" name="Obdĺžnik 10"/>
          <p:cNvSpPr/>
          <p:nvPr/>
        </p:nvSpPr>
        <p:spPr>
          <a:xfrm>
            <a:off x="1642745" y="6297250"/>
            <a:ext cx="5497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Schéma laboratória (triedy) počas vyučovania </a:t>
            </a:r>
            <a:endParaRPr lang="sk-SK" dirty="0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239" y="2335879"/>
            <a:ext cx="1219200" cy="1219200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239" y="4473320"/>
            <a:ext cx="1219200" cy="1219200"/>
          </a:xfrm>
          <a:prstGeom prst="rect">
            <a:avLst/>
          </a:prstGeom>
        </p:spPr>
      </p:pic>
      <p:sp>
        <p:nvSpPr>
          <p:cNvPr id="16" name="Zahnutá šípka nahor 15"/>
          <p:cNvSpPr/>
          <p:nvPr/>
        </p:nvSpPr>
        <p:spPr>
          <a:xfrm rot="16200000">
            <a:off x="10112479" y="3741713"/>
            <a:ext cx="1135626" cy="76235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7" name="Obdĺžnik 16"/>
          <p:cNvSpPr/>
          <p:nvPr/>
        </p:nvSpPr>
        <p:spPr>
          <a:xfrm>
            <a:off x="10720780" y="4822280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Útočník</a:t>
            </a:r>
            <a:endParaRPr lang="sk-SK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Zahnutá šípka doprava 17"/>
          <p:cNvSpPr/>
          <p:nvPr/>
        </p:nvSpPr>
        <p:spPr>
          <a:xfrm>
            <a:off x="8556435" y="3515392"/>
            <a:ext cx="811161" cy="11753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9" name="Obdĺžnik 18"/>
          <p:cNvSpPr/>
          <p:nvPr/>
        </p:nvSpPr>
        <p:spPr>
          <a:xfrm>
            <a:off x="8005235" y="2701086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</a:rPr>
              <a:t>Honeypot</a:t>
            </a:r>
            <a:endParaRPr lang="sk-SK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41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II. MODUL </a:t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dirty="0" smtClean="0">
                <a:solidFill>
                  <a:schemeClr val="bg1"/>
                </a:solidFill>
              </a:rPr>
              <a:t>Malvér a kategorizácia malvéru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6"/>
          </p:nvPr>
        </p:nvSpPr>
        <p:spPr>
          <a:xfrm>
            <a:off x="6318231" y="2435957"/>
            <a:ext cx="6036001" cy="3115788"/>
          </a:xfrm>
        </p:spPr>
        <p:txBody>
          <a:bodyPr>
            <a:normAutofit/>
          </a:bodyPr>
          <a:lstStyle/>
          <a:p>
            <a:r>
              <a:rPr lang="sk-SK" b="1" u="sng" dirty="0" smtClean="0"/>
              <a:t>Pojmy:</a:t>
            </a:r>
          </a:p>
          <a:p>
            <a:r>
              <a:rPr lang="sk-SK" dirty="0" smtClean="0"/>
              <a:t>Malvér.</a:t>
            </a:r>
          </a:p>
          <a:p>
            <a:r>
              <a:rPr lang="sk-SK" dirty="0" smtClean="0"/>
              <a:t>Základné typy malvéru.</a:t>
            </a:r>
          </a:p>
          <a:p>
            <a:r>
              <a:rPr lang="sk-SK" dirty="0" smtClean="0"/>
              <a:t>Vírus, trójsky kôň, červ, </a:t>
            </a:r>
            <a:r>
              <a:rPr lang="sk-SK" dirty="0" err="1" smtClean="0"/>
              <a:t>ransomware</a:t>
            </a:r>
            <a:r>
              <a:rPr lang="sk-SK" dirty="0" smtClean="0"/>
              <a:t>. </a:t>
            </a:r>
          </a:p>
          <a:p>
            <a:r>
              <a:rPr lang="sk-SK" dirty="0" smtClean="0"/>
              <a:t>Antivírusový softvér.</a:t>
            </a:r>
          </a:p>
        </p:txBody>
      </p:sp>
    </p:spTree>
    <p:extLst>
      <p:ext uri="{BB962C8B-B14F-4D97-AF65-F5344CB8AC3E}">
        <p14:creationId xmlns:p14="http://schemas.microsoft.com/office/powerpoint/2010/main" val="344118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II. Malvér a kategorizácia malvéru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18557" y="2569963"/>
            <a:ext cx="7414228" cy="3929756"/>
          </a:xfrm>
        </p:spPr>
        <p:txBody>
          <a:bodyPr>
            <a:normAutofit lnSpcReduction="10000"/>
          </a:bodyPr>
          <a:lstStyle/>
          <a:p>
            <a:r>
              <a:rPr lang="sk-SK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Študenti majú k dispozícii sedem vzoriek malvéru, ktoré analyzujú prostredníctvom </a:t>
            </a:r>
            <a:r>
              <a:rPr lang="sk-SK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SandBoxov</a:t>
            </a:r>
            <a:r>
              <a:rPr lang="sk-SK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alebo priamo spúšťajú v rámci virtuálneho operačného systému Windows.</a:t>
            </a:r>
          </a:p>
          <a:p>
            <a:endParaRPr lang="sk-SK" sz="2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sk-SK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Výsledky pozorovania porovnajú pomocou vytvorenej stránky Informačná bezpečnosť </a:t>
            </a:r>
            <a:endParaRPr lang="sk-SK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58" y="3622386"/>
            <a:ext cx="4007552" cy="1302454"/>
          </a:xfrm>
          <a:prstGeom prst="rect">
            <a:avLst/>
          </a:prstGeom>
          <a:solidFill>
            <a:schemeClr val="accent1"/>
          </a:solidFill>
          <a:effectLst>
            <a:outerShdw blurRad="25400" dist="50800" dir="5400000" algn="ctr" rotWithShape="0">
              <a:schemeClr val="tx1">
                <a:alpha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5779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8712" y="683162"/>
            <a:ext cx="10571998" cy="970450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Výhody využitia </a:t>
            </a:r>
            <a:r>
              <a:rPr lang="sk-SK" dirty="0" err="1" smtClean="0">
                <a:solidFill>
                  <a:schemeClr val="bg1"/>
                </a:solidFill>
              </a:rPr>
              <a:t>honeypotov</a:t>
            </a:r>
            <a:r>
              <a:rPr lang="sk-SK" dirty="0" smtClean="0">
                <a:solidFill>
                  <a:schemeClr val="bg1"/>
                </a:solidFill>
              </a:rPr>
              <a:t> vo výučbe</a:t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dirty="0" smtClean="0">
                <a:solidFill>
                  <a:schemeClr val="bg1"/>
                </a:solidFill>
              </a:rPr>
              <a:t>informačnej bezpečnosti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18712" y="2412787"/>
            <a:ext cx="10865288" cy="41342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000" b="1" dirty="0" smtClean="0"/>
              <a:t>VÝHODY:</a:t>
            </a:r>
          </a:p>
          <a:p>
            <a:pPr algn="just"/>
            <a:r>
              <a:rPr lang="sk-SK" sz="2000" dirty="0" smtClean="0"/>
              <a:t>Študenti si vďaka názornej ukážke vyskúšajú bezpečnostný útok, jeho realizáciu, vďaka tomu jednoduchšie vnímajú náročné pojmy z informačnej bezpečnosti. </a:t>
            </a:r>
          </a:p>
          <a:p>
            <a:r>
              <a:rPr lang="sk-SK" sz="2000" dirty="0" smtClean="0"/>
              <a:t>Veľké množstvo </a:t>
            </a:r>
            <a:r>
              <a:rPr lang="sk-SK" sz="2000" dirty="0" err="1" smtClean="0"/>
              <a:t>honeypotov</a:t>
            </a:r>
            <a:r>
              <a:rPr lang="sk-SK" sz="2000" dirty="0" smtClean="0"/>
              <a:t> rôznej interakcie a zamerania. </a:t>
            </a:r>
          </a:p>
          <a:p>
            <a:pPr algn="just"/>
            <a:r>
              <a:rPr lang="sk-SK" sz="2000" dirty="0" smtClean="0"/>
              <a:t>Testovacia sieť, vďaka ktorej si študenti môžu vyskúšať bádateľský prístup </a:t>
            </a:r>
            <a:br>
              <a:rPr lang="sk-SK" sz="2000" dirty="0" smtClean="0"/>
            </a:br>
            <a:r>
              <a:rPr lang="sk-SK" sz="2000" dirty="0" smtClean="0"/>
              <a:t>k hľadaniu  nových bezpečnostných zraniteľností </a:t>
            </a:r>
          </a:p>
          <a:p>
            <a:pPr marL="0" indent="0" algn="just">
              <a:buNone/>
            </a:pPr>
            <a:endParaRPr lang="sk-SK" sz="2000" dirty="0" smtClean="0"/>
          </a:p>
          <a:p>
            <a:pPr marL="0" indent="0">
              <a:buNone/>
            </a:pPr>
            <a:r>
              <a:rPr lang="sk-SK" sz="2000" b="1" dirty="0" smtClean="0"/>
              <a:t>POTREBNÉ ROZŠÍRENIA:</a:t>
            </a:r>
          </a:p>
          <a:p>
            <a:pPr marL="0" indent="0" algn="just">
              <a:buNone/>
            </a:pPr>
            <a:r>
              <a:rPr lang="sk-SK" sz="2000" dirty="0" smtClean="0"/>
              <a:t>Elementárne vysvetlenie niektorých pojmov bezpečnosti a sieťových technológií v závislosti od skupiny žiakov, ktorú vyučujeme. </a:t>
            </a:r>
            <a:endParaRPr lang="sk-SK" sz="2000" dirty="0"/>
          </a:p>
          <a:p>
            <a:pPr marL="0" indent="0" algn="just">
              <a:buNone/>
            </a:pPr>
            <a:r>
              <a:rPr lang="sk-SK" sz="2000" dirty="0" smtClean="0"/>
              <a:t>Podrobný manuál pre učiteľov zameraný na inštaláciu a použitie nástrojov.</a:t>
            </a:r>
          </a:p>
          <a:p>
            <a:endParaRPr lang="sk-SK" sz="2000" dirty="0" smtClean="0"/>
          </a:p>
        </p:txBody>
      </p:sp>
    </p:spTree>
    <p:extLst>
      <p:ext uri="{BB962C8B-B14F-4D97-AF65-F5344CB8AC3E}">
        <p14:creationId xmlns:p14="http://schemas.microsoft.com/office/powerpoint/2010/main" val="271904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10001" y="387263"/>
            <a:ext cx="10572000" cy="2971051"/>
          </a:xfrm>
        </p:spPr>
        <p:txBody>
          <a:bodyPr/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Ď</a:t>
            </a:r>
            <a:r>
              <a:rPr lang="sk-SK" dirty="0" smtClean="0">
                <a:solidFill>
                  <a:schemeClr val="bg1"/>
                </a:solidFill>
              </a:rPr>
              <a:t>akujem za pozornosť!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sk-SK" sz="2800" dirty="0" smtClean="0"/>
              <a:t>anna.liptajova@upjs.sk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810254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5251" y="661902"/>
            <a:ext cx="10571998" cy="970450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Motivácia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8493" y="2178043"/>
            <a:ext cx="10554574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Informačná bezpečnosť </a:t>
            </a:r>
            <a:r>
              <a:rPr lang="sk-SK" sz="2000" dirty="0" smtClean="0"/>
              <a:t>– multidisciplinárna oblasť, ktorej úlohou je chrániť informácie a informačné systémy, skúmať bezpečnostné hrozby a navrhovať metódy ochrany a prevencie pred bezpečnostnými útokmi. </a:t>
            </a:r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 smtClean="0"/>
          </a:p>
          <a:p>
            <a:r>
              <a:rPr lang="sk-SK" sz="2000" dirty="0" smtClean="0"/>
              <a:t>Potreba výučby informačnej bezpečnosti </a:t>
            </a:r>
            <a:endParaRPr lang="sk-SK" dirty="0" smtClean="0"/>
          </a:p>
          <a:p>
            <a:r>
              <a:rPr lang="sk-SK" sz="2000" dirty="0" err="1" smtClean="0"/>
              <a:t>Honeypot</a:t>
            </a:r>
            <a:r>
              <a:rPr lang="sk-SK" sz="2000" dirty="0" smtClean="0"/>
              <a:t> – informačný systém, ktorý umožňuje sledovať činnosť útočníka.</a:t>
            </a:r>
            <a:endParaRPr lang="sk-SK" sz="2000" dirty="0"/>
          </a:p>
          <a:p>
            <a:r>
              <a:rPr lang="sk-SK" sz="2000" dirty="0" smtClean="0"/>
              <a:t>Lepšie raz vidieť ako 100 x počuť.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428" y="2678776"/>
            <a:ext cx="2191559" cy="151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54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Ciele práce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sk-SK" sz="2000" dirty="0" smtClean="0"/>
              <a:t>Analyzovať </a:t>
            </a:r>
            <a:r>
              <a:rPr lang="sk-SK" sz="2000" dirty="0"/>
              <a:t>možnosti využitia </a:t>
            </a:r>
            <a:r>
              <a:rPr lang="sk-SK" sz="2000" dirty="0" err="1"/>
              <a:t>honeypotov</a:t>
            </a:r>
            <a:r>
              <a:rPr lang="sk-SK" sz="2000" dirty="0"/>
              <a:t> a </a:t>
            </a:r>
            <a:r>
              <a:rPr lang="sk-SK" sz="2000" dirty="0" err="1"/>
              <a:t>honeynetov</a:t>
            </a:r>
            <a:r>
              <a:rPr lang="sk-SK" sz="2000" dirty="0"/>
              <a:t> vo výučbe informačnej bezpečnosti pre vybranú cieľovú skupinu. </a:t>
            </a:r>
          </a:p>
          <a:p>
            <a:pPr>
              <a:buFont typeface="+mj-lt"/>
              <a:buAutoNum type="arabicPeriod"/>
            </a:pPr>
            <a:r>
              <a:rPr lang="sk-SK" sz="2000" dirty="0" smtClean="0"/>
              <a:t>Vytvoriť </a:t>
            </a:r>
            <a:r>
              <a:rPr lang="sk-SK" sz="2000" dirty="0"/>
              <a:t>vhodné didaktické pomôcky pre výučbu danej témy. </a:t>
            </a:r>
          </a:p>
          <a:p>
            <a:pPr>
              <a:buFont typeface="+mj-lt"/>
              <a:buAutoNum type="arabicPeriod"/>
            </a:pPr>
            <a:r>
              <a:rPr lang="sk-SK" sz="2000" dirty="0" smtClean="0"/>
              <a:t>Navrhnúť </a:t>
            </a:r>
            <a:r>
              <a:rPr lang="sk-SK" sz="2000" dirty="0"/>
              <a:t>a overiť metodiku vyučovania  informačnej bezpečnosti využitím </a:t>
            </a:r>
            <a:r>
              <a:rPr lang="sk-SK" sz="2000" dirty="0" err="1"/>
              <a:t>honeypotov</a:t>
            </a:r>
            <a:r>
              <a:rPr lang="sk-SK" sz="2000" dirty="0"/>
              <a:t>. </a:t>
            </a:r>
          </a:p>
          <a:p>
            <a:pPr>
              <a:buFont typeface="+mj-lt"/>
              <a:buAutoNum type="arabicPeriod"/>
            </a:pPr>
            <a:r>
              <a:rPr lang="sk-SK" sz="2000" dirty="0" smtClean="0"/>
              <a:t>Spracovať </a:t>
            </a:r>
            <a:r>
              <a:rPr lang="sk-SK" sz="2000" dirty="0"/>
              <a:t>odporúčania pre pedagogickú prax.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63">
            <a:off x="10195135" y="4997648"/>
            <a:ext cx="1662758" cy="166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08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Honeypot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2390" y="3141407"/>
            <a:ext cx="8279882" cy="39415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800" dirty="0" smtClean="0"/>
              <a:t>Informačný systém, ktorý bol nasadený za účelom podrobného sledovania a študovania bezpečnostných útokov. </a:t>
            </a:r>
          </a:p>
          <a:p>
            <a:pPr marL="0" indent="0">
              <a:buNone/>
            </a:pPr>
            <a:endParaRPr lang="sk-SK" sz="2800" dirty="0" smtClean="0"/>
          </a:p>
          <a:p>
            <a:pPr marL="0" indent="0">
              <a:buNone/>
            </a:pPr>
            <a:r>
              <a:rPr lang="sk-SK" sz="2800" dirty="0" smtClean="0"/>
              <a:t>Bezpečnostný </a:t>
            </a:r>
            <a:r>
              <a:rPr lang="sk-SK" sz="2800" dirty="0"/>
              <a:t>zdroj, ktorého hodnota spočíva v tom, že </a:t>
            </a:r>
            <a:r>
              <a:rPr lang="sk-SK" sz="2800" dirty="0" smtClean="0"/>
              <a:t>je sledovaný</a:t>
            </a:r>
            <a:r>
              <a:rPr lang="sk-SK" sz="2800" dirty="0"/>
              <a:t>, napadnutý alebo </a:t>
            </a:r>
            <a:r>
              <a:rPr lang="sk-SK" sz="2800" dirty="0" smtClean="0"/>
              <a:t>ohrozený.</a:t>
            </a:r>
          </a:p>
          <a:p>
            <a:pPr marL="0" indent="0">
              <a:buNone/>
            </a:pPr>
            <a:r>
              <a:rPr lang="sk-SK" sz="2800" dirty="0" smtClean="0"/>
              <a:t>(L. SPITZNER)</a:t>
            </a:r>
            <a:endParaRPr lang="sk-SK" sz="2800" dirty="0"/>
          </a:p>
          <a:p>
            <a:pPr marL="0" indent="0">
              <a:buNone/>
            </a:pPr>
            <a:endParaRPr lang="sk-SK" sz="2800" dirty="0" smtClean="0"/>
          </a:p>
          <a:p>
            <a:pPr marL="0" indent="0">
              <a:buNone/>
            </a:pPr>
            <a:endParaRPr lang="sk-SK" sz="2800" dirty="0"/>
          </a:p>
          <a:p>
            <a:pPr marL="0" indent="0">
              <a:buNone/>
            </a:pPr>
            <a:endParaRPr lang="sk-SK" sz="2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565" y="3141407"/>
            <a:ext cx="1851433" cy="189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4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21577" y="201766"/>
            <a:ext cx="10572750" cy="969963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Koncept výučby informačnej bezpečnosti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85" y="5639520"/>
            <a:ext cx="2824189" cy="1083032"/>
          </a:xfr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44" y="5738551"/>
            <a:ext cx="2722982" cy="884969"/>
          </a:xfrm>
          <a:prstGeom prst="rect">
            <a:avLst/>
          </a:prstGeom>
          <a:effectLst>
            <a:outerShdw blurRad="25400" dist="50800" dir="5400000" algn="ctr" rotWithShape="0">
              <a:schemeClr val="tx1">
                <a:alpha val="80000"/>
              </a:schemeClr>
            </a:outerShdw>
          </a:effectLst>
        </p:spPr>
      </p:pic>
      <p:sp>
        <p:nvSpPr>
          <p:cNvPr id="9" name="BlokTextu 8"/>
          <p:cNvSpPr txBox="1"/>
          <p:nvPr/>
        </p:nvSpPr>
        <p:spPr>
          <a:xfrm>
            <a:off x="7987925" y="1798055"/>
            <a:ext cx="3640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bg1"/>
                </a:solidFill>
              </a:rPr>
              <a:t>Malvér</a:t>
            </a:r>
            <a:endParaRPr lang="sk-SK" sz="2800" b="1" dirty="0">
              <a:solidFill>
                <a:schemeClr val="bg1"/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770825" y="1798055"/>
            <a:ext cx="2645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bg1"/>
                </a:solidFill>
              </a:rPr>
              <a:t>Sieťové služby</a:t>
            </a:r>
            <a:endParaRPr lang="sk-SK" sz="2800" b="1" dirty="0">
              <a:solidFill>
                <a:schemeClr val="bg1"/>
              </a:solidFill>
            </a:endParaRPr>
          </a:p>
        </p:txBody>
      </p:sp>
      <p:sp>
        <p:nvSpPr>
          <p:cNvPr id="16" name="Šípka doľava 15"/>
          <p:cNvSpPr/>
          <p:nvPr/>
        </p:nvSpPr>
        <p:spPr>
          <a:xfrm rot="16200000">
            <a:off x="1362436" y="2682489"/>
            <a:ext cx="897774" cy="564273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Šípka doľava 18"/>
          <p:cNvSpPr/>
          <p:nvPr/>
        </p:nvSpPr>
        <p:spPr>
          <a:xfrm rot="16200000">
            <a:off x="9214611" y="2690488"/>
            <a:ext cx="897774" cy="564273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Obdĺžnik 25"/>
          <p:cNvSpPr/>
          <p:nvPr/>
        </p:nvSpPr>
        <p:spPr>
          <a:xfrm>
            <a:off x="621577" y="3623975"/>
            <a:ext cx="3493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dirty="0" smtClean="0">
                <a:solidFill>
                  <a:schemeClr val="bg1"/>
                </a:solidFill>
              </a:rPr>
              <a:t>MODUL 1. – Výučba pojmov</a:t>
            </a:r>
          </a:p>
          <a:p>
            <a:pPr algn="ctr"/>
            <a:r>
              <a:rPr lang="sk-SK" b="1" dirty="0" smtClean="0">
                <a:solidFill>
                  <a:schemeClr val="bg1"/>
                </a:solidFill>
              </a:rPr>
              <a:t> bezpečnostný útok a útočník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27" name="Obdĺžnik 26"/>
          <p:cNvSpPr/>
          <p:nvPr/>
        </p:nvSpPr>
        <p:spPr>
          <a:xfrm>
            <a:off x="8453714" y="3611463"/>
            <a:ext cx="27093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dirty="0" smtClean="0">
                <a:solidFill>
                  <a:schemeClr val="bg1"/>
                </a:solidFill>
              </a:rPr>
              <a:t>MODUL 2. – Malvér a </a:t>
            </a:r>
          </a:p>
          <a:p>
            <a:pPr algn="ctr"/>
            <a:r>
              <a:rPr lang="sk-SK" b="1" dirty="0" smtClean="0">
                <a:solidFill>
                  <a:schemeClr val="bg1"/>
                </a:solidFill>
              </a:rPr>
              <a:t>kategorizácia malvéru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589517" y="4773521"/>
            <a:ext cx="3268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dirty="0" smtClean="0">
                <a:solidFill>
                  <a:schemeClr val="bg1"/>
                </a:solidFill>
              </a:rPr>
              <a:t>Honeypot Live </a:t>
            </a:r>
            <a:r>
              <a:rPr lang="sk-SK" b="1" dirty="0" err="1" smtClean="0">
                <a:solidFill>
                  <a:schemeClr val="bg1"/>
                </a:solidFill>
              </a:rPr>
              <a:t>Learning</a:t>
            </a:r>
            <a:r>
              <a:rPr lang="sk-SK" b="1" dirty="0" smtClean="0">
                <a:solidFill>
                  <a:schemeClr val="bg1"/>
                </a:solidFill>
              </a:rPr>
              <a:t> CD </a:t>
            </a:r>
          </a:p>
          <a:p>
            <a:pPr algn="ctr"/>
            <a:r>
              <a:rPr lang="sk-SK" b="1" dirty="0" smtClean="0">
                <a:solidFill>
                  <a:schemeClr val="bg1"/>
                </a:solidFill>
              </a:rPr>
              <a:t>(HLL CD)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14" name="Šípka doľava 13"/>
          <p:cNvSpPr/>
          <p:nvPr/>
        </p:nvSpPr>
        <p:spPr>
          <a:xfrm rot="10800000">
            <a:off x="2833609" y="2840034"/>
            <a:ext cx="897774" cy="564273"/>
          </a:xfrm>
          <a:prstGeom prst="leftArrow">
            <a:avLst/>
          </a:prstGeom>
          <a:ln>
            <a:solidFill>
              <a:schemeClr val="bg2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Šípka doľava 16"/>
          <p:cNvSpPr/>
          <p:nvPr/>
        </p:nvSpPr>
        <p:spPr>
          <a:xfrm>
            <a:off x="7987925" y="2857239"/>
            <a:ext cx="897774" cy="564273"/>
          </a:xfrm>
          <a:prstGeom prst="leftArrow">
            <a:avLst/>
          </a:prstGeom>
          <a:ln>
            <a:solidFill>
              <a:schemeClr val="bg2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023" y="2121487"/>
            <a:ext cx="3377422" cy="3004975"/>
          </a:xfrm>
          <a:prstGeom prst="rect">
            <a:avLst/>
          </a:prstGeom>
        </p:spPr>
      </p:pic>
      <p:sp>
        <p:nvSpPr>
          <p:cNvPr id="18" name="Obdĺžnik 17"/>
          <p:cNvSpPr/>
          <p:nvPr/>
        </p:nvSpPr>
        <p:spPr>
          <a:xfrm>
            <a:off x="8213745" y="4773521"/>
            <a:ext cx="3029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dirty="0" smtClean="0">
                <a:solidFill>
                  <a:schemeClr val="bg1"/>
                </a:solidFill>
              </a:rPr>
              <a:t>Vzorky malvéru dostupné</a:t>
            </a:r>
          </a:p>
          <a:p>
            <a:pPr algn="ctr"/>
            <a:r>
              <a:rPr lang="sk-SK" b="1" dirty="0" smtClean="0">
                <a:solidFill>
                  <a:schemeClr val="bg1"/>
                </a:solidFill>
              </a:rPr>
              <a:t>v rámci CD</a:t>
            </a:r>
          </a:p>
        </p:txBody>
      </p:sp>
      <p:sp>
        <p:nvSpPr>
          <p:cNvPr id="20" name="Obdĺžnik 19"/>
          <p:cNvSpPr/>
          <p:nvPr/>
        </p:nvSpPr>
        <p:spPr>
          <a:xfrm>
            <a:off x="4689910" y="5534704"/>
            <a:ext cx="2714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dirty="0" smtClean="0">
                <a:solidFill>
                  <a:schemeClr val="bg1"/>
                </a:solidFill>
              </a:rPr>
              <a:t>Webový portál</a:t>
            </a:r>
          </a:p>
          <a:p>
            <a:pPr algn="ctr"/>
            <a:r>
              <a:rPr lang="sk-SK" b="1" dirty="0" smtClean="0">
                <a:solidFill>
                  <a:schemeClr val="bg1"/>
                </a:solidFill>
              </a:rPr>
              <a:t>(diagnostická funkcia)</a:t>
            </a:r>
          </a:p>
        </p:txBody>
      </p:sp>
    </p:spTree>
    <p:extLst>
      <p:ext uri="{BB962C8B-B14F-4D97-AF65-F5344CB8AC3E}">
        <p14:creationId xmlns:p14="http://schemas.microsoft.com/office/powerpoint/2010/main" val="1166703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Praktická realizácia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0" y="2414229"/>
            <a:ext cx="7656764" cy="3636963"/>
          </a:xfrm>
        </p:spPr>
      </p:pic>
      <p:sp>
        <p:nvSpPr>
          <p:cNvPr id="8" name="BlokTextu 7"/>
          <p:cNvSpPr txBox="1"/>
          <p:nvPr/>
        </p:nvSpPr>
        <p:spPr>
          <a:xfrm>
            <a:off x="8627807" y="3078548"/>
            <a:ext cx="3274141" cy="2308324"/>
          </a:xfrm>
          <a:prstGeom prst="rect">
            <a:avLst/>
          </a:prstGeom>
          <a:solidFill>
            <a:schemeClr val="tx1">
              <a:lumMod val="95000"/>
            </a:schemeClr>
          </a:solidFill>
          <a:ln/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sk-SK" b="1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sk-SK" b="1" dirty="0" smtClean="0">
                <a:solidFill>
                  <a:schemeClr val="bg1"/>
                </a:solidFill>
                <a:latin typeface="+mj-lt"/>
              </a:rPr>
              <a:t>23 študentov III. ročníka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sk-SK" b="1" dirty="0" smtClean="0">
                <a:solidFill>
                  <a:schemeClr val="bg1"/>
                </a:solidFill>
                <a:latin typeface="+mj-lt"/>
              </a:rPr>
              <a:t>odbor Mechanik počítačových sietí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sk-SK" b="1" dirty="0" smtClean="0">
                <a:solidFill>
                  <a:schemeClr val="bg1"/>
                </a:solidFill>
                <a:latin typeface="+mj-lt"/>
              </a:rPr>
              <a:t>2 skupiny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sk-SK" b="1" dirty="0" smtClean="0">
                <a:solidFill>
                  <a:schemeClr val="bg1"/>
                </a:solidFill>
                <a:latin typeface="+mj-lt"/>
              </a:rPr>
              <a:t>spolu 18 vyučovacích hodín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sk-SK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1678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991856" cy="970450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Ako vnímajú študenti bezpečnostné riziko?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4" y="2256205"/>
            <a:ext cx="6671127" cy="4194471"/>
          </a:xfr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BlokTextu 4"/>
          <p:cNvSpPr txBox="1"/>
          <p:nvPr/>
        </p:nvSpPr>
        <p:spPr>
          <a:xfrm>
            <a:off x="7423820" y="2610465"/>
            <a:ext cx="43780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2400" dirty="0" smtClean="0"/>
              <a:t>Zavrieť okno prehliadača.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2400" dirty="0" smtClean="0"/>
              <a:t>Nainštalovať </a:t>
            </a:r>
            <a:r>
              <a:rPr lang="sk-SK" sz="2400" dirty="0" err="1" smtClean="0"/>
              <a:t>AdBlock</a:t>
            </a:r>
            <a:r>
              <a:rPr lang="sk-SK" sz="2400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2400" dirty="0" smtClean="0"/>
              <a:t>Odinštalovať prehliadač.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2400" dirty="0" smtClean="0"/>
              <a:t>Použiť antivírus na detekciu vírusu.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2400" dirty="0" smtClean="0"/>
              <a:t>Preinštalovať operačný systém.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571510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I. MODUL </a:t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dirty="0" smtClean="0">
                <a:solidFill>
                  <a:schemeClr val="bg1"/>
                </a:solidFill>
              </a:rPr>
              <a:t>Výučba pojmov bezpečnostný útok a útočník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6"/>
          </p:nvPr>
        </p:nvSpPr>
        <p:spPr>
          <a:xfrm>
            <a:off x="6318231" y="2117931"/>
            <a:ext cx="6036001" cy="3115788"/>
          </a:xfrm>
        </p:spPr>
        <p:txBody>
          <a:bodyPr>
            <a:normAutofit/>
          </a:bodyPr>
          <a:lstStyle/>
          <a:p>
            <a:r>
              <a:rPr lang="sk-SK" b="1" u="sng" dirty="0" smtClean="0"/>
              <a:t>Pojmy:</a:t>
            </a:r>
          </a:p>
          <a:p>
            <a:r>
              <a:rPr lang="sk-SK" dirty="0" smtClean="0"/>
              <a:t>Bezpečnostný útok.</a:t>
            </a:r>
          </a:p>
          <a:p>
            <a:r>
              <a:rPr lang="sk-SK" dirty="0" smtClean="0"/>
              <a:t>Kategorizácia bezpečnostných útokov.</a:t>
            </a:r>
          </a:p>
          <a:p>
            <a:r>
              <a:rPr lang="sk-SK" dirty="0" err="1" smtClean="0"/>
              <a:t>Brute-force</a:t>
            </a:r>
            <a:r>
              <a:rPr lang="sk-SK" dirty="0" smtClean="0"/>
              <a:t> a slovníkový útok. </a:t>
            </a:r>
          </a:p>
          <a:p>
            <a:r>
              <a:rPr lang="sk-SK" dirty="0" smtClean="0"/>
              <a:t>Útočník a kategorizácia útočníkov.</a:t>
            </a:r>
          </a:p>
          <a:p>
            <a:r>
              <a:rPr lang="sk-SK" dirty="0" smtClean="0"/>
              <a:t>Bezpečnosť zvoleného hesla. </a:t>
            </a:r>
          </a:p>
          <a:p>
            <a:r>
              <a:rPr lang="sk-SK" dirty="0" smtClean="0"/>
              <a:t>SSH server.</a:t>
            </a:r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894860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I. Výučba pojmov bezpečnostný útok </a:t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dirty="0" smtClean="0">
                <a:solidFill>
                  <a:schemeClr val="bg1"/>
                </a:solidFill>
              </a:rPr>
              <a:t>a útočník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776" y="2532004"/>
            <a:ext cx="8293432" cy="3929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Didaktické </a:t>
            </a:r>
            <a:r>
              <a:rPr lang="sk-SK" dirty="0"/>
              <a:t>pomôcky </a:t>
            </a:r>
            <a:r>
              <a:rPr lang="sk-SK" dirty="0" smtClean="0"/>
              <a:t>sú dostupné </a:t>
            </a:r>
            <a:r>
              <a:rPr lang="sk-SK" dirty="0"/>
              <a:t>na </a:t>
            </a:r>
            <a:r>
              <a:rPr lang="sk-SK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https://</a:t>
            </a:r>
            <a:r>
              <a:rPr lang="sk-SK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skoly.upjs.sk/aktivity</a:t>
            </a:r>
            <a:r>
              <a:rPr lang="sk-SK" u="sng" dirty="0" smtClean="0"/>
              <a:t>:</a:t>
            </a:r>
          </a:p>
          <a:p>
            <a:pPr marL="0" indent="0">
              <a:buNone/>
            </a:pPr>
            <a:endParaRPr lang="sk-SK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sk-SK" sz="2000" b="1" dirty="0" smtClean="0"/>
              <a:t>Slovník príkazov z operačného systému Linux/ </a:t>
            </a:r>
            <a:r>
              <a:rPr lang="sk-SK" sz="2000" b="1" dirty="0" err="1" smtClean="0"/>
              <a:t>Debian</a:t>
            </a:r>
            <a:r>
              <a:rPr lang="sk-SK" sz="2000" b="1" dirty="0" smtClean="0"/>
              <a:t>,</a:t>
            </a:r>
          </a:p>
          <a:p>
            <a:r>
              <a:rPr lang="sk-SK" sz="2000" b="1" dirty="0"/>
              <a:t>p</a:t>
            </a:r>
            <a:r>
              <a:rPr lang="sk-SK" sz="2000" b="1" dirty="0" smtClean="0"/>
              <a:t>rehľad sieťových služieb,</a:t>
            </a:r>
          </a:p>
          <a:p>
            <a:r>
              <a:rPr lang="sk-SK" sz="2000" b="1" dirty="0"/>
              <a:t>p</a:t>
            </a:r>
            <a:r>
              <a:rPr lang="sk-SK" sz="2000" b="1" dirty="0" smtClean="0"/>
              <a:t>rezentácia Základné pojmy informačnej bezpečnosti,</a:t>
            </a:r>
          </a:p>
          <a:p>
            <a:r>
              <a:rPr lang="sk-SK" sz="2000" b="1" dirty="0"/>
              <a:t>p</a:t>
            </a:r>
            <a:r>
              <a:rPr lang="sk-SK" sz="2000" b="1" dirty="0" smtClean="0"/>
              <a:t>rezentácia </a:t>
            </a:r>
            <a:r>
              <a:rPr lang="sk-SK" sz="2000" b="1" dirty="0" err="1" smtClean="0"/>
              <a:t>Kippo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honeyopt</a:t>
            </a:r>
            <a:r>
              <a:rPr lang="sk-SK" sz="2000" b="1" dirty="0" smtClean="0"/>
              <a:t> a SSH server</a:t>
            </a:r>
          </a:p>
          <a:p>
            <a:r>
              <a:rPr lang="sk-SK" sz="2000" b="1" u="sng" dirty="0"/>
              <a:t>p</a:t>
            </a:r>
            <a:r>
              <a:rPr lang="sk-SK" sz="2000" b="1" u="sng" dirty="0" smtClean="0"/>
              <a:t>racovný list (SSH server a </a:t>
            </a:r>
            <a:r>
              <a:rPr lang="sk-SK" sz="2000" b="1" u="sng" dirty="0" err="1" smtClean="0"/>
              <a:t>Ncrack</a:t>
            </a:r>
            <a:r>
              <a:rPr lang="sk-SK" sz="2000" b="1" u="sng" dirty="0" smtClean="0"/>
              <a:t>, SSH server a </a:t>
            </a:r>
            <a:r>
              <a:rPr lang="sk-SK" sz="2000" b="1" u="sng" dirty="0" err="1" smtClean="0"/>
              <a:t>Kippo</a:t>
            </a:r>
            <a:r>
              <a:rPr lang="sk-SK" sz="2000" b="1" u="sng" dirty="0" smtClean="0"/>
              <a:t> honeypot)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812" y="3215148"/>
            <a:ext cx="2567650" cy="256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7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ovenie kvóty">
  <a:themeElements>
    <a:clrScheme name="Vlastné 5">
      <a:dk1>
        <a:sysClr val="windowText" lastClr="000000"/>
      </a:dk1>
      <a:lt1>
        <a:srgbClr val="F2F2F2"/>
      </a:lt1>
      <a:dk2>
        <a:srgbClr val="212121"/>
      </a:dk2>
      <a:lt2>
        <a:srgbClr val="636363"/>
      </a:lt2>
      <a:accent1>
        <a:srgbClr val="F2F2F2"/>
      </a:accent1>
      <a:accent2>
        <a:srgbClr val="FFFFFF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Stanovenie kvóty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tanovenie kvó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TM03457503[[fn=Citácia]]</Template>
  <TotalTime>908</TotalTime>
  <Words>469</Words>
  <Application>Microsoft Office PowerPoint</Application>
  <PresentationFormat>Širokouhlá</PresentationFormat>
  <Paragraphs>96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Century Gothic</vt:lpstr>
      <vt:lpstr>Courier New</vt:lpstr>
      <vt:lpstr>Wingdings</vt:lpstr>
      <vt:lpstr>Wingdings 2</vt:lpstr>
      <vt:lpstr>Stanovenie kvóty</vt:lpstr>
      <vt:lpstr>Výučba informačnej bezpečnosti pomocou honeypotov</vt:lpstr>
      <vt:lpstr>Motivácia</vt:lpstr>
      <vt:lpstr>Ciele práce</vt:lpstr>
      <vt:lpstr>Honeypot</vt:lpstr>
      <vt:lpstr>Koncept výučby informačnej bezpečnosti</vt:lpstr>
      <vt:lpstr>Praktická realizácia</vt:lpstr>
      <vt:lpstr>Ako vnímajú študenti bezpečnostné riziko?</vt:lpstr>
      <vt:lpstr>I. MODUL  Výučba pojmov bezpečnostný útok a útočník</vt:lpstr>
      <vt:lpstr>I. Výučba pojmov bezpečnostný útok  a útočník</vt:lpstr>
      <vt:lpstr>I. Výučba pojmov bezpečnostný útok  a útočník</vt:lpstr>
      <vt:lpstr>I. Výučba pojmov bezpečnostný útok  a útočník</vt:lpstr>
      <vt:lpstr>II. MODUL  Malvér a kategorizácia malvéru</vt:lpstr>
      <vt:lpstr>II. Malvér a kategorizácia malvéru</vt:lpstr>
      <vt:lpstr>Výhody využitia honeypotov vo výučbe informačnej bezpečnosti</vt:lpstr>
      <vt:lpstr>Ďakujem za pozornosť!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Výučba informačnej bezpečnosti pomocou honeypotov</dc:title>
  <dc:creator>lila</dc:creator>
  <cp:lastModifiedBy>lila</cp:lastModifiedBy>
  <cp:revision>65</cp:revision>
  <dcterms:created xsi:type="dcterms:W3CDTF">2016-04-19T12:38:48Z</dcterms:created>
  <dcterms:modified xsi:type="dcterms:W3CDTF">2016-08-23T00:14:24Z</dcterms:modified>
</cp:coreProperties>
</file>